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8" r:id="rId3"/>
    <p:sldId id="279" r:id="rId4"/>
    <p:sldId id="272" r:id="rId5"/>
    <p:sldId id="274" r:id="rId6"/>
    <p:sldId id="277" r:id="rId7"/>
    <p:sldId id="280" r:id="rId8"/>
    <p:sldId id="281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7" r:id="rId19"/>
    <p:sldId id="282" r:id="rId20"/>
    <p:sldId id="283" r:id="rId21"/>
    <p:sldId id="286" r:id="rId22"/>
    <p:sldId id="284" r:id="rId23"/>
    <p:sldId id="285" r:id="rId24"/>
    <p:sldId id="287" r:id="rId25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9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F639459-8CD4-44E6-A3DB-80BA7C7BFCC9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ECBA771-D798-4861-B99C-36D61A28C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32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FD5D27C-1BAE-4691-8D78-3E29E13F0039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804760E-038F-4664-8F24-5DB938E7F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6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7928" y="8842723"/>
            <a:ext cx="3043649" cy="46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3" tIns="46652" rIns="93303" bIns="46652" anchor="b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CC146B8-3FDD-4F85-9C5E-C3B6B504FDF9}" type="slidenum">
              <a:rPr lang="en-US" sz="1300"/>
              <a:pPr algn="r" eaLnBrk="1" hangingPunct="1"/>
              <a:t>8</a:t>
            </a:fld>
            <a:endParaRPr lang="en-US" sz="13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17233" indent="-275859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03436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544810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1986185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427558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868933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310307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751682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6E63C9-E1DA-4F33-9BE2-B945CA837ECD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17233" indent="-275859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03436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544810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1986185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427558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868933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310307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751682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A397B1-C99A-4FAC-9DC4-F61EEBBDB179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17244" indent="-275863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03452" indent="-220690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544833" indent="-220690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1986214" indent="-220690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427595" indent="-22069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868976" indent="-22069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310357" indent="-22069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751737" indent="-22069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3BA48DD-E67A-43B8-A620-7469B8FD7502}" type="slidenum">
              <a:rPr lang="en-US" sz="1300"/>
              <a:pPr eaLnBrk="1" hangingPunct="1"/>
              <a:t>22</a:t>
            </a:fld>
            <a:endParaRPr lang="en-US" sz="13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17244" indent="-275863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03452" indent="-220690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544833" indent="-220690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1986214" indent="-220690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427595" indent="-22069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868976" indent="-22069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310357" indent="-22069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751737" indent="-22069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BB0BD6-46B2-442E-BDA0-BE4BA344C8BF}" type="slidenum">
              <a:rPr lang="en-US" sz="1300"/>
              <a:pPr eaLnBrk="1" hangingPunct="1"/>
              <a:t>23</a:t>
            </a:fld>
            <a:endParaRPr lang="en-US" sz="13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977927" y="8842723"/>
            <a:ext cx="3043649" cy="46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1" tIns="46652" rIns="93301" bIns="46652" anchor="b"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4D11018-F253-4D7F-91D3-C3B95BFA71B8}" type="slidenum">
              <a:rPr lang="en-US" sz="1200"/>
              <a:pPr algn="r" eaLnBrk="1" hangingPunct="1"/>
              <a:t>9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17233" indent="-275859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03436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544810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1986185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427558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868933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310307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751682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CD0C00-0673-40CC-AEF4-B4B389B2F6C4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17233" indent="-275859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03436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544810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1986185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427558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868933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310307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751682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0A1634-8205-4FF5-A083-B9BC28651E5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17233" indent="-275859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03436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544810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1986185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427558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868933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310307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751682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CC5FAC4-628D-4FB5-AF72-CE82663DE908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17233" indent="-275859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03436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544810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1986185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427558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868933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310307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751682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E8CAF5-011F-49F1-A428-8F66E8F8CEBB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17233" indent="-275859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03436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544810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1986185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427558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868933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310307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751682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635E15-401C-47A1-B772-445CD7637B5F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17233" indent="-275859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03436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544810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1986185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427558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868933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310307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751682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35E024-5ABF-4D5A-8E58-F2597070F3C6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900">
                <a:solidFill>
                  <a:schemeClr val="tx1"/>
                </a:solidFill>
                <a:latin typeface="Arial" charset="0"/>
              </a:defRPr>
            </a:lvl1pPr>
            <a:lvl2pPr marL="717233" indent="-275859" eaLnBrk="0" hangingPunct="0">
              <a:defRPr sz="3900">
                <a:solidFill>
                  <a:schemeClr val="tx1"/>
                </a:solidFill>
                <a:latin typeface="Arial" charset="0"/>
              </a:defRPr>
            </a:lvl2pPr>
            <a:lvl3pPr marL="1103436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3pPr>
            <a:lvl4pPr marL="1544810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4pPr>
            <a:lvl5pPr marL="1986185" indent="-220687" eaLnBrk="0" hangingPunct="0">
              <a:defRPr sz="3900">
                <a:solidFill>
                  <a:schemeClr val="tx1"/>
                </a:solidFill>
                <a:latin typeface="Arial" charset="0"/>
              </a:defRPr>
            </a:lvl5pPr>
            <a:lvl6pPr marL="2427558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6pPr>
            <a:lvl7pPr marL="2868933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7pPr>
            <a:lvl8pPr marL="3310307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8pPr>
            <a:lvl9pPr marL="3751682" indent="-220687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FD8D44-A81F-4E47-B173-001F0F67D66E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81000" y="2286000"/>
            <a:ext cx="8305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445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86200"/>
            <a:ext cx="8305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4455" name="Rectangle 1031"/>
          <p:cNvSpPr>
            <a:spLocks noChangeArrowheads="1"/>
          </p:cNvSpPr>
          <p:nvPr/>
        </p:nvSpPr>
        <p:spPr bwMode="auto">
          <a:xfrm>
            <a:off x="404813" y="6083300"/>
            <a:ext cx="20161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900" tIns="44450" rIns="88900" bIns="44450">
            <a:spAutoFit/>
          </a:bodyPr>
          <a:lstStyle/>
          <a:p>
            <a:pPr defTabSz="885825"/>
            <a:r>
              <a:rPr lang="en-US" sz="1000" b="1">
                <a:solidFill>
                  <a:schemeClr val="bg1"/>
                </a:solidFill>
              </a:rPr>
              <a:t>U.S. Department of the Interior</a:t>
            </a:r>
          </a:p>
          <a:p>
            <a:pPr defTabSz="885825"/>
            <a:r>
              <a:rPr lang="en-US" sz="1000" b="1">
                <a:solidFill>
                  <a:schemeClr val="bg1"/>
                </a:solidFill>
              </a:rPr>
              <a:t>U.S. Geological Survey</a:t>
            </a:r>
          </a:p>
        </p:txBody>
      </p:sp>
      <p:pic>
        <p:nvPicPr>
          <p:cNvPr id="104457" name="Picture 1033" descr="D:\Vugraph Info\Vugraph Templates\Templates-NEW-NMP and Bureau\ident_4_onscreen_png.png"/>
          <p:cNvPicPr>
            <a:picLocks noChangeAspect="1" noChangeArrowheads="1"/>
          </p:cNvPicPr>
          <p:nvPr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457200" y="461963"/>
            <a:ext cx="20574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59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152400"/>
            <a:ext cx="20764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0769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2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8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77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6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1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44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168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6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305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305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5" name="Picture 11" descr="D:\Vugraph Info\Vugraph Templates\Templates-NEW-NMP and Bureau\ident-small_4_onscreen_png.png"/>
          <p:cNvPicPr>
            <a:picLocks noChangeAspect="1" noChangeArrowheads="1"/>
          </p:cNvPicPr>
          <p:nvPr/>
        </p:nvPicPr>
        <p:blipFill>
          <a:blip r:embed="rId14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457200" y="6094413"/>
            <a:ext cx="11430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sz="24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sz="2000" b="1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360%20Core%20Lab.mov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0" Type="http://schemas.openxmlformats.org/officeDocument/2006/relationships/hyperlink" Target="VB_GB7_GBvideo1.mov" TargetMode="External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://www.ngdc.noaa.gov/mgg/ecs/samples_forms/" TargetMode="External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http://continentalshelf.gov/missions/10arctic/background/shelf.html" TargetMode="External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1200150"/>
            <a:ext cx="9144000" cy="413385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76400"/>
            <a:ext cx="8305800" cy="1752600"/>
          </a:xfrm>
        </p:spPr>
        <p:txBody>
          <a:bodyPr anchor="t"/>
          <a:lstStyle/>
          <a:p>
            <a:r>
              <a:rPr lang="en-US" sz="6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Welcome to Woods Hole</a:t>
            </a:r>
            <a:endParaRPr lang="en-US" sz="6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43200"/>
            <a:ext cx="5410200" cy="1752600"/>
          </a:xfrm>
        </p:spPr>
        <p:txBody>
          <a:bodyPr/>
          <a:lstStyle/>
          <a:p>
            <a:r>
              <a:rPr lang="en-US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brief history of exploration, discovery and other random ramblings about Cape Cod…</a:t>
            </a:r>
            <a:endParaRPr lang="en-US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257800" y="5181600"/>
            <a:ext cx="4038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Font typeface="Wingdings" pitchFamily="2" charset="2"/>
              <a:buNone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Font typeface="Wingdings" pitchFamily="2" charset="2"/>
              <a:buChar char="§"/>
              <a:defRPr sz="24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Font typeface="Wingdings" pitchFamily="2" charset="2"/>
              <a:buChar char="§"/>
              <a:defRPr sz="20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25000"/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kern="0" dirty="0" smtClean="0">
                <a:solidFill>
                  <a:schemeClr val="tx1"/>
                </a:solidFill>
                <a:latin typeface="Calibri" pitchFamily="34" charset="0"/>
              </a:rPr>
              <a:t>Brian Buczkowski</a:t>
            </a:r>
          </a:p>
          <a:p>
            <a:pPr>
              <a:lnSpc>
                <a:spcPct val="90000"/>
              </a:lnSpc>
            </a:pPr>
            <a:r>
              <a:rPr lang="en-US" sz="1800" b="0" i="1" kern="0" dirty="0" smtClean="0">
                <a:solidFill>
                  <a:schemeClr val="tx1"/>
                </a:solidFill>
                <a:latin typeface="Calibri" pitchFamily="34" charset="0"/>
              </a:rPr>
              <a:t>2013 Curators of Marine and Lacustrine </a:t>
            </a:r>
          </a:p>
          <a:p>
            <a:pPr>
              <a:lnSpc>
                <a:spcPct val="90000"/>
              </a:lnSpc>
            </a:pPr>
            <a:r>
              <a:rPr lang="en-US" sz="1800" b="0" i="1" kern="0" dirty="0" smtClean="0">
                <a:solidFill>
                  <a:schemeClr val="tx1"/>
                </a:solidFill>
                <a:latin typeface="Calibri" pitchFamily="34" charset="0"/>
              </a:rPr>
              <a:t>Geological Samples Meeting</a:t>
            </a:r>
          </a:p>
          <a:p>
            <a:pPr>
              <a:lnSpc>
                <a:spcPct val="90000"/>
              </a:lnSpc>
            </a:pPr>
            <a:r>
              <a:rPr lang="en-US" sz="1800" b="0" i="1" kern="0" dirty="0" smtClean="0">
                <a:solidFill>
                  <a:schemeClr val="tx1"/>
                </a:solidFill>
                <a:latin typeface="Calibri" pitchFamily="34" charset="0"/>
              </a:rPr>
              <a:t>Woods Hole, MA</a:t>
            </a:r>
          </a:p>
          <a:p>
            <a:pPr>
              <a:lnSpc>
                <a:spcPct val="90000"/>
              </a:lnSpc>
            </a:pPr>
            <a:r>
              <a:rPr lang="en-US" sz="1800" b="0" i="1" kern="0" dirty="0" smtClean="0">
                <a:solidFill>
                  <a:schemeClr val="tx1"/>
                </a:solidFill>
                <a:latin typeface="Calibri" pitchFamily="34" charset="0"/>
              </a:rPr>
              <a:t>June 11</a:t>
            </a:r>
            <a:r>
              <a:rPr lang="en-US" sz="1800" b="0" i="1" kern="0" baseline="30000" dirty="0" smtClean="0">
                <a:solidFill>
                  <a:schemeClr val="tx1"/>
                </a:solidFill>
                <a:latin typeface="Calibri" pitchFamily="34" charset="0"/>
              </a:rPr>
              <a:t>th</a:t>
            </a:r>
            <a:r>
              <a:rPr lang="en-US" sz="1800" b="0" i="1" kern="0" dirty="0" smtClean="0">
                <a:solidFill>
                  <a:schemeClr val="tx1"/>
                </a:solidFill>
                <a:latin typeface="Calibri" pitchFamily="34" charset="0"/>
              </a:rPr>
              <a:t> – 13</a:t>
            </a:r>
            <a:r>
              <a:rPr lang="en-US" sz="1800" b="0" i="1" kern="0" baseline="30000" dirty="0" smtClean="0">
                <a:solidFill>
                  <a:schemeClr val="tx1"/>
                </a:solidFill>
                <a:latin typeface="Calibri" pitchFamily="34" charset="0"/>
              </a:rPr>
              <a:t>th</a:t>
            </a:r>
            <a:r>
              <a:rPr lang="en-US" sz="1800" b="0" i="1" kern="0" dirty="0" smtClean="0">
                <a:solidFill>
                  <a:schemeClr val="tx1"/>
                </a:solidFill>
                <a:latin typeface="Calibri" pitchFamily="34" charset="0"/>
              </a:rPr>
              <a:t>, 2013</a:t>
            </a:r>
            <a:endParaRPr lang="en-US" sz="1800" b="0" i="1" kern="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5486400" cy="9715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0" y="4154269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  <a:cs typeface="Calibri" pitchFamily="34" charset="0"/>
              </a:rPr>
              <a:t>…and also a repository report for the USGS Woods Hole Coastal and Marine Science Center</a:t>
            </a:r>
            <a:endParaRPr lang="en-US" b="1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  <a:t>Facilities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3040"/>
            <a:ext cx="8839200" cy="409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62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  <a:t>Facilities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</a:rPr>
              <a:t>Walk-in Refrigerator and Freezer</a:t>
            </a:r>
          </a:p>
          <a:p>
            <a:pPr lvl="1">
              <a:buClr>
                <a:srgbClr val="002060"/>
              </a:buClr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High-density rolling storage</a:t>
            </a:r>
          </a:p>
          <a:p>
            <a:pPr lvl="2">
              <a:buClr>
                <a:srgbClr val="002060"/>
              </a:buClr>
            </a:pPr>
            <a:r>
              <a:rPr lang="en-US" sz="2400" i="1" dirty="0" smtClean="0">
                <a:solidFill>
                  <a:schemeClr val="tx1"/>
                </a:solidFill>
                <a:latin typeface="Calibri" pitchFamily="34" charset="0"/>
              </a:rPr>
              <a:t>Designed by </a:t>
            </a:r>
            <a:r>
              <a:rPr lang="en-US" sz="2400" i="1" dirty="0" err="1" smtClean="0">
                <a:solidFill>
                  <a:schemeClr val="tx1"/>
                </a:solidFill>
                <a:latin typeface="Calibri" pitchFamily="34" charset="0"/>
              </a:rPr>
              <a:t>SpaceSaver</a:t>
            </a:r>
            <a:endParaRPr lang="en-US" sz="2400" i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2">
              <a:buClr>
                <a:srgbClr val="002060"/>
              </a:buClr>
            </a:pPr>
            <a:r>
              <a:rPr lang="en-US" sz="2400" i="1" dirty="0" smtClean="0">
                <a:solidFill>
                  <a:schemeClr val="tx1"/>
                </a:solidFill>
                <a:latin typeface="Calibri" pitchFamily="34" charset="0"/>
              </a:rPr>
              <a:t>Stainless steel</a:t>
            </a:r>
          </a:p>
          <a:p>
            <a:pPr lvl="2">
              <a:buClr>
                <a:srgbClr val="002060"/>
              </a:buClr>
            </a:pPr>
            <a:r>
              <a:rPr lang="en-US" sz="2400" i="1" dirty="0" smtClean="0">
                <a:solidFill>
                  <a:schemeClr val="tx1"/>
                </a:solidFill>
                <a:latin typeface="Calibri" pitchFamily="34" charset="0"/>
              </a:rPr>
              <a:t>Cold and humidity-tolerant</a:t>
            </a:r>
          </a:p>
          <a:p>
            <a:pPr lvl="1">
              <a:buClr>
                <a:srgbClr val="002060"/>
              </a:buClr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Racks for D tubes and </a:t>
            </a:r>
            <a:b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whole cores</a:t>
            </a:r>
          </a:p>
        </p:txBody>
      </p:sp>
      <p:pic>
        <p:nvPicPr>
          <p:cNvPr id="8196" name="Picture 5" descr="Refer_interior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72570"/>
            <a:ext cx="4040187" cy="301240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59" y="4343400"/>
            <a:ext cx="2606130" cy="23653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8" descr="Freezer_interior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43579"/>
            <a:ext cx="3126042" cy="23304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97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  <a:t>Facilities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</a:rPr>
              <a:t>Core Lab/ Dry Storage (K.O. Wing)</a:t>
            </a:r>
          </a:p>
          <a:p>
            <a:pPr lvl="1">
              <a:buClr>
                <a:srgbClr val="002060"/>
              </a:buClr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Dried samples stored in white archival boxes</a:t>
            </a:r>
          </a:p>
          <a:p>
            <a:pPr lvl="1">
              <a:buClr>
                <a:srgbClr val="002060"/>
              </a:buClr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Computer station for temperature and facility monitoring</a:t>
            </a: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6378575" y="6553200"/>
            <a:ext cx="2689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" pitchFamily="34" charset="0"/>
              </a:rPr>
              <a:t>Image courtesy </a:t>
            </a:r>
            <a:r>
              <a:rPr lang="en-US" sz="1200" dirty="0" err="1">
                <a:latin typeface="Calibri" pitchFamily="34" charset="0"/>
              </a:rPr>
              <a:t>Dann</a:t>
            </a:r>
            <a:r>
              <a:rPr lang="en-US" sz="1200" dirty="0">
                <a:latin typeface="Calibri" pitchFamily="34" charset="0"/>
              </a:rPr>
              <a:t> Blackwood, USGS</a:t>
            </a:r>
          </a:p>
        </p:txBody>
      </p:sp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85758"/>
            <a:ext cx="3302726" cy="346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0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  <a:t>Facilities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</a:rPr>
              <a:t>Dry Storage (MOF warehouse &amp; WHOI)</a:t>
            </a:r>
          </a:p>
          <a:p>
            <a:pPr lvl="1">
              <a:buClr>
                <a:srgbClr val="002060"/>
              </a:buClr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Long-term storage at our warehouse </a:t>
            </a:r>
            <a:b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and in the WHOI core storage facility</a:t>
            </a:r>
          </a:p>
        </p:txBody>
      </p:sp>
      <p:pic>
        <p:nvPicPr>
          <p:cNvPr id="10244" name="Picture 5" descr="C:\Documents and Settings\bbuczkowski\Desktop\3L_627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00400"/>
            <a:ext cx="4954588" cy="32908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2" descr="Photo of Marine Operations Ce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3906838" cy="25527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5483225" y="6505575"/>
            <a:ext cx="3584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" pitchFamily="34" charset="0"/>
              </a:rPr>
              <a:t>Image courtesy Woods Hole Oceanographic Institution</a:t>
            </a:r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1349375" y="5591175"/>
            <a:ext cx="2689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" pitchFamily="34" charset="0"/>
              </a:rPr>
              <a:t>Image courtesy </a:t>
            </a:r>
            <a:r>
              <a:rPr lang="en-US" sz="1200" dirty="0" err="1">
                <a:latin typeface="Calibri" pitchFamily="34" charset="0"/>
              </a:rPr>
              <a:t>Dann</a:t>
            </a:r>
            <a:r>
              <a:rPr lang="en-US" sz="1200" dirty="0">
                <a:latin typeface="Calibri" pitchFamily="34" charset="0"/>
              </a:rPr>
              <a:t> Blackwood, USGS</a:t>
            </a:r>
          </a:p>
        </p:txBody>
      </p:sp>
    </p:spTree>
    <p:extLst>
      <p:ext uri="{BB962C8B-B14F-4D97-AF65-F5344CB8AC3E}">
        <p14:creationId xmlns:p14="http://schemas.microsoft.com/office/powerpoint/2010/main" val="105476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  <a:t>Facilities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4876800" cy="4495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</a:rPr>
              <a:t>Laboratory Capabilities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Core splitter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Digital binocular microscopy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Grain size analysis lab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Gas hydrates (GHASTLI) lab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Layout area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i="1" dirty="0" smtClean="0">
                <a:solidFill>
                  <a:schemeClr val="tx1"/>
                </a:solidFill>
                <a:latin typeface="Calibri" pitchFamily="34" charset="0"/>
              </a:rPr>
              <a:t>At WHOI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XRF, MSCL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NOSAMS lab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Rock lab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3314700" cy="441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Extended Continental Shelf\Data and Information\HLY1202 Dredges\HLY1202 Photographs\DR3-046[A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4" y="3668485"/>
            <a:ext cx="3781425" cy="2836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438400"/>
            <a:ext cx="3860800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78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05800" cy="1143000"/>
          </a:xfrm>
        </p:spPr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  <a:t>WHSC Collections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~1100 core sections in D-tubes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	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~300 </a:t>
            </a:r>
            <a:r>
              <a:rPr lang="en-US" sz="2400" dirty="0" err="1" smtClean="0">
                <a:solidFill>
                  <a:srgbClr val="FF0000"/>
                </a:solidFill>
                <a:latin typeface="Calibri" pitchFamily="34" charset="0"/>
              </a:rPr>
              <a:t>unsplit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 (to be cut/piston extruded)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Mass Bay, Mid-Atlantic Bight, Gulf of </a:t>
            </a:r>
            <a:b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Maine, Gulf of Mexico, Chesapeake Bay,</a:t>
            </a:r>
            <a:b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AMCOR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&gt;9000 grabs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Mass Bay, Great Lakes,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Stellwagen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Bank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3030 slides</a:t>
            </a:r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Foram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collections from Atlantic coast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Gas hydrate samples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Gulf of Mexico, North Slope of Alaska</a:t>
            </a:r>
          </a:p>
        </p:txBody>
      </p:sp>
      <p:pic>
        <p:nvPicPr>
          <p:cNvPr id="12292" name="Picture 12" descr="070031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67000"/>
            <a:ext cx="2582863" cy="38877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9225"/>
            <a:ext cx="1801813" cy="27463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8" descr="seabos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"/>
            <a:ext cx="1309688" cy="160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6454775" y="6553200"/>
            <a:ext cx="26701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alibri" pitchFamily="34" charset="0"/>
              </a:rPr>
              <a:t>Images courtesy Dann Blackwood, USGS</a:t>
            </a:r>
          </a:p>
        </p:txBody>
      </p:sp>
    </p:spTree>
    <p:extLst>
      <p:ext uri="{BB962C8B-B14F-4D97-AF65-F5344CB8AC3E}">
        <p14:creationId xmlns:p14="http://schemas.microsoft.com/office/powerpoint/2010/main" val="21426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5" descr="Pict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1600200"/>
            <a:ext cx="35877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0"/>
          <p:cNvSpPr>
            <a:spLocks noChangeArrowheads="1"/>
          </p:cNvSpPr>
          <p:nvPr/>
        </p:nvSpPr>
        <p:spPr bwMode="auto">
          <a:xfrm>
            <a:off x="6781800" y="152400"/>
            <a:ext cx="2057400" cy="6858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05800" cy="1143000"/>
          </a:xfrm>
        </p:spPr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  <a:t>Projects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Massachusetts Coastal Zone Management</a:t>
            </a:r>
          </a:p>
          <a:p>
            <a:pPr>
              <a:lnSpc>
                <a:spcPct val="90000"/>
              </a:lnSpc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Seafloor Mapping Cooperative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Provide geologic information for </a:t>
            </a:r>
            <a:br>
              <a:rPr lang="en-US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ocean-resource management 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Grab samples and </a:t>
            </a:r>
            <a:r>
              <a:rPr lang="en-US" dirty="0" err="1" smtClean="0">
                <a:solidFill>
                  <a:schemeClr val="tx1"/>
                </a:solidFill>
                <a:latin typeface="Calibri" pitchFamily="34" charset="0"/>
              </a:rPr>
              <a:t>vibracores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 in</a:t>
            </a:r>
            <a:br>
              <a:rPr lang="en-US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in conjunction with geophysics, </a:t>
            </a:r>
            <a:br>
              <a:rPr lang="en-US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video transects and photographs</a:t>
            </a:r>
          </a:p>
        </p:txBody>
      </p:sp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28600"/>
            <a:ext cx="4572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8" descr="CCB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86200"/>
            <a:ext cx="2457450" cy="2590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6" descr="IDb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"/>
            <a:ext cx="13716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8" descr="130100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738813"/>
            <a:ext cx="1593850" cy="10620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9" descr="132700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562600"/>
            <a:ext cx="1389063" cy="9239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0" descr="1302005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5867400"/>
            <a:ext cx="1336675" cy="8905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1623"/>
            <a:ext cx="2483868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1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05800" cy="1143000"/>
          </a:xfrm>
        </p:spPr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  <a:t>Projects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U.S. Extended Continental Shelf project</a:t>
            </a:r>
          </a:p>
          <a:p>
            <a:pPr lvl="2">
              <a:lnSpc>
                <a:spcPct val="90000"/>
              </a:lnSpc>
              <a:buFont typeface="Wingdings" pitchFamily="2" charset="2"/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Calibri" pitchFamily="34" charset="0"/>
              </a:rPr>
              <a:t>U.N. Convention on the Law of the Sea</a:t>
            </a:r>
          </a:p>
          <a:p>
            <a:pPr>
              <a:lnSpc>
                <a:spcPct val="90000"/>
              </a:lnSpc>
            </a:pPr>
            <a:endParaRPr lang="en-US" sz="8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Interagency organization</a:t>
            </a:r>
          </a:p>
          <a:p>
            <a:pPr lvl="1">
              <a:buClr>
                <a:srgbClr val="002060"/>
              </a:buClr>
            </a:pPr>
            <a:r>
              <a:rPr lang="en-US" sz="2800" dirty="0" smtClean="0">
                <a:solidFill>
                  <a:srgbClr val="C00000"/>
                </a:solidFill>
                <a:latin typeface="Calibri" pitchFamily="34" charset="0"/>
              </a:rPr>
              <a:t>USGS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 as sample repository</a:t>
            </a:r>
          </a:p>
          <a:p>
            <a:pPr lvl="1">
              <a:buClr>
                <a:srgbClr val="002060"/>
              </a:buClr>
            </a:pPr>
            <a:r>
              <a:rPr lang="en-US" sz="2800" dirty="0" smtClean="0">
                <a:solidFill>
                  <a:srgbClr val="C00000"/>
                </a:solidFill>
                <a:latin typeface="Calibri" pitchFamily="34" charset="0"/>
                <a:hlinkClick r:id="rId3"/>
              </a:rPr>
              <a:t>NGDC</a:t>
            </a:r>
            <a:r>
              <a:rPr lang="en-US" sz="280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as data repository</a:t>
            </a:r>
          </a:p>
          <a:p>
            <a:pPr>
              <a:buFont typeface="Wingdings" pitchFamily="2" charset="2"/>
              <a:buNone/>
            </a:pPr>
            <a:endParaRPr lang="en-US" sz="1100" dirty="0" smtClean="0">
              <a:latin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Sample Collections</a:t>
            </a:r>
          </a:p>
          <a:p>
            <a:pPr lvl="1"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2008 - HLY0805   </a:t>
            </a:r>
            <a:r>
              <a:rPr lang="en-US" i="1" dirty="0" smtClean="0">
                <a:solidFill>
                  <a:srgbClr val="C00000"/>
                </a:solidFill>
                <a:latin typeface="Calibri" pitchFamily="34" charset="0"/>
              </a:rPr>
              <a:t>7 Dredges</a:t>
            </a:r>
          </a:p>
          <a:p>
            <a:pPr lvl="1"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2009 - HLY0905   </a:t>
            </a:r>
            <a:r>
              <a:rPr lang="en-US" i="1" dirty="0" smtClean="0">
                <a:solidFill>
                  <a:srgbClr val="C00000"/>
                </a:solidFill>
                <a:latin typeface="Calibri" pitchFamily="34" charset="0"/>
              </a:rPr>
              <a:t>5 Dredges</a:t>
            </a:r>
          </a:p>
          <a:p>
            <a:pPr lvl="1"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2010 - HLY1002   </a:t>
            </a:r>
            <a:r>
              <a:rPr lang="en-US" i="1" dirty="0" smtClean="0">
                <a:solidFill>
                  <a:srgbClr val="C00000"/>
                </a:solidFill>
                <a:latin typeface="Calibri" pitchFamily="34" charset="0"/>
              </a:rPr>
              <a:t>11 Cores from 6 sites</a:t>
            </a:r>
          </a:p>
          <a:p>
            <a:pPr lvl="1"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2012 - HLY1202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  </a:t>
            </a:r>
            <a:r>
              <a:rPr lang="en-US" i="1" dirty="0" smtClean="0">
                <a:solidFill>
                  <a:srgbClr val="C00000"/>
                </a:solidFill>
                <a:latin typeface="Calibri" pitchFamily="34" charset="0"/>
              </a:rPr>
              <a:t>5 Dredges</a:t>
            </a:r>
          </a:p>
        </p:txBody>
      </p:sp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"/>
            <a:ext cx="2971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11"/>
          <p:cNvSpPr>
            <a:spLocks noChangeArrowheads="1"/>
          </p:cNvSpPr>
          <p:nvPr/>
        </p:nvSpPr>
        <p:spPr bwMode="auto">
          <a:xfrm>
            <a:off x="5791200" y="6324600"/>
            <a:ext cx="320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  <a:hlinkClick r:id="rId5"/>
              </a:rPr>
              <a:t>http://continentalshelf.gov/</a:t>
            </a:r>
            <a:endParaRPr lang="en-US" sz="2000">
              <a:latin typeface="Calibri" pitchFamily="34" charset="0"/>
            </a:endParaRPr>
          </a:p>
        </p:txBody>
      </p:sp>
      <p:pic>
        <p:nvPicPr>
          <p:cNvPr id="14342" name="Picture 4" descr="http://continentalshelf.gov/media/two_ships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57400"/>
            <a:ext cx="3565525" cy="23685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14" descr="HLY2002_1GB-1_all-l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286000"/>
            <a:ext cx="457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5" descr="DS4-006E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00600"/>
            <a:ext cx="18049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Box 16"/>
          <p:cNvSpPr txBox="1">
            <a:spLocks noChangeArrowheads="1"/>
          </p:cNvSpPr>
          <p:nvPr/>
        </p:nvSpPr>
        <p:spPr bwMode="auto">
          <a:xfrm>
            <a:off x="6324600" y="4419600"/>
            <a:ext cx="2216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" pitchFamily="34" charset="0"/>
              </a:rPr>
              <a:t>Image courtesy U.S. Coast Guard</a:t>
            </a:r>
          </a:p>
        </p:txBody>
      </p:sp>
      <p:pic>
        <p:nvPicPr>
          <p:cNvPr id="4098" name="Picture 2" descr="C:\Users\bbuczkowski\Desktop\sesar_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6045200"/>
            <a:ext cx="196850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buczkowski\Desktop\r2rlogow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35" y="5405424"/>
            <a:ext cx="1357176" cy="11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36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  <a:t>The USGS Geologic Collections </a:t>
            </a:r>
            <a:b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  <a:t>Management System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305800" cy="4343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Collections Management system for USGS geologic collections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Developed by the USGS National Geologic and Geophysical Data Preservation Program (NGGDPP)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Elements</a:t>
            </a:r>
          </a:p>
          <a:p>
            <a:pPr lvl="2">
              <a:lnSpc>
                <a:spcPct val="90000"/>
              </a:lnSpc>
              <a:buClr>
                <a:srgbClr val="002060"/>
              </a:buClr>
            </a:pPr>
            <a:r>
              <a:rPr lang="en-US" i="1" dirty="0" smtClean="0">
                <a:solidFill>
                  <a:schemeClr val="tx1"/>
                </a:solidFill>
                <a:latin typeface="Calibri" pitchFamily="34" charset="0"/>
              </a:rPr>
              <a:t>Standardized forms for accession and evaluation</a:t>
            </a:r>
          </a:p>
          <a:p>
            <a:pPr lvl="2">
              <a:lnSpc>
                <a:spcPct val="90000"/>
              </a:lnSpc>
              <a:buClr>
                <a:srgbClr val="002060"/>
              </a:buClr>
            </a:pPr>
            <a:r>
              <a:rPr lang="en-US" i="1" dirty="0" smtClean="0">
                <a:solidFill>
                  <a:schemeClr val="tx1"/>
                </a:solidFill>
                <a:latin typeface="Calibri" pitchFamily="34" charset="0"/>
              </a:rPr>
              <a:t>Framework for addition of USGS data and metadata into ScienceBase</a:t>
            </a:r>
          </a:p>
          <a:p>
            <a:pPr lvl="2">
              <a:lnSpc>
                <a:spcPct val="90000"/>
              </a:lnSpc>
              <a:buClr>
                <a:srgbClr val="002060"/>
              </a:buClr>
            </a:pPr>
            <a:r>
              <a:rPr lang="en-US" i="1" dirty="0" smtClean="0">
                <a:solidFill>
                  <a:schemeClr val="tx1"/>
                </a:solidFill>
                <a:latin typeface="Calibri" pitchFamily="34" charset="0"/>
              </a:rPr>
              <a:t>Proposal to implement IGSNs as standard UUID for all geological collections materials</a:t>
            </a: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010202"/>
            <a:ext cx="5422900" cy="96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D:\Data Preservation Program\datapres_qr_s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068" y="5181600"/>
            <a:ext cx="1590732" cy="159073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54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Data Management</a:t>
            </a:r>
            <a:endParaRPr lang="en-US" sz="4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smtClean="0">
                <a:latin typeface="Calibri" pitchFamily="34" charset="0"/>
                <a:cs typeface="Calibri" pitchFamily="34" charset="0"/>
              </a:rPr>
              <a:t>Foghorn</a:t>
            </a:r>
            <a:endParaRPr lang="en-US" sz="44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78989" y="1174488"/>
            <a:ext cx="3801042" cy="4820440"/>
            <a:chOff x="4478989" y="1174488"/>
            <a:chExt cx="3801042" cy="4820440"/>
          </a:xfrm>
        </p:grpSpPr>
        <p:pic>
          <p:nvPicPr>
            <p:cNvPr id="1027" name="Picture 3" descr="C:\Users\bbuczkowski\Desktop\image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174488"/>
              <a:ext cx="3708031" cy="48204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478989" y="5257800"/>
              <a:ext cx="38010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smtClean="0">
                  <a:latin typeface="Comic Sans MS" pitchFamily="66" charset="0"/>
                </a:rPr>
                <a:t>“Don’t</a:t>
              </a:r>
              <a:r>
                <a:rPr lang="en-US" i="1" dirty="0">
                  <a:latin typeface="Comic Sans MS" pitchFamily="66" charset="0"/>
                </a:rPr>
                <a:t>, I say </a:t>
              </a:r>
              <a:r>
                <a:rPr lang="en-US" i="1" dirty="0" smtClean="0">
                  <a:latin typeface="Comic Sans MS" pitchFamily="66" charset="0"/>
                </a:rPr>
                <a:t>don’t </a:t>
              </a:r>
              <a:r>
                <a:rPr lang="en-US" i="1" dirty="0">
                  <a:latin typeface="Comic Sans MS" pitchFamily="66" charset="0"/>
                </a:rPr>
                <a:t>bother me </a:t>
              </a:r>
              <a:r>
                <a:rPr lang="en-US" i="1" dirty="0" smtClean="0">
                  <a:latin typeface="Comic Sans MS" pitchFamily="66" charset="0"/>
                </a:rPr>
                <a:t>dog.</a:t>
              </a:r>
            </a:p>
            <a:p>
              <a:pPr algn="ctr"/>
              <a:r>
                <a:rPr lang="en-US" i="1" dirty="0" smtClean="0">
                  <a:latin typeface="Comic Sans MS" pitchFamily="66" charset="0"/>
                </a:rPr>
                <a:t>Can’t </a:t>
              </a:r>
              <a:r>
                <a:rPr lang="en-US" i="1" dirty="0">
                  <a:latin typeface="Comic Sans MS" pitchFamily="66" charset="0"/>
                </a:rPr>
                <a:t>you see </a:t>
              </a:r>
              <a:r>
                <a:rPr lang="en-US" i="1" dirty="0" smtClean="0">
                  <a:latin typeface="Comic Sans MS" pitchFamily="66" charset="0"/>
                </a:rPr>
                <a:t>I’m </a:t>
              </a:r>
              <a:r>
                <a:rPr lang="en-US" i="1" dirty="0" err="1" smtClean="0">
                  <a:latin typeface="Comic Sans MS" pitchFamily="66" charset="0"/>
                </a:rPr>
                <a:t>thinkin</a:t>
              </a:r>
              <a:r>
                <a:rPr lang="en-US" i="1" dirty="0" smtClean="0">
                  <a:latin typeface="Comic Sans MS" pitchFamily="66" charset="0"/>
                </a:rPr>
                <a:t>’?”</a:t>
              </a:r>
              <a:endParaRPr lang="en-US" i="1" dirty="0">
                <a:latin typeface="Comic Sans MS" pitchFamily="66" charset="0"/>
              </a:endParaRPr>
            </a:p>
          </p:txBody>
        </p:sp>
      </p:grpSp>
      <p:pic>
        <p:nvPicPr>
          <p:cNvPr id="1029" name="Picture 5" descr="C:\Users\bbuczkowski\Desktop\2282460161_3e1f7f3c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7400"/>
            <a:ext cx="4343400" cy="434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8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Don’t go in the water…</a:t>
            </a:r>
            <a:endParaRPr lang="en-US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543800" cy="565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539396" cy="1427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876800" y="4343400"/>
            <a:ext cx="3926075" cy="210826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600" dirty="0" smtClean="0">
                <a:solidFill>
                  <a:schemeClr val="accent1">
                    <a:lumMod val="75000"/>
                  </a:schemeClr>
                </a:solidFill>
                <a:latin typeface="Stencil" pitchFamily="82" charset="0"/>
              </a:rPr>
              <a:t>Cape Cod </a:t>
            </a:r>
          </a:p>
          <a:p>
            <a:pPr algn="ctr"/>
            <a:r>
              <a:rPr lang="en-US" sz="4300" dirty="0" smtClean="0">
                <a:solidFill>
                  <a:schemeClr val="accent1">
                    <a:lumMod val="75000"/>
                  </a:schemeClr>
                </a:solidFill>
                <a:latin typeface="Stencil" pitchFamily="82" charset="0"/>
              </a:rPr>
              <a:t>Shark Tours</a:t>
            </a:r>
          </a:p>
          <a:p>
            <a:pPr algn="ctr"/>
            <a:endParaRPr lang="en-US" dirty="0">
              <a:latin typeface="Stencil" pitchFamily="82" charset="0"/>
            </a:endParaRPr>
          </a:p>
          <a:p>
            <a:pPr algn="ctr"/>
            <a:r>
              <a:rPr lang="en-US" sz="2400" i="1" dirty="0" smtClean="0">
                <a:solidFill>
                  <a:srgbClr val="FF0000"/>
                </a:solidFill>
                <a:latin typeface="Arial Rounded MT Bold" pitchFamily="34" charset="0"/>
              </a:rPr>
              <a:t>Lawyers swim for free!!!</a:t>
            </a:r>
            <a:endParaRPr lang="en-US" sz="2400" i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11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Data Management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2060"/>
              </a:buClr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Pre-Cruise Report</a:t>
            </a:r>
          </a:p>
          <a:p>
            <a:pPr>
              <a:buClr>
                <a:srgbClr val="002060"/>
              </a:buClr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Post-Cruise Report</a:t>
            </a:r>
          </a:p>
          <a:p>
            <a:pPr>
              <a:buClr>
                <a:srgbClr val="002060"/>
              </a:buClr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Project Planning</a:t>
            </a:r>
          </a:p>
          <a:p>
            <a:pPr>
              <a:buClr>
                <a:srgbClr val="002060"/>
              </a:buClr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Data Collection and Processing</a:t>
            </a:r>
          </a:p>
          <a:p>
            <a:pPr>
              <a:buClr>
                <a:srgbClr val="002060"/>
              </a:buClr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Expected Products and Publications</a:t>
            </a:r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bbuczkowski\Desktop\beast02-light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765" y="4343400"/>
            <a:ext cx="2578735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66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8689"/>
            <a:ext cx="8991600" cy="634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02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  <a:t>Accessing the Collections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itchFamily="34" charset="0"/>
              </a:rPr>
              <a:t>Ocean Floor Samples Portal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0" u="sng" dirty="0" smtClean="0">
                <a:solidFill>
                  <a:srgbClr val="002060"/>
                </a:solidFill>
                <a:latin typeface="Calibri" pitchFamily="34" charset="0"/>
              </a:rPr>
              <a:t>http://woodshole.er.usgs.gov/operations/ia/samples.html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Allows internal and external users to access the database</a:t>
            </a:r>
          </a:p>
          <a:p>
            <a:pPr lvl="2">
              <a:lnSpc>
                <a:spcPct val="90000"/>
              </a:lnSpc>
              <a:buClr>
                <a:srgbClr val="002060"/>
              </a:buClr>
            </a:pPr>
            <a:r>
              <a:rPr lang="en-US" sz="2400" i="1" dirty="0" smtClean="0">
                <a:solidFill>
                  <a:schemeClr val="tx1"/>
                </a:solidFill>
                <a:latin typeface="Calibri" pitchFamily="34" charset="0"/>
              </a:rPr>
              <a:t>Text-based searches</a:t>
            </a:r>
          </a:p>
          <a:p>
            <a:pPr lvl="2">
              <a:lnSpc>
                <a:spcPct val="90000"/>
              </a:lnSpc>
              <a:buClr>
                <a:srgbClr val="002060"/>
              </a:buClr>
            </a:pPr>
            <a:r>
              <a:rPr lang="en-US" sz="2400" i="1" dirty="0" smtClean="0">
                <a:solidFill>
                  <a:schemeClr val="tx1"/>
                </a:solidFill>
                <a:latin typeface="Calibri" pitchFamily="34" charset="0"/>
              </a:rPr>
              <a:t>Google Earth KML file</a:t>
            </a:r>
          </a:p>
          <a:p>
            <a:pPr lvl="2">
              <a:lnSpc>
                <a:spcPct val="90000"/>
              </a:lnSpc>
              <a:buClr>
                <a:srgbClr val="002060"/>
              </a:buClr>
            </a:pPr>
            <a:r>
              <a:rPr lang="en-US" sz="2400" i="1" dirty="0" smtClean="0">
                <a:solidFill>
                  <a:schemeClr val="tx1"/>
                </a:solidFill>
                <a:latin typeface="Calibri" pitchFamily="34" charset="0"/>
              </a:rPr>
              <a:t>IMS Portal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Links to archive manual and other resources</a:t>
            </a:r>
            <a:b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2800" b="0" dirty="0" smtClean="0">
                <a:solidFill>
                  <a:schemeClr val="tx1"/>
                </a:solidFill>
                <a:latin typeface="Calibri" pitchFamily="34" charset="0"/>
              </a:rPr>
              <a:t>(link to NGDC Index)</a:t>
            </a:r>
          </a:p>
          <a:p>
            <a:pPr lvl="1">
              <a:lnSpc>
                <a:spcPct val="90000"/>
              </a:lnSpc>
              <a:buClr>
                <a:srgbClr val="002060"/>
              </a:buClr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Excel template available for download</a:t>
            </a:r>
          </a:p>
        </p:txBody>
      </p:sp>
    </p:spTree>
    <p:extLst>
      <p:ext uri="{BB962C8B-B14F-4D97-AF65-F5344CB8AC3E}">
        <p14:creationId xmlns:p14="http://schemas.microsoft.com/office/powerpoint/2010/main" val="264133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  <a:t>Accessing the Collections</a:t>
            </a:r>
            <a:endParaRPr lang="en-US" sz="4400" dirty="0" smtClean="0">
              <a:solidFill>
                <a:srgbClr val="C00000"/>
              </a:solidFill>
            </a:endParaRPr>
          </a:p>
        </p:txBody>
      </p:sp>
      <p:pic>
        <p:nvPicPr>
          <p:cNvPr id="18435" name="Picture 6" descr="lab_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6" name="Straight Arrow Connector 5"/>
          <p:cNvCxnSpPr>
            <a:cxnSpLocks noChangeShapeType="1"/>
          </p:cNvCxnSpPr>
          <p:nvPr/>
        </p:nvCxnSpPr>
        <p:spPr bwMode="auto">
          <a:xfrm>
            <a:off x="381000" y="3429000"/>
            <a:ext cx="609600" cy="45720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7" name="Straight Arrow Connector 6"/>
          <p:cNvCxnSpPr>
            <a:cxnSpLocks noChangeShapeType="1"/>
          </p:cNvCxnSpPr>
          <p:nvPr/>
        </p:nvCxnSpPr>
        <p:spPr bwMode="auto">
          <a:xfrm>
            <a:off x="152400" y="4648200"/>
            <a:ext cx="609600" cy="45720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8" name="Straight Arrow Connector 7"/>
          <p:cNvCxnSpPr>
            <a:cxnSpLocks noChangeShapeType="1"/>
          </p:cNvCxnSpPr>
          <p:nvPr/>
        </p:nvCxnSpPr>
        <p:spPr bwMode="auto">
          <a:xfrm>
            <a:off x="152400" y="5334000"/>
            <a:ext cx="685800" cy="38100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9" name="Straight Arrow Connector 8"/>
          <p:cNvCxnSpPr>
            <a:cxnSpLocks noChangeShapeType="1"/>
          </p:cNvCxnSpPr>
          <p:nvPr/>
        </p:nvCxnSpPr>
        <p:spPr bwMode="auto">
          <a:xfrm rot="10800000" flipV="1">
            <a:off x="7620000" y="3124200"/>
            <a:ext cx="762000" cy="38100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5791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Sample Distribution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grpSp>
        <p:nvGrpSpPr>
          <p:cNvPr id="19460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946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chemeClr val="tx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pic>
          <p:nvPicPr>
            <p:cNvPr id="19462" name="Picture 2" descr="C:\Documents and Settings\bbuczkowski\Desktop\kml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0"/>
              <a:ext cx="7696200" cy="685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87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Good </a:t>
            </a:r>
            <a:r>
              <a:rPr lang="en-US" sz="44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ol</a:t>
            </a:r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’ Cape Cod</a:t>
            </a:r>
            <a:endParaRPr lang="en-US" sz="4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5241131" cy="53631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095957" y="4534254"/>
            <a:ext cx="1597408" cy="604120"/>
            <a:chOff x="2095957" y="4534254"/>
            <a:chExt cx="1597408" cy="604120"/>
          </a:xfrm>
        </p:grpSpPr>
        <p:sp>
          <p:nvSpPr>
            <p:cNvPr id="5" name="Right Arrow 4"/>
            <p:cNvSpPr/>
            <p:nvPr/>
          </p:nvSpPr>
          <p:spPr bwMode="auto">
            <a:xfrm rot="19761390">
              <a:off x="3159965" y="4534254"/>
              <a:ext cx="533400" cy="30480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95957" y="4769042"/>
              <a:ext cx="1569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you are here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89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1143000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“The </a:t>
            </a:r>
            <a:r>
              <a:rPr lang="en-US" sz="4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fortunes of Cape Cod have always been linked to the </a:t>
            </a:r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sea…</a:t>
            </a:r>
            <a:endParaRPr lang="en-US" sz="4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i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…For </a:t>
            </a:r>
            <a:r>
              <a:rPr lang="en-US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centuries fishermen in search of a livelihood, explorers in search of new worlds, and pilgrims of one sort or another in search of a new life - down to the beach-bound tourists of today - all have turned to the waters around this narrow peninsula arcing into the Atlantic to fulfill their </a:t>
            </a:r>
            <a:r>
              <a:rPr lang="en-US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needs </a:t>
            </a:r>
            <a:r>
              <a:rPr lang="en-US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and ambitions</a:t>
            </a:r>
            <a:r>
              <a:rPr lang="en-US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.”</a:t>
            </a:r>
          </a:p>
          <a:p>
            <a:pPr marL="0" indent="0">
              <a:buNone/>
            </a:pPr>
            <a:endParaRPr lang="en-US" sz="1400" i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sz="14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			          “ Cape Cod History” from Fodors.com</a:t>
            </a:r>
          </a:p>
          <a:p>
            <a:pPr marL="0" indent="0">
              <a:buNone/>
            </a:pPr>
            <a:r>
              <a:rPr lang="en-US" sz="1400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			          </a:t>
            </a:r>
            <a:r>
              <a:rPr lang="en-US" sz="1400" i="1" u="sng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http</a:t>
            </a:r>
            <a:r>
              <a:rPr lang="en-US" sz="1400" i="1" u="sng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://</a:t>
            </a:r>
            <a:r>
              <a:rPr lang="en-US" sz="1400" i="1" u="sng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www.nytimes.com/fodors/fdrs_feat_44_2.html</a:t>
            </a:r>
          </a:p>
        </p:txBody>
      </p:sp>
    </p:spTree>
    <p:extLst>
      <p:ext uri="{BB962C8B-B14F-4D97-AF65-F5344CB8AC3E}">
        <p14:creationId xmlns:p14="http://schemas.microsoft.com/office/powerpoint/2010/main" val="147452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Voyages of </a:t>
            </a:r>
            <a:r>
              <a:rPr lang="en-US" sz="4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iscovery</a:t>
            </a:r>
            <a:endParaRPr lang="en-US" sz="4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Vikings??? (late 10</a:t>
            </a: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century)</a:t>
            </a:r>
          </a:p>
          <a:p>
            <a:pPr lvl="1"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Possible site of Leif Ericson’s Vinland??</a:t>
            </a:r>
          </a:p>
          <a:p>
            <a:pPr>
              <a:buClr>
                <a:srgbClr val="002060"/>
              </a:buClr>
            </a:pPr>
            <a:r>
              <a: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Bartholomew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Gosnold (1602)</a:t>
            </a:r>
          </a:p>
          <a:p>
            <a:pPr lvl="1">
              <a:buClr>
                <a:srgbClr val="002060"/>
              </a:buClr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Gave Cape Cod its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name</a:t>
            </a:r>
          </a:p>
          <a:p>
            <a:pPr lvl="1">
              <a:buClr>
                <a:srgbClr val="002060"/>
              </a:buClr>
            </a:pPr>
            <a:endParaRPr lang="en-US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57150" indent="0">
              <a:buClr>
                <a:srgbClr val="002060"/>
              </a:buClr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“Much fatter and in better </a:t>
            </a:r>
            <a:br>
              <a:rPr lang="en-US" sz="24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health than when we went </a:t>
            </a:r>
            <a:br>
              <a:rPr lang="en-US" sz="24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out of England”</a:t>
            </a:r>
            <a:endParaRPr lang="en-US" sz="2400" i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 descr="C:\Users\bbuczkowski\Desktop\ericson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0"/>
            <a:ext cx="3200400" cy="325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buczkowski\Desktop\360px-Gadus_morhua_Cod-2b-Atlanterhavsparken-Norw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59060"/>
            <a:ext cx="3886200" cy="214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6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bbuczkowski\Desktop\IMGP1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72" y="1066800"/>
            <a:ext cx="6681727" cy="5755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European Settlement</a:t>
            </a:r>
            <a:endParaRPr lang="en-US" sz="4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1620</a:t>
            </a:r>
            <a:endParaRPr lang="en-US" sz="4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1" name="Picture 3" descr="M:\P5170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15" y="990600"/>
            <a:ext cx="4022884" cy="536416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:\P51700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4896583" cy="367222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84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buczkowski\Desktop\CapeCod_1801_Carleton_1620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6837056" cy="5471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European Settlement</a:t>
            </a:r>
            <a:endParaRPr lang="en-US" sz="4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1620</a:t>
            </a:r>
            <a:endParaRPr lang="en-US" sz="4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C:\Users\bbuczkowski\Desktop\pilgrim-monument-provincetown-pilgrim-monument-provincetown-provinceto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7541"/>
            <a:ext cx="4474856" cy="298594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3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  <a:t>Woods Hole, Massachusetts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457200" lvl="1" indent="-457200">
              <a:buFont typeface="Wingdings" pitchFamily="2" charset="2"/>
              <a:buNone/>
            </a:pPr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</a:rPr>
              <a:t>Six Scientific Institutions</a:t>
            </a:r>
            <a:endParaRPr lang="en-US" sz="2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1295400" lvl="2" indent="-381000">
              <a:buClr>
                <a:srgbClr val="002060"/>
              </a:buClr>
              <a:buFont typeface="Times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MBL</a:t>
            </a:r>
          </a:p>
          <a:p>
            <a:pPr marL="1295400" lvl="2" indent="-381000">
              <a:buClr>
                <a:srgbClr val="002060"/>
              </a:buClr>
              <a:buFont typeface="Times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WHOI</a:t>
            </a:r>
          </a:p>
          <a:p>
            <a:pPr marL="1295400" lvl="2" indent="-381000">
              <a:buClr>
                <a:srgbClr val="002060"/>
              </a:buClr>
              <a:buFont typeface="Times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USGS</a:t>
            </a:r>
          </a:p>
          <a:p>
            <a:pPr marL="1295400" lvl="2" indent="-381000">
              <a:buClr>
                <a:srgbClr val="002060"/>
              </a:buClr>
              <a:buFont typeface="Times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WHRC</a:t>
            </a:r>
          </a:p>
          <a:p>
            <a:pPr marL="1295400" lvl="2" indent="-381000">
              <a:buClr>
                <a:srgbClr val="002060"/>
              </a:buClr>
              <a:buFont typeface="Times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SEA</a:t>
            </a:r>
          </a:p>
          <a:p>
            <a:pPr marL="1295400" lvl="2" indent="-381000">
              <a:buClr>
                <a:srgbClr val="002060"/>
              </a:buClr>
              <a:buFont typeface="Times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NOAA</a:t>
            </a:r>
            <a:endParaRPr lang="en-US" sz="24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24200"/>
            <a:ext cx="5181600" cy="34464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6096000" y="6553200"/>
            <a:ext cx="29527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" pitchFamily="34" charset="0"/>
              </a:rPr>
              <a:t>Image courtesy Marine Biological Laboratory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553200" y="941388"/>
            <a:ext cx="2362200" cy="3249612"/>
            <a:chOff x="6553314" y="941388"/>
            <a:chExt cx="2362086" cy="3249612"/>
          </a:xfrm>
        </p:grpSpPr>
        <p:pic>
          <p:nvPicPr>
            <p:cNvPr id="5127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314" y="1219200"/>
              <a:ext cx="2211160" cy="297180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8" name="TextBox 5"/>
            <p:cNvSpPr txBox="1">
              <a:spLocks noChangeArrowheads="1"/>
            </p:cNvSpPr>
            <p:nvPr/>
          </p:nvSpPr>
          <p:spPr bwMode="auto">
            <a:xfrm>
              <a:off x="7378700" y="941388"/>
              <a:ext cx="15367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dirty="0">
                  <a:latin typeface="Calibri" pitchFamily="34" charset="0"/>
                </a:rPr>
                <a:t>Image courtesy WHOI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90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C00000"/>
                </a:solidFill>
                <a:latin typeface="Calibri" pitchFamily="34" charset="0"/>
              </a:rPr>
              <a:t>Facilities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lvl="1" indent="0">
              <a:buFont typeface="Wingdings" pitchFamily="2" charset="2"/>
              <a:buNone/>
            </a:pPr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</a:rPr>
              <a:t>K.O. Emery Geotechnical Wing</a:t>
            </a:r>
          </a:p>
          <a:p>
            <a:pPr marL="400050" lvl="2" indent="0">
              <a:buClr>
                <a:srgbClr val="002060"/>
              </a:buClr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777.5 ft</a:t>
            </a:r>
            <a:r>
              <a:rPr lang="en-US" sz="2400" baseline="30000" dirty="0" smtClean="0">
                <a:solidFill>
                  <a:schemeClr val="tx1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 Refrigerated space (+4</a:t>
            </a:r>
            <a:r>
              <a:rPr lang="en-US" sz="2400" baseline="30000" dirty="0" smtClean="0">
                <a:solidFill>
                  <a:schemeClr val="tx1"/>
                </a:solidFill>
                <a:latin typeface="Calibri" pitchFamily="34" charset="0"/>
              </a:rPr>
              <a:t>o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C)</a:t>
            </a:r>
          </a:p>
          <a:p>
            <a:pPr marL="400050" lvl="2" indent="0">
              <a:buClr>
                <a:srgbClr val="002060"/>
              </a:buClr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420 ft</a:t>
            </a:r>
            <a:r>
              <a:rPr lang="en-US" sz="2400" baseline="30000" dirty="0" smtClean="0">
                <a:solidFill>
                  <a:schemeClr val="tx1"/>
                </a:solidFill>
                <a:latin typeface="Calibri" pitchFamily="34" charset="0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 Frozen space (-20</a:t>
            </a:r>
            <a:r>
              <a:rPr lang="en-US" sz="2400" baseline="30000" dirty="0" smtClean="0">
                <a:solidFill>
                  <a:schemeClr val="tx1"/>
                </a:solidFill>
                <a:latin typeface="Calibri" pitchFamily="34" charset="0"/>
              </a:rPr>
              <a:t>o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C)</a:t>
            </a:r>
          </a:p>
          <a:p>
            <a:pPr marL="400050" lvl="2" indent="0">
              <a:buClr>
                <a:srgbClr val="002060"/>
              </a:buClr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Core lab &amp; Prep area</a:t>
            </a:r>
          </a:p>
        </p:txBody>
      </p:sp>
      <p:pic>
        <p:nvPicPr>
          <p:cNvPr id="6148" name="Picture 4" descr="PICT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65" y="3238500"/>
            <a:ext cx="5111735" cy="3321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6324600" y="6553200"/>
            <a:ext cx="26701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latin typeface="Calibri" pitchFamily="34" charset="0"/>
              </a:rPr>
              <a:t>Images courtesy </a:t>
            </a:r>
            <a:r>
              <a:rPr lang="en-US" sz="1200" dirty="0" err="1">
                <a:latin typeface="Calibri" pitchFamily="34" charset="0"/>
              </a:rPr>
              <a:t>Dann</a:t>
            </a:r>
            <a:r>
              <a:rPr lang="en-US" sz="1200" dirty="0">
                <a:latin typeface="Calibri" pitchFamily="34" charset="0"/>
              </a:rPr>
              <a:t> Blackwood, USGS</a:t>
            </a:r>
          </a:p>
        </p:txBody>
      </p:sp>
      <p:pic>
        <p:nvPicPr>
          <p:cNvPr id="6150" name="Picture 7" descr="WHCMSC vegetated roof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62200"/>
            <a:ext cx="2628900" cy="1752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9" descr="Aprica solar arr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4495800"/>
            <a:ext cx="3330575" cy="22129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34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een-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green-template</Template>
  <TotalTime>896</TotalTime>
  <Words>580</Words>
  <Application>Microsoft Office PowerPoint</Application>
  <PresentationFormat>On-screen Show (4:3)</PresentationFormat>
  <Paragraphs>149</Paragraphs>
  <Slides>24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green-template</vt:lpstr>
      <vt:lpstr>Welcome to Woods Hole</vt:lpstr>
      <vt:lpstr>Don’t go in the water…</vt:lpstr>
      <vt:lpstr>Good ol’ Cape Cod</vt:lpstr>
      <vt:lpstr>“The fortunes of Cape Cod have always been linked to the sea…</vt:lpstr>
      <vt:lpstr>Voyages of Discovery</vt:lpstr>
      <vt:lpstr>European Settlement</vt:lpstr>
      <vt:lpstr>European Settlement</vt:lpstr>
      <vt:lpstr>Woods Hole, Massachusetts</vt:lpstr>
      <vt:lpstr>Facilities</vt:lpstr>
      <vt:lpstr>Facilities</vt:lpstr>
      <vt:lpstr>Facilities</vt:lpstr>
      <vt:lpstr>Facilities</vt:lpstr>
      <vt:lpstr>Facilities</vt:lpstr>
      <vt:lpstr>Facilities</vt:lpstr>
      <vt:lpstr>WHSC Collections</vt:lpstr>
      <vt:lpstr>Projects</vt:lpstr>
      <vt:lpstr>Projects</vt:lpstr>
      <vt:lpstr>The USGS Geologic Collections  Management System</vt:lpstr>
      <vt:lpstr>Data Management</vt:lpstr>
      <vt:lpstr>Data Management</vt:lpstr>
      <vt:lpstr>PowerPoint Presentation</vt:lpstr>
      <vt:lpstr>Accessing the Collections</vt:lpstr>
      <vt:lpstr>Accessing the Collections</vt:lpstr>
      <vt:lpstr>Sample Distribution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2013 Meeting of the Curators of Marine and Lacustrine Geological Samples Group</dc:title>
  <dc:creator>Brian Buczkowski</dc:creator>
  <cp:lastModifiedBy>Brian Buczkowski</cp:lastModifiedBy>
  <cp:revision>39</cp:revision>
  <cp:lastPrinted>2013-06-11T11:58:21Z</cp:lastPrinted>
  <dcterms:created xsi:type="dcterms:W3CDTF">2013-06-05T12:27:39Z</dcterms:created>
  <dcterms:modified xsi:type="dcterms:W3CDTF">2013-06-11T12:03:53Z</dcterms:modified>
</cp:coreProperties>
</file>