
<file path=[Content_Types].xml><?xml version="1.0" encoding="utf-8"?>
<Types xmlns="http://schemas.openxmlformats.org/package/2006/content-types">
  <Default Extension="png" ContentType="image/png"/>
  <Default Extension="mpg" ContentType="video/mpeg"/>
  <Default Extension="mpeg" ContentType="vide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67" r:id="rId2"/>
  </p:sldMasterIdLst>
  <p:notesMasterIdLst>
    <p:notesMasterId r:id="rId22"/>
  </p:notesMasterIdLst>
  <p:handoutMasterIdLst>
    <p:handoutMasterId r:id="rId23"/>
  </p:handoutMasterIdLst>
  <p:sldIdLst>
    <p:sldId id="614" r:id="rId3"/>
    <p:sldId id="1148" r:id="rId4"/>
    <p:sldId id="1149" r:id="rId5"/>
    <p:sldId id="1073" r:id="rId6"/>
    <p:sldId id="1137" r:id="rId7"/>
    <p:sldId id="1150" r:id="rId8"/>
    <p:sldId id="1151" r:id="rId9"/>
    <p:sldId id="1152" r:id="rId10"/>
    <p:sldId id="1155" r:id="rId11"/>
    <p:sldId id="1153" r:id="rId12"/>
    <p:sldId id="1156" r:id="rId13"/>
    <p:sldId id="1157" r:id="rId14"/>
    <p:sldId id="1158" r:id="rId15"/>
    <p:sldId id="1074" r:id="rId16"/>
    <p:sldId id="1154" r:id="rId17"/>
    <p:sldId id="1161" r:id="rId18"/>
    <p:sldId id="1162" r:id="rId19"/>
    <p:sldId id="1163" r:id="rId20"/>
    <p:sldId id="1164" r:id="rId21"/>
  </p:sldIdLst>
  <p:sldSz cx="9144000" cy="6858000" type="screen4x3"/>
  <p:notesSz cx="6858000" cy="9144000"/>
  <p:defaultTextStyle>
    <a:defPPr>
      <a:defRPr lang="en-US"/>
    </a:defPPr>
    <a:lvl1pPr algn="ctr" rtl="0" fontAlgn="base">
      <a:spcBef>
        <a:spcPct val="20000"/>
      </a:spcBef>
      <a:spcAft>
        <a:spcPct val="0"/>
      </a:spcAft>
      <a:defRPr sz="1600" b="1" kern="1200">
        <a:solidFill>
          <a:schemeClr val="tx1"/>
        </a:solidFill>
        <a:latin typeface="Arial" pitchFamily="34" charset="0"/>
        <a:ea typeface="+mn-ea"/>
        <a:cs typeface="+mn-cs"/>
      </a:defRPr>
    </a:lvl1pPr>
    <a:lvl2pPr marL="457200" algn="ctr" rtl="0" fontAlgn="base">
      <a:spcBef>
        <a:spcPct val="20000"/>
      </a:spcBef>
      <a:spcAft>
        <a:spcPct val="0"/>
      </a:spcAft>
      <a:defRPr sz="1600" b="1" kern="1200">
        <a:solidFill>
          <a:schemeClr val="tx1"/>
        </a:solidFill>
        <a:latin typeface="Arial" pitchFamily="34" charset="0"/>
        <a:ea typeface="+mn-ea"/>
        <a:cs typeface="+mn-cs"/>
      </a:defRPr>
    </a:lvl2pPr>
    <a:lvl3pPr marL="914400" algn="ctr" rtl="0" fontAlgn="base">
      <a:spcBef>
        <a:spcPct val="20000"/>
      </a:spcBef>
      <a:spcAft>
        <a:spcPct val="0"/>
      </a:spcAft>
      <a:defRPr sz="1600" b="1" kern="1200">
        <a:solidFill>
          <a:schemeClr val="tx1"/>
        </a:solidFill>
        <a:latin typeface="Arial" pitchFamily="34" charset="0"/>
        <a:ea typeface="+mn-ea"/>
        <a:cs typeface="+mn-cs"/>
      </a:defRPr>
    </a:lvl3pPr>
    <a:lvl4pPr marL="1371600" algn="ctr" rtl="0" fontAlgn="base">
      <a:spcBef>
        <a:spcPct val="20000"/>
      </a:spcBef>
      <a:spcAft>
        <a:spcPct val="0"/>
      </a:spcAft>
      <a:defRPr sz="1600" b="1" kern="1200">
        <a:solidFill>
          <a:schemeClr val="tx1"/>
        </a:solidFill>
        <a:latin typeface="Arial" pitchFamily="34" charset="0"/>
        <a:ea typeface="+mn-ea"/>
        <a:cs typeface="+mn-cs"/>
      </a:defRPr>
    </a:lvl4pPr>
    <a:lvl5pPr marL="1828800" algn="ctr" rtl="0" fontAlgn="base">
      <a:spcBef>
        <a:spcPct val="20000"/>
      </a:spcBef>
      <a:spcAft>
        <a:spcPct val="0"/>
      </a:spcAft>
      <a:defRPr sz="1600" b="1" kern="1200">
        <a:solidFill>
          <a:schemeClr val="tx1"/>
        </a:solidFill>
        <a:latin typeface="Arial" pitchFamily="34" charset="0"/>
        <a:ea typeface="+mn-ea"/>
        <a:cs typeface="+mn-cs"/>
      </a:defRPr>
    </a:lvl5pPr>
    <a:lvl6pPr marL="2286000" algn="l" defTabSz="914400" rtl="0" eaLnBrk="1" latinLnBrk="0" hangingPunct="1">
      <a:defRPr sz="1600" b="1" kern="1200">
        <a:solidFill>
          <a:schemeClr val="tx1"/>
        </a:solidFill>
        <a:latin typeface="Arial" pitchFamily="34" charset="0"/>
        <a:ea typeface="+mn-ea"/>
        <a:cs typeface="+mn-cs"/>
      </a:defRPr>
    </a:lvl6pPr>
    <a:lvl7pPr marL="2743200" algn="l" defTabSz="914400" rtl="0" eaLnBrk="1" latinLnBrk="0" hangingPunct="1">
      <a:defRPr sz="1600" b="1" kern="1200">
        <a:solidFill>
          <a:schemeClr val="tx1"/>
        </a:solidFill>
        <a:latin typeface="Arial" pitchFamily="34" charset="0"/>
        <a:ea typeface="+mn-ea"/>
        <a:cs typeface="+mn-cs"/>
      </a:defRPr>
    </a:lvl7pPr>
    <a:lvl8pPr marL="3200400" algn="l" defTabSz="914400" rtl="0" eaLnBrk="1" latinLnBrk="0" hangingPunct="1">
      <a:defRPr sz="1600" b="1" kern="1200">
        <a:solidFill>
          <a:schemeClr val="tx1"/>
        </a:solidFill>
        <a:latin typeface="Arial" pitchFamily="34" charset="0"/>
        <a:ea typeface="+mn-ea"/>
        <a:cs typeface="+mn-cs"/>
      </a:defRPr>
    </a:lvl8pPr>
    <a:lvl9pPr marL="3657600" algn="l" defTabSz="914400" rtl="0" eaLnBrk="1" latinLnBrk="0" hangingPunct="1">
      <a:defRPr sz="16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66CC"/>
    <a:srgbClr val="3333CC"/>
    <a:srgbClr val="6600FF"/>
    <a:srgbClr val="1BE533"/>
    <a:srgbClr val="008000"/>
    <a:srgbClr val="FFFF00"/>
    <a:srgbClr val="00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87700" autoAdjust="0"/>
  </p:normalViewPr>
  <p:slideViewPr>
    <p:cSldViewPr snapToGrid="0">
      <p:cViewPr varScale="1">
        <p:scale>
          <a:sx n="112" d="100"/>
          <a:sy n="112" d="100"/>
        </p:scale>
        <p:origin x="-1506" y="-90"/>
      </p:cViewPr>
      <p:guideLst>
        <p:guide orient="horz" pos="1259"/>
        <p:guide pos="2016"/>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2969315" cy="452828"/>
          </a:xfrm>
          <a:prstGeom prst="rect">
            <a:avLst/>
          </a:prstGeom>
          <a:noFill/>
          <a:ln w="9525">
            <a:noFill/>
            <a:miter lim="800000"/>
            <a:headEnd/>
            <a:tailEnd/>
          </a:ln>
          <a:effectLst/>
        </p:spPr>
        <p:txBody>
          <a:bodyPr vert="horz" wrap="square" lIns="90790" tIns="45400" rIns="90790" bIns="45400" numCol="1" anchor="t" anchorCtr="0" compatLnSpc="1">
            <a:prstTxWarp prst="textNoShape">
              <a:avLst/>
            </a:prstTxWarp>
          </a:bodyPr>
          <a:lstStyle>
            <a:lvl1pPr algn="l" defTabSz="909763" eaLnBrk="0" hangingPunct="0">
              <a:spcBef>
                <a:spcPct val="0"/>
              </a:spcBef>
              <a:defRPr sz="1200">
                <a:latin typeface="Arial" charset="0"/>
              </a:defRPr>
            </a:lvl1pPr>
          </a:lstStyle>
          <a:p>
            <a:pPr>
              <a:defRPr/>
            </a:pPr>
            <a:endParaRPr lang="en-US"/>
          </a:p>
        </p:txBody>
      </p:sp>
      <p:sp>
        <p:nvSpPr>
          <p:cNvPr id="230403" name="Rectangle 3"/>
          <p:cNvSpPr>
            <a:spLocks noGrp="1" noChangeArrowheads="1"/>
          </p:cNvSpPr>
          <p:nvPr>
            <p:ph type="dt" sz="quarter" idx="1"/>
          </p:nvPr>
        </p:nvSpPr>
        <p:spPr bwMode="auto">
          <a:xfrm>
            <a:off x="3888685" y="0"/>
            <a:ext cx="2969315" cy="452828"/>
          </a:xfrm>
          <a:prstGeom prst="rect">
            <a:avLst/>
          </a:prstGeom>
          <a:noFill/>
          <a:ln w="9525">
            <a:noFill/>
            <a:miter lim="800000"/>
            <a:headEnd/>
            <a:tailEnd/>
          </a:ln>
          <a:effectLst/>
        </p:spPr>
        <p:txBody>
          <a:bodyPr vert="horz" wrap="square" lIns="90790" tIns="45400" rIns="90790" bIns="45400" numCol="1" anchor="t" anchorCtr="0" compatLnSpc="1">
            <a:prstTxWarp prst="textNoShape">
              <a:avLst/>
            </a:prstTxWarp>
          </a:bodyPr>
          <a:lstStyle>
            <a:lvl1pPr algn="r" defTabSz="909763" eaLnBrk="0" hangingPunct="0">
              <a:spcBef>
                <a:spcPct val="0"/>
              </a:spcBef>
              <a:defRPr sz="1200">
                <a:latin typeface="Arial" charset="0"/>
              </a:defRPr>
            </a:lvl1pPr>
          </a:lstStyle>
          <a:p>
            <a:pPr>
              <a:defRPr/>
            </a:pPr>
            <a:endParaRPr lang="en-US"/>
          </a:p>
        </p:txBody>
      </p:sp>
      <p:sp>
        <p:nvSpPr>
          <p:cNvPr id="230404" name="Rectangle 4"/>
          <p:cNvSpPr>
            <a:spLocks noGrp="1" noChangeArrowheads="1"/>
          </p:cNvSpPr>
          <p:nvPr>
            <p:ph type="ftr" sz="quarter" idx="2"/>
          </p:nvPr>
        </p:nvSpPr>
        <p:spPr bwMode="auto">
          <a:xfrm>
            <a:off x="0" y="8711472"/>
            <a:ext cx="2969315" cy="452828"/>
          </a:xfrm>
          <a:prstGeom prst="rect">
            <a:avLst/>
          </a:prstGeom>
          <a:noFill/>
          <a:ln w="9525">
            <a:noFill/>
            <a:miter lim="800000"/>
            <a:headEnd/>
            <a:tailEnd/>
          </a:ln>
          <a:effectLst/>
        </p:spPr>
        <p:txBody>
          <a:bodyPr vert="horz" wrap="square" lIns="90790" tIns="45400" rIns="90790" bIns="45400" numCol="1" anchor="b" anchorCtr="0" compatLnSpc="1">
            <a:prstTxWarp prst="textNoShape">
              <a:avLst/>
            </a:prstTxWarp>
          </a:bodyPr>
          <a:lstStyle>
            <a:lvl1pPr algn="l" defTabSz="909763" eaLnBrk="0" hangingPunct="0">
              <a:spcBef>
                <a:spcPct val="0"/>
              </a:spcBef>
              <a:defRPr sz="1200">
                <a:latin typeface="Arial" charset="0"/>
              </a:defRPr>
            </a:lvl1pPr>
          </a:lstStyle>
          <a:p>
            <a:pPr>
              <a:defRPr/>
            </a:pPr>
            <a:endParaRPr lang="en-US"/>
          </a:p>
        </p:txBody>
      </p:sp>
      <p:sp>
        <p:nvSpPr>
          <p:cNvPr id="230405" name="Rectangle 5"/>
          <p:cNvSpPr>
            <a:spLocks noGrp="1" noChangeArrowheads="1"/>
          </p:cNvSpPr>
          <p:nvPr>
            <p:ph type="sldNum" sz="quarter" idx="3"/>
          </p:nvPr>
        </p:nvSpPr>
        <p:spPr bwMode="auto">
          <a:xfrm>
            <a:off x="3888685" y="8711472"/>
            <a:ext cx="2969315" cy="452828"/>
          </a:xfrm>
          <a:prstGeom prst="rect">
            <a:avLst/>
          </a:prstGeom>
          <a:noFill/>
          <a:ln w="9525">
            <a:noFill/>
            <a:miter lim="800000"/>
            <a:headEnd/>
            <a:tailEnd/>
          </a:ln>
          <a:effectLst/>
        </p:spPr>
        <p:txBody>
          <a:bodyPr vert="horz" wrap="square" lIns="90790" tIns="45400" rIns="90790" bIns="45400" numCol="1" anchor="b" anchorCtr="0" compatLnSpc="1">
            <a:prstTxWarp prst="textNoShape">
              <a:avLst/>
            </a:prstTxWarp>
          </a:bodyPr>
          <a:lstStyle>
            <a:lvl1pPr algn="r" defTabSz="909763" eaLnBrk="0" hangingPunct="0">
              <a:spcBef>
                <a:spcPct val="0"/>
              </a:spcBef>
              <a:defRPr sz="1200">
                <a:latin typeface="Arial" charset="0"/>
              </a:defRPr>
            </a:lvl1pPr>
          </a:lstStyle>
          <a:p>
            <a:pPr>
              <a:defRPr/>
            </a:pPr>
            <a:fld id="{BD886E52-7E45-497F-8035-EFA867B7DDC0}" type="slidenum">
              <a:rPr lang="en-US"/>
              <a:pPr>
                <a:defRPr/>
              </a:pPr>
              <a:t>‹#›</a:t>
            </a:fld>
            <a:endParaRPr lang="en-US"/>
          </a:p>
        </p:txBody>
      </p:sp>
    </p:spTree>
    <p:extLst>
      <p:ext uri="{BB962C8B-B14F-4D97-AF65-F5344CB8AC3E}">
        <p14:creationId xmlns:p14="http://schemas.microsoft.com/office/powerpoint/2010/main" val="2200866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69315" cy="457513"/>
          </a:xfrm>
          <a:prstGeom prst="rect">
            <a:avLst/>
          </a:prstGeom>
          <a:noFill/>
          <a:ln w="9525">
            <a:noFill/>
            <a:miter lim="800000"/>
            <a:headEnd/>
            <a:tailEnd/>
          </a:ln>
          <a:effectLst/>
        </p:spPr>
        <p:txBody>
          <a:bodyPr vert="horz" wrap="square" lIns="90790" tIns="45400" rIns="90790" bIns="45400" numCol="1" anchor="t" anchorCtr="0" compatLnSpc="1">
            <a:prstTxWarp prst="textNoShape">
              <a:avLst/>
            </a:prstTxWarp>
          </a:bodyPr>
          <a:lstStyle>
            <a:lvl1pPr algn="l" defTabSz="909763" eaLnBrk="0" hangingPunct="0">
              <a:spcBef>
                <a:spcPct val="0"/>
              </a:spcBef>
              <a:defRPr sz="12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888685" y="0"/>
            <a:ext cx="2969315" cy="457513"/>
          </a:xfrm>
          <a:prstGeom prst="rect">
            <a:avLst/>
          </a:prstGeom>
          <a:noFill/>
          <a:ln w="9525">
            <a:noFill/>
            <a:miter lim="800000"/>
            <a:headEnd/>
            <a:tailEnd/>
          </a:ln>
          <a:effectLst/>
        </p:spPr>
        <p:txBody>
          <a:bodyPr vert="horz" wrap="square" lIns="90790" tIns="45400" rIns="90790" bIns="45400" numCol="1" anchor="t" anchorCtr="0" compatLnSpc="1">
            <a:prstTxWarp prst="textNoShape">
              <a:avLst/>
            </a:prstTxWarp>
          </a:bodyPr>
          <a:lstStyle>
            <a:lvl1pPr algn="r" defTabSz="909763" eaLnBrk="0" hangingPunct="0">
              <a:spcBef>
                <a:spcPct val="0"/>
              </a:spcBef>
              <a:defRPr sz="1200">
                <a:latin typeface="Arial"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4588" y="687388"/>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13158" y="4344025"/>
            <a:ext cx="5031685" cy="4112926"/>
          </a:xfrm>
          <a:prstGeom prst="rect">
            <a:avLst/>
          </a:prstGeom>
          <a:noFill/>
          <a:ln w="9525">
            <a:noFill/>
            <a:miter lim="800000"/>
            <a:headEnd/>
            <a:tailEnd/>
          </a:ln>
          <a:effectLst/>
        </p:spPr>
        <p:txBody>
          <a:bodyPr vert="horz" wrap="square" lIns="90790" tIns="45400" rIns="90790" bIns="4540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489"/>
            <a:ext cx="2969315" cy="457512"/>
          </a:xfrm>
          <a:prstGeom prst="rect">
            <a:avLst/>
          </a:prstGeom>
          <a:noFill/>
          <a:ln w="9525">
            <a:noFill/>
            <a:miter lim="800000"/>
            <a:headEnd/>
            <a:tailEnd/>
          </a:ln>
          <a:effectLst/>
        </p:spPr>
        <p:txBody>
          <a:bodyPr vert="horz" wrap="square" lIns="90790" tIns="45400" rIns="90790" bIns="45400" numCol="1" anchor="b" anchorCtr="0" compatLnSpc="1">
            <a:prstTxWarp prst="textNoShape">
              <a:avLst/>
            </a:prstTxWarp>
          </a:bodyPr>
          <a:lstStyle>
            <a:lvl1pPr algn="l" defTabSz="909763" eaLnBrk="0" hangingPunct="0">
              <a:spcBef>
                <a:spcPct val="0"/>
              </a:spcBef>
              <a:defRPr sz="120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888685" y="8686489"/>
            <a:ext cx="2969315" cy="457512"/>
          </a:xfrm>
          <a:prstGeom prst="rect">
            <a:avLst/>
          </a:prstGeom>
          <a:noFill/>
          <a:ln w="9525">
            <a:noFill/>
            <a:miter lim="800000"/>
            <a:headEnd/>
            <a:tailEnd/>
          </a:ln>
          <a:effectLst/>
        </p:spPr>
        <p:txBody>
          <a:bodyPr vert="horz" wrap="square" lIns="90790" tIns="45400" rIns="90790" bIns="45400" numCol="1" anchor="b" anchorCtr="0" compatLnSpc="1">
            <a:prstTxWarp prst="textNoShape">
              <a:avLst/>
            </a:prstTxWarp>
          </a:bodyPr>
          <a:lstStyle>
            <a:lvl1pPr algn="r" defTabSz="909763" eaLnBrk="0" hangingPunct="0">
              <a:spcBef>
                <a:spcPct val="0"/>
              </a:spcBef>
              <a:defRPr sz="1200">
                <a:latin typeface="Arial" charset="0"/>
              </a:defRPr>
            </a:lvl1pPr>
          </a:lstStyle>
          <a:p>
            <a:pPr>
              <a:defRPr/>
            </a:pPr>
            <a:fld id="{F575D882-64C1-4451-81BA-2836669E2323}" type="slidenum">
              <a:rPr lang="en-US"/>
              <a:pPr>
                <a:defRPr/>
              </a:pPr>
              <a:t>‹#›</a:t>
            </a:fld>
            <a:endParaRPr lang="en-US"/>
          </a:p>
        </p:txBody>
      </p:sp>
    </p:spTree>
    <p:extLst>
      <p:ext uri="{BB962C8B-B14F-4D97-AF65-F5344CB8AC3E}">
        <p14:creationId xmlns:p14="http://schemas.microsoft.com/office/powerpoint/2010/main" val="1787845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F245572-8BF6-4C39-AA65-C5E80E8A3B89}" type="slidenum">
              <a:rPr lang="en-US" smtClean="0">
                <a:latin typeface="Arial" pitchFamily="34" charset="0"/>
              </a:rPr>
              <a:pPr/>
              <a:t>1</a:t>
            </a:fld>
            <a:endParaRPr lang="en-US" smtClean="0">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353A2D6-8158-494A-AAC2-85A6725604FC}" type="slidenum">
              <a:rPr lang="en-US" smtClean="0">
                <a:latin typeface="Arial" pitchFamily="34" charset="0"/>
              </a:rPr>
              <a:pPr/>
              <a:t>4</a:t>
            </a:fld>
            <a:endParaRPr lang="en-US" smtClean="0">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lnSpc>
                <a:spcPct val="80000"/>
              </a:lnSpc>
            </a:pPr>
            <a:r>
              <a:rPr lang="en-US" sz="900" dirty="0" smtClean="0"/>
              <a:t>Points to make:</a:t>
            </a:r>
          </a:p>
          <a:p>
            <a:pPr>
              <a:lnSpc>
                <a:spcPct val="80000"/>
              </a:lnSpc>
            </a:pPr>
            <a:endParaRPr lang="en-US" sz="900" dirty="0" smtClean="0"/>
          </a:p>
          <a:p>
            <a:pPr>
              <a:lnSpc>
                <a:spcPct val="80000"/>
              </a:lnSpc>
              <a:buFontTx/>
              <a:buChar char="-"/>
            </a:pPr>
            <a:r>
              <a:rPr lang="en-US" sz="900" dirty="0" smtClean="0"/>
              <a:t>The earth is constantly bombarded by charged particles flowing outward from the sun (solar wind).</a:t>
            </a:r>
          </a:p>
          <a:p>
            <a:pPr>
              <a:lnSpc>
                <a:spcPct val="80000"/>
              </a:lnSpc>
              <a:buFontTx/>
              <a:buChar char="-"/>
            </a:pPr>
            <a:r>
              <a:rPr lang="en-US" sz="900" dirty="0" smtClean="0"/>
              <a:t>The pressure of the solar wind compresses the earth magnetic fields on the dayside and stretches them out on the </a:t>
            </a:r>
            <a:r>
              <a:rPr lang="en-US" sz="900" dirty="0" err="1" smtClean="0"/>
              <a:t>nightside</a:t>
            </a:r>
            <a:r>
              <a:rPr lang="en-US" sz="900" dirty="0" smtClean="0"/>
              <a:t> creating the magnetosphere.</a:t>
            </a:r>
          </a:p>
          <a:p>
            <a:pPr>
              <a:lnSpc>
                <a:spcPct val="80000"/>
              </a:lnSpc>
              <a:buFontTx/>
              <a:buChar char="-"/>
            </a:pPr>
            <a:r>
              <a:rPr lang="en-US" sz="900" dirty="0" smtClean="0"/>
              <a:t>The solar wind varies greatly in dynamic pressure (density &amp; speed) – solar, coronal mass ejections release enormous amounts of high energy particles at high speeds which can greatly affect “space weather” at the earth. </a:t>
            </a:r>
          </a:p>
          <a:p>
            <a:pPr>
              <a:lnSpc>
                <a:spcPct val="80000"/>
              </a:lnSpc>
              <a:buFontTx/>
              <a:buChar char="-"/>
            </a:pPr>
            <a:r>
              <a:rPr lang="en-US" sz="900" dirty="0" smtClean="0"/>
              <a:t>The accompanying movie provides a more accurate depiction of the relative scale sizes for the sun and earth.  </a:t>
            </a:r>
          </a:p>
          <a:p>
            <a:pPr>
              <a:lnSpc>
                <a:spcPct val="80000"/>
              </a:lnSpc>
            </a:pPr>
            <a:endParaRPr lang="en-US" sz="900" dirty="0" smtClean="0"/>
          </a:p>
          <a:p>
            <a:pPr>
              <a:lnSpc>
                <a:spcPct val="80000"/>
              </a:lnSpc>
            </a:pPr>
            <a:endParaRPr lang="en-US" sz="900" dirty="0" smtClean="0"/>
          </a:p>
          <a:p>
            <a:pPr>
              <a:lnSpc>
                <a:spcPct val="80000"/>
              </a:lnSpc>
            </a:pPr>
            <a:r>
              <a:rPr lang="en-US" sz="900" dirty="0" smtClean="0"/>
              <a:t>The earth is constantly bombarded by the streaming charged particles of the solar wind.  The earth’s magnetic field effectively blocks these particles and causes them to deflect, for the most part, around the earth.  The pressure of the solar wind on the sunward side of the earth compresses the dayside magnetic field and elongates the field on the </a:t>
            </a:r>
            <a:r>
              <a:rPr lang="en-US" sz="900" dirty="0" err="1" smtClean="0"/>
              <a:t>nightside</a:t>
            </a:r>
            <a:r>
              <a:rPr lang="en-US" sz="900" dirty="0" smtClean="0"/>
              <a:t>.  Embedded within the high-beta plasma of the solar wind is the highly dynamic interplanetary magnetic field (IMF). Depending on the orientation of the IMF with respect to the earth’s geomagnetic field there can be either strong coupling between the IMF and the terrestrial field or weaker coupling.</a:t>
            </a:r>
            <a:endParaRPr lang="en-US" altLang="ja-JP" sz="900" dirty="0" smtClean="0"/>
          </a:p>
          <a:p>
            <a:pPr>
              <a:lnSpc>
                <a:spcPct val="80000"/>
              </a:lnSpc>
            </a:pPr>
            <a:r>
              <a:rPr lang="en-US" altLang="ja-JP" sz="900" dirty="0" smtClean="0"/>
              <a:t>This cartoon illustrates the configuration of the earth’s outer magnetic field under the influence of the solar wind. Prior to the mid 1960’s there was vigorous debate concerning whether the earth’s magnetic topology was open or closed; that is, if the geomagnetic field did or did not, respectively, merge with the IMF.  The currently accepted notion is that the earth’s magnetic topology is open and that the IMF and geomagnetic fields merge on the dayside and reconnect within the tail region. The physics which govern these processes are complex and modeling their interaction is only possible using non-linear plasma theory.  On the dayside there is anecdotal evidence for magnetic field merging from satellites near the space-earth interface typically referred to as the magnetopause.  The evidence for magnetic merging within the lower atmosphere can be seen in the motion of discrete </a:t>
            </a:r>
            <a:r>
              <a:rPr lang="en-US" altLang="ja-JP" sz="900" dirty="0" err="1" smtClean="0"/>
              <a:t>auroral</a:t>
            </a:r>
            <a:r>
              <a:rPr lang="en-US" altLang="ja-JP" sz="900" dirty="0" smtClean="0"/>
              <a:t> structures that form within the </a:t>
            </a:r>
            <a:r>
              <a:rPr lang="en-US" altLang="ja-JP" sz="900" dirty="0" err="1" smtClean="0"/>
              <a:t>auroral</a:t>
            </a:r>
            <a:r>
              <a:rPr lang="en-US" altLang="ja-JP" sz="900" dirty="0" smtClean="0"/>
              <a:t> zone near noon and then move </a:t>
            </a:r>
            <a:r>
              <a:rPr lang="en-US" altLang="ja-JP" sz="900" dirty="0" err="1" smtClean="0"/>
              <a:t>poleward</a:t>
            </a:r>
            <a:r>
              <a:rPr lang="en-US" altLang="ja-JP" sz="900" dirty="0" smtClean="0"/>
              <a:t>.  Similarly on the </a:t>
            </a:r>
            <a:r>
              <a:rPr lang="en-US" altLang="ja-JP" sz="900" dirty="0" err="1" smtClean="0"/>
              <a:t>nightside</a:t>
            </a:r>
            <a:r>
              <a:rPr lang="en-US" altLang="ja-JP" sz="900" dirty="0" smtClean="0"/>
              <a:t> the stretched magnetic field lines reconnect and tend to snap back to a more dipolar configuration which causes transient currents to flow within the </a:t>
            </a:r>
            <a:r>
              <a:rPr lang="en-US" altLang="ja-JP" sz="900" dirty="0" err="1" smtClean="0"/>
              <a:t>auroral</a:t>
            </a:r>
            <a:r>
              <a:rPr lang="en-US" altLang="ja-JP" sz="900" dirty="0" smtClean="0"/>
              <a:t> zones resulting in ground-based magnetic perturbations. </a:t>
            </a:r>
            <a:endParaRPr lang="en-US" sz="9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CME emits ~1 billion tons of gas = 10**16 g</a:t>
            </a:r>
          </a:p>
          <a:p>
            <a:r>
              <a:rPr lang="en-US" dirty="0" smtClean="0"/>
              <a:t>The mass of the</a:t>
            </a:r>
            <a:r>
              <a:rPr lang="en-US" baseline="0" dirty="0" smtClean="0"/>
              <a:t> earth is ~6x10**27 g</a:t>
            </a:r>
            <a:endParaRPr lang="en-US" dirty="0"/>
          </a:p>
        </p:txBody>
      </p:sp>
      <p:sp>
        <p:nvSpPr>
          <p:cNvPr id="4" name="Slide Number Placeholder 3"/>
          <p:cNvSpPr>
            <a:spLocks noGrp="1"/>
          </p:cNvSpPr>
          <p:nvPr>
            <p:ph type="sldNum" sz="quarter" idx="10"/>
          </p:nvPr>
        </p:nvSpPr>
        <p:spPr/>
        <p:txBody>
          <a:bodyPr/>
          <a:lstStyle/>
          <a:p>
            <a:pPr>
              <a:defRPr/>
            </a:pPr>
            <a:fld id="{F575D882-64C1-4451-81BA-2836669E2323}" type="slidenum">
              <a:rPr lang="en-US" smtClean="0"/>
              <a:pPr>
                <a:defRPr/>
              </a:pPr>
              <a:t>5</a:t>
            </a:fld>
            <a:endParaRPr lang="en-US"/>
          </a:p>
        </p:txBody>
      </p:sp>
    </p:spTree>
    <p:extLst>
      <p:ext uri="{BB962C8B-B14F-4D97-AF65-F5344CB8AC3E}">
        <p14:creationId xmlns:p14="http://schemas.microsoft.com/office/powerpoint/2010/main" val="422655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75D882-64C1-4451-81BA-2836669E2323}" type="slidenum">
              <a:rPr lang="en-US" smtClean="0"/>
              <a:pPr>
                <a:defRPr/>
              </a:pPr>
              <a:t>6</a:t>
            </a:fld>
            <a:endParaRPr lang="en-US"/>
          </a:p>
        </p:txBody>
      </p:sp>
    </p:spTree>
    <p:extLst>
      <p:ext uri="{BB962C8B-B14F-4D97-AF65-F5344CB8AC3E}">
        <p14:creationId xmlns:p14="http://schemas.microsoft.com/office/powerpoint/2010/main" val="40766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Important Points:</a:t>
            </a:r>
          </a:p>
          <a:p>
            <a:r>
              <a:rPr lang="en-US" smtClean="0"/>
              <a:t>These examples are event reports put out by NOAA-SAIS showing how space weather data and tools can be used to define the relationship between space weather and satellite anomalies.</a:t>
            </a:r>
          </a:p>
          <a:p>
            <a:r>
              <a:rPr lang="en-US" smtClean="0"/>
              <a:t>The goal for the future is to automate and present these tools so that anyone can get a complete environmental assessment with just a date, time, and location </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eaLnBrk="0" hangingPunct="0">
              <a:defRPr sz="1500">
                <a:solidFill>
                  <a:schemeClr val="tx1"/>
                </a:solidFill>
                <a:latin typeface="Arial" charset="0"/>
              </a:defRPr>
            </a:lvl1pPr>
            <a:lvl2pPr marL="702756" indent="-270291" defTabSz="911482" eaLnBrk="0" hangingPunct="0">
              <a:defRPr sz="1500">
                <a:solidFill>
                  <a:schemeClr val="tx1"/>
                </a:solidFill>
                <a:latin typeface="Arial" charset="0"/>
              </a:defRPr>
            </a:lvl2pPr>
            <a:lvl3pPr marL="1081164" indent="-216233" defTabSz="911482" eaLnBrk="0" hangingPunct="0">
              <a:defRPr sz="1500">
                <a:solidFill>
                  <a:schemeClr val="tx1"/>
                </a:solidFill>
                <a:latin typeface="Arial" charset="0"/>
              </a:defRPr>
            </a:lvl3pPr>
            <a:lvl4pPr marL="1513629" indent="-216233" defTabSz="911482" eaLnBrk="0" hangingPunct="0">
              <a:defRPr sz="1500">
                <a:solidFill>
                  <a:schemeClr val="tx1"/>
                </a:solidFill>
                <a:latin typeface="Arial" charset="0"/>
              </a:defRPr>
            </a:lvl4pPr>
            <a:lvl5pPr marL="1946095" indent="-216233" defTabSz="911482" eaLnBrk="0" hangingPunct="0">
              <a:defRPr sz="1500">
                <a:solidFill>
                  <a:schemeClr val="tx1"/>
                </a:solidFill>
                <a:latin typeface="Arial" charset="0"/>
              </a:defRPr>
            </a:lvl5pPr>
            <a:lvl6pPr marL="2378560" indent="-216233" algn="ctr" defTabSz="911482" eaLnBrk="0" fontAlgn="base" hangingPunct="0">
              <a:spcBef>
                <a:spcPct val="20000"/>
              </a:spcBef>
              <a:spcAft>
                <a:spcPct val="0"/>
              </a:spcAft>
              <a:defRPr sz="1500">
                <a:solidFill>
                  <a:schemeClr val="tx1"/>
                </a:solidFill>
                <a:latin typeface="Arial" charset="0"/>
              </a:defRPr>
            </a:lvl6pPr>
            <a:lvl7pPr marL="2811026" indent="-216233" algn="ctr" defTabSz="911482" eaLnBrk="0" fontAlgn="base" hangingPunct="0">
              <a:spcBef>
                <a:spcPct val="20000"/>
              </a:spcBef>
              <a:spcAft>
                <a:spcPct val="0"/>
              </a:spcAft>
              <a:defRPr sz="1500">
                <a:solidFill>
                  <a:schemeClr val="tx1"/>
                </a:solidFill>
                <a:latin typeface="Arial" charset="0"/>
              </a:defRPr>
            </a:lvl7pPr>
            <a:lvl8pPr marL="3243491" indent="-216233" algn="ctr" defTabSz="911482" eaLnBrk="0" fontAlgn="base" hangingPunct="0">
              <a:spcBef>
                <a:spcPct val="20000"/>
              </a:spcBef>
              <a:spcAft>
                <a:spcPct val="0"/>
              </a:spcAft>
              <a:defRPr sz="1500">
                <a:solidFill>
                  <a:schemeClr val="tx1"/>
                </a:solidFill>
                <a:latin typeface="Arial" charset="0"/>
              </a:defRPr>
            </a:lvl8pPr>
            <a:lvl9pPr marL="3675957" indent="-216233" algn="ctr" defTabSz="911482" eaLnBrk="0" fontAlgn="base" hangingPunct="0">
              <a:spcBef>
                <a:spcPct val="20000"/>
              </a:spcBef>
              <a:spcAft>
                <a:spcPct val="0"/>
              </a:spcAft>
              <a:defRPr sz="1500">
                <a:solidFill>
                  <a:schemeClr val="tx1"/>
                </a:solidFill>
                <a:latin typeface="Arial" charset="0"/>
              </a:defRPr>
            </a:lvl9pPr>
          </a:lstStyle>
          <a:p>
            <a:fld id="{094AAB50-58BD-4F41-BCD9-C7C5B7A0396B}" type="slidenum">
              <a:rPr lang="en-US" sz="1100"/>
              <a:pPr/>
              <a:t>11</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Important Points:</a:t>
            </a:r>
          </a:p>
          <a:p>
            <a:r>
              <a:rPr lang="en-US" smtClean="0"/>
              <a:t>These examples are event reports put out by NOAA-SAIS showing how space weather data and tools can be used to define the relationship between space weather and satellite anomalies.</a:t>
            </a:r>
          </a:p>
          <a:p>
            <a:r>
              <a:rPr lang="en-US" smtClean="0"/>
              <a:t>The goal for the future is to automate and present these tools so that anyone can get a complete environmental assessment with just a date, time, and location </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eaLnBrk="0" hangingPunct="0">
              <a:defRPr sz="1500">
                <a:solidFill>
                  <a:schemeClr val="tx1"/>
                </a:solidFill>
                <a:latin typeface="Arial" charset="0"/>
              </a:defRPr>
            </a:lvl1pPr>
            <a:lvl2pPr marL="702756" indent="-270291" defTabSz="911482" eaLnBrk="0" hangingPunct="0">
              <a:defRPr sz="1500">
                <a:solidFill>
                  <a:schemeClr val="tx1"/>
                </a:solidFill>
                <a:latin typeface="Arial" charset="0"/>
              </a:defRPr>
            </a:lvl2pPr>
            <a:lvl3pPr marL="1081164" indent="-216233" defTabSz="911482" eaLnBrk="0" hangingPunct="0">
              <a:defRPr sz="1500">
                <a:solidFill>
                  <a:schemeClr val="tx1"/>
                </a:solidFill>
                <a:latin typeface="Arial" charset="0"/>
              </a:defRPr>
            </a:lvl3pPr>
            <a:lvl4pPr marL="1513629" indent="-216233" defTabSz="911482" eaLnBrk="0" hangingPunct="0">
              <a:defRPr sz="1500">
                <a:solidFill>
                  <a:schemeClr val="tx1"/>
                </a:solidFill>
                <a:latin typeface="Arial" charset="0"/>
              </a:defRPr>
            </a:lvl4pPr>
            <a:lvl5pPr marL="1946095" indent="-216233" defTabSz="911482" eaLnBrk="0" hangingPunct="0">
              <a:defRPr sz="1500">
                <a:solidFill>
                  <a:schemeClr val="tx1"/>
                </a:solidFill>
                <a:latin typeface="Arial" charset="0"/>
              </a:defRPr>
            </a:lvl5pPr>
            <a:lvl6pPr marL="2378560" indent="-216233" algn="ctr" defTabSz="911482" eaLnBrk="0" fontAlgn="base" hangingPunct="0">
              <a:spcBef>
                <a:spcPct val="20000"/>
              </a:spcBef>
              <a:spcAft>
                <a:spcPct val="0"/>
              </a:spcAft>
              <a:defRPr sz="1500">
                <a:solidFill>
                  <a:schemeClr val="tx1"/>
                </a:solidFill>
                <a:latin typeface="Arial" charset="0"/>
              </a:defRPr>
            </a:lvl6pPr>
            <a:lvl7pPr marL="2811026" indent="-216233" algn="ctr" defTabSz="911482" eaLnBrk="0" fontAlgn="base" hangingPunct="0">
              <a:spcBef>
                <a:spcPct val="20000"/>
              </a:spcBef>
              <a:spcAft>
                <a:spcPct val="0"/>
              </a:spcAft>
              <a:defRPr sz="1500">
                <a:solidFill>
                  <a:schemeClr val="tx1"/>
                </a:solidFill>
                <a:latin typeface="Arial" charset="0"/>
              </a:defRPr>
            </a:lvl7pPr>
            <a:lvl8pPr marL="3243491" indent="-216233" algn="ctr" defTabSz="911482" eaLnBrk="0" fontAlgn="base" hangingPunct="0">
              <a:spcBef>
                <a:spcPct val="20000"/>
              </a:spcBef>
              <a:spcAft>
                <a:spcPct val="0"/>
              </a:spcAft>
              <a:defRPr sz="1500">
                <a:solidFill>
                  <a:schemeClr val="tx1"/>
                </a:solidFill>
                <a:latin typeface="Arial" charset="0"/>
              </a:defRPr>
            </a:lvl8pPr>
            <a:lvl9pPr marL="3675957" indent="-216233" algn="ctr" defTabSz="911482" eaLnBrk="0" fontAlgn="base" hangingPunct="0">
              <a:spcBef>
                <a:spcPct val="20000"/>
              </a:spcBef>
              <a:spcAft>
                <a:spcPct val="0"/>
              </a:spcAft>
              <a:defRPr sz="1500">
                <a:solidFill>
                  <a:schemeClr val="tx1"/>
                </a:solidFill>
                <a:latin typeface="Arial" charset="0"/>
              </a:defRPr>
            </a:lvl9pPr>
          </a:lstStyle>
          <a:p>
            <a:fld id="{094AAB50-58BD-4F41-BCD9-C7C5B7A0396B}" type="slidenum">
              <a:rPr lang="en-US" sz="1100"/>
              <a:pPr/>
              <a:t>12</a:t>
            </a:fld>
            <a:endParaRPr 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Important Points:</a:t>
            </a:r>
          </a:p>
          <a:p>
            <a:r>
              <a:rPr lang="en-US" smtClean="0"/>
              <a:t>These examples are event reports put out by NOAA-SAIS showing how space weather data and tools can be used to define the relationship between space weather and satellite anomalies.</a:t>
            </a:r>
          </a:p>
          <a:p>
            <a:r>
              <a:rPr lang="en-US" smtClean="0"/>
              <a:t>The goal for the future is to automate and present these tools so that anyone can get a complete environmental assessment with just a date, time, and location </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eaLnBrk="0" hangingPunct="0">
              <a:defRPr sz="1500">
                <a:solidFill>
                  <a:schemeClr val="tx1"/>
                </a:solidFill>
                <a:latin typeface="Arial" charset="0"/>
              </a:defRPr>
            </a:lvl1pPr>
            <a:lvl2pPr marL="702756" indent="-270291" defTabSz="911482" eaLnBrk="0" hangingPunct="0">
              <a:defRPr sz="1500">
                <a:solidFill>
                  <a:schemeClr val="tx1"/>
                </a:solidFill>
                <a:latin typeface="Arial" charset="0"/>
              </a:defRPr>
            </a:lvl2pPr>
            <a:lvl3pPr marL="1081164" indent="-216233" defTabSz="911482" eaLnBrk="0" hangingPunct="0">
              <a:defRPr sz="1500">
                <a:solidFill>
                  <a:schemeClr val="tx1"/>
                </a:solidFill>
                <a:latin typeface="Arial" charset="0"/>
              </a:defRPr>
            </a:lvl3pPr>
            <a:lvl4pPr marL="1513629" indent="-216233" defTabSz="911482" eaLnBrk="0" hangingPunct="0">
              <a:defRPr sz="1500">
                <a:solidFill>
                  <a:schemeClr val="tx1"/>
                </a:solidFill>
                <a:latin typeface="Arial" charset="0"/>
              </a:defRPr>
            </a:lvl4pPr>
            <a:lvl5pPr marL="1946095" indent="-216233" defTabSz="911482" eaLnBrk="0" hangingPunct="0">
              <a:defRPr sz="1500">
                <a:solidFill>
                  <a:schemeClr val="tx1"/>
                </a:solidFill>
                <a:latin typeface="Arial" charset="0"/>
              </a:defRPr>
            </a:lvl5pPr>
            <a:lvl6pPr marL="2378560" indent="-216233" algn="ctr" defTabSz="911482" eaLnBrk="0" fontAlgn="base" hangingPunct="0">
              <a:spcBef>
                <a:spcPct val="20000"/>
              </a:spcBef>
              <a:spcAft>
                <a:spcPct val="0"/>
              </a:spcAft>
              <a:defRPr sz="1500">
                <a:solidFill>
                  <a:schemeClr val="tx1"/>
                </a:solidFill>
                <a:latin typeface="Arial" charset="0"/>
              </a:defRPr>
            </a:lvl6pPr>
            <a:lvl7pPr marL="2811026" indent="-216233" algn="ctr" defTabSz="911482" eaLnBrk="0" fontAlgn="base" hangingPunct="0">
              <a:spcBef>
                <a:spcPct val="20000"/>
              </a:spcBef>
              <a:spcAft>
                <a:spcPct val="0"/>
              </a:spcAft>
              <a:defRPr sz="1500">
                <a:solidFill>
                  <a:schemeClr val="tx1"/>
                </a:solidFill>
                <a:latin typeface="Arial" charset="0"/>
              </a:defRPr>
            </a:lvl7pPr>
            <a:lvl8pPr marL="3243491" indent="-216233" algn="ctr" defTabSz="911482" eaLnBrk="0" fontAlgn="base" hangingPunct="0">
              <a:spcBef>
                <a:spcPct val="20000"/>
              </a:spcBef>
              <a:spcAft>
                <a:spcPct val="0"/>
              </a:spcAft>
              <a:defRPr sz="1500">
                <a:solidFill>
                  <a:schemeClr val="tx1"/>
                </a:solidFill>
                <a:latin typeface="Arial" charset="0"/>
              </a:defRPr>
            </a:lvl8pPr>
            <a:lvl9pPr marL="3675957" indent="-216233" algn="ctr" defTabSz="911482" eaLnBrk="0" fontAlgn="base" hangingPunct="0">
              <a:spcBef>
                <a:spcPct val="20000"/>
              </a:spcBef>
              <a:spcAft>
                <a:spcPct val="0"/>
              </a:spcAft>
              <a:defRPr sz="1500">
                <a:solidFill>
                  <a:schemeClr val="tx1"/>
                </a:solidFill>
                <a:latin typeface="Arial" charset="0"/>
              </a:defRPr>
            </a:lvl9pPr>
          </a:lstStyle>
          <a:p>
            <a:fld id="{094AAB50-58BD-4F41-BCD9-C7C5B7A0396B}" type="slidenum">
              <a:rPr lang="en-US" sz="1100"/>
              <a:pPr/>
              <a:t>13</a:t>
            </a:fld>
            <a:endParaRPr lang="en-US"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9E7FFD-FB46-4CFD-AAFF-2152605668C6}" type="slidenum">
              <a:rPr lang="en-US" smtClean="0">
                <a:latin typeface="Arial" pitchFamily="34" charset="0"/>
              </a:rPr>
              <a:pPr/>
              <a:t>14</a:t>
            </a:fld>
            <a:endParaRPr lang="en-US" smtClean="0">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altLang="ja-JP" dirty="0" smtClean="0"/>
              <a:t>Points to make:</a:t>
            </a:r>
          </a:p>
          <a:p>
            <a:endParaRPr lang="en-US" altLang="ja-JP" dirty="0" smtClean="0"/>
          </a:p>
          <a:p>
            <a:pPr>
              <a:buFontTx/>
              <a:buChar char="-"/>
            </a:pPr>
            <a:r>
              <a:rPr lang="en-US" altLang="ja-JP" dirty="0" smtClean="0"/>
              <a:t>The arctic regions (in the north and the south) are home to the aurora borealis and aurora </a:t>
            </a:r>
            <a:r>
              <a:rPr lang="en-US" altLang="ja-JP" dirty="0" err="1" smtClean="0"/>
              <a:t>australis</a:t>
            </a:r>
            <a:endParaRPr lang="en-US" altLang="ja-JP" dirty="0" smtClean="0"/>
          </a:p>
          <a:p>
            <a:pPr>
              <a:buFontTx/>
              <a:buChar char="-"/>
            </a:pPr>
            <a:r>
              <a:rPr lang="en-US" altLang="ja-JP" dirty="0" smtClean="0"/>
              <a:t>In the northern hemisphere the aurora borealis are commonly referred to as the “Northern Lights”.  The aurora </a:t>
            </a:r>
            <a:r>
              <a:rPr lang="en-US" altLang="ja-JP" dirty="0" err="1" smtClean="0"/>
              <a:t>australis</a:t>
            </a:r>
            <a:r>
              <a:rPr lang="en-US" altLang="ja-JP" dirty="0" smtClean="0"/>
              <a:t> occurs in the southern hemisphere.</a:t>
            </a:r>
          </a:p>
          <a:p>
            <a:pPr>
              <a:buFontTx/>
              <a:buChar char="-"/>
            </a:pPr>
            <a:r>
              <a:rPr lang="en-US" altLang="ja-JP" dirty="0" smtClean="0"/>
              <a:t>The aurora is a beautiful and clear manifestation of the causal relationship of the sun to earth</a:t>
            </a:r>
          </a:p>
          <a:p>
            <a:pPr>
              <a:buFontTx/>
              <a:buChar char="-"/>
            </a:pPr>
            <a:r>
              <a:rPr lang="en-US" altLang="ja-JP" dirty="0" smtClean="0"/>
              <a:t>The best </a:t>
            </a:r>
            <a:r>
              <a:rPr lang="en-US" altLang="ja-JP" dirty="0" err="1" smtClean="0"/>
              <a:t>auroral</a:t>
            </a:r>
            <a:r>
              <a:rPr lang="en-US" altLang="ja-JP" dirty="0" smtClean="0"/>
              <a:t> viewing occurs for a clear, dark sky during periods of enhanced geomagnetic activity near local midnight.</a:t>
            </a:r>
          </a:p>
          <a:p>
            <a:pPr>
              <a:buFontTx/>
              <a:buChar char="-"/>
            </a:pPr>
            <a:r>
              <a:rPr lang="en-US" altLang="ja-JP" dirty="0" smtClean="0"/>
              <a:t>The color image (above) is an </a:t>
            </a:r>
            <a:r>
              <a:rPr lang="en-US" altLang="ja-JP" dirty="0" err="1" smtClean="0"/>
              <a:t>auroral</a:t>
            </a:r>
            <a:r>
              <a:rPr lang="en-US" altLang="ja-JP" dirty="0" smtClean="0"/>
              <a:t> curtain of luminosity where the specific colors result from the de-excitation of mostly oxygen and nitrogen at specific wavelengths. </a:t>
            </a:r>
            <a:endParaRPr lang="en-US" dirty="0"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5FFAC44-009F-469B-8684-903BA50EDAD2}" type="datetimeFigureOut">
              <a:rPr lang="en-US"/>
              <a:pPr>
                <a:defRPr/>
              </a:pPr>
              <a:t>5/2/2014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3A4CF8-00A2-4BEB-B0D7-76BE09CC4EA9}" type="slidenum">
              <a:rPr lang="en-US"/>
              <a:pPr>
                <a:defRPr/>
              </a:pPr>
              <a:t>‹#›</a:t>
            </a:fld>
            <a:endParaRPr lang="en-US"/>
          </a:p>
        </p:txBody>
      </p:sp>
    </p:spTree>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ECC352-97E6-48F9-94F1-0A37E1F2ED29}" type="datetimeFigureOut">
              <a:rPr lang="en-US"/>
              <a:pPr>
                <a:defRPr/>
              </a:pPr>
              <a:t>5/2/2014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5C0F20-11E7-4C6E-94BB-F82004E5C2AC}" type="slidenum">
              <a:rPr lang="en-US"/>
              <a:pPr>
                <a:defRPr/>
              </a:pPr>
              <a:t>‹#›</a:t>
            </a:fld>
            <a:endParaRPr lang="en-US"/>
          </a:p>
        </p:txBody>
      </p:sp>
    </p:spTree>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FB8C109-C4DF-4BF2-B377-C6C7EEC176A1}" type="datetimeFigureOut">
              <a:rPr lang="en-US"/>
              <a:pPr>
                <a:defRPr/>
              </a:pPr>
              <a:t>5/2/2014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BDA934-598D-42DB-871A-3C03AB5C72D1}" type="slidenum">
              <a:rPr lang="en-US"/>
              <a:pPr>
                <a:defRPr/>
              </a:pPr>
              <a:t>‹#›</a:t>
            </a:fld>
            <a:endParaRPr lang="en-US"/>
          </a:p>
        </p:txBody>
      </p:sp>
    </p:spTree>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25B627-B16E-4FD4-80DB-3C14B6206667}" type="datetimeFigureOut">
              <a:rPr lang="en-US"/>
              <a:pPr>
                <a:defRPr/>
              </a:pPr>
              <a:t>5/2/2014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78F2F7-78DD-4FC5-9476-17FED35F6E7E}" type="slidenum">
              <a:rPr lang="en-US"/>
              <a:pPr>
                <a:defRPr/>
              </a:pPr>
              <a:t>‹#›</a:t>
            </a:fld>
            <a:endParaRPr lang="en-US"/>
          </a:p>
        </p:txBody>
      </p:sp>
    </p:spTree>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89148E-638D-4063-9D8A-474CDDC55CE3}" type="datetimeFigureOut">
              <a:rPr lang="en-US"/>
              <a:pPr>
                <a:defRPr/>
              </a:pPr>
              <a:t>5/2/2014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5A5304-EDEB-46A3-BC39-C40641FAC2E9}" type="slidenum">
              <a:rPr lang="en-US"/>
              <a:pPr>
                <a:defRPr/>
              </a:pPr>
              <a:t>‹#›</a:t>
            </a:fld>
            <a:endParaRPr lang="en-US"/>
          </a:p>
        </p:txBody>
      </p:sp>
    </p:spTree>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E4B84B-4521-46AC-9668-E762151C7A99}" type="datetimeFigureOut">
              <a:rPr lang="en-US"/>
              <a:pPr>
                <a:defRPr/>
              </a:pPr>
              <a:t>5/2/2014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89BFEF-6A4D-4452-87DA-EB1CB5BC274F}" type="slidenum">
              <a:rPr lang="en-US"/>
              <a:pPr>
                <a:defRPr/>
              </a:pPr>
              <a:t>‹#›</a:t>
            </a:fld>
            <a:endParaRPr lang="en-US"/>
          </a:p>
        </p:txBody>
      </p:sp>
    </p:spTree>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8D386-2057-4580-82A3-6E8321D16E37}" type="datetimeFigureOut">
              <a:rPr lang="en-US"/>
              <a:pPr>
                <a:defRPr/>
              </a:pPr>
              <a:t>5/2/2014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6B3A8-2E6C-4453-BE1E-75A041C29CD9}" type="slidenum">
              <a:rPr lang="en-US"/>
              <a:pPr>
                <a:defRPr/>
              </a:pPr>
              <a:t>‹#›</a:t>
            </a:fld>
            <a:endParaRPr lang="en-US"/>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928071-65A2-4291-9F18-D3EFC1559F7E}" type="datetimeFigureOut">
              <a:rPr lang="en-US"/>
              <a:pPr>
                <a:defRPr/>
              </a:pPr>
              <a:t>5/2/2014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17005D-E537-424E-8E38-0312013B82F9}" type="slidenum">
              <a:rPr lang="en-US"/>
              <a:pPr>
                <a:defRPr/>
              </a:pPr>
              <a:t>‹#›</a:t>
            </a:fld>
            <a:endParaRPr lang="en-US"/>
          </a:p>
        </p:txBody>
      </p:sp>
    </p:spTree>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4B6FEE-CDAC-469C-AD2D-18CCA931DAC3}" type="datetimeFigureOut">
              <a:rPr lang="en-US"/>
              <a:pPr>
                <a:defRPr/>
              </a:pPr>
              <a:t>5/2/2014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49E1D8-BC5E-49AE-88EB-4C325B145A07}" type="slidenum">
              <a:rPr lang="en-US"/>
              <a:pPr>
                <a:defRPr/>
              </a:pPr>
              <a:t>‹#›</a:t>
            </a:fld>
            <a:endParaRPr lang="en-US"/>
          </a:p>
        </p:txBody>
      </p:sp>
    </p:spTree>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838BD7-7A69-4FCA-8088-8963B7D65B0F}" type="datetimeFigureOut">
              <a:rPr lang="en-US"/>
              <a:pPr>
                <a:defRPr/>
              </a:pPr>
              <a:t>5/2/2014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B10AFC-26F6-41F5-8AFE-F596CACAF0CB}" type="slidenum">
              <a:rPr lang="en-US"/>
              <a:pPr>
                <a:defRPr/>
              </a:pPr>
              <a:t>‹#›</a:t>
            </a:fld>
            <a:endParaRPr lang="en-US"/>
          </a:p>
        </p:txBody>
      </p:sp>
    </p:spTree>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00E88-D391-463F-A235-E7B4FE2B83B9}" type="datetimeFigureOut">
              <a:rPr lang="en-US"/>
              <a:pPr>
                <a:defRPr/>
              </a:pPr>
              <a:t>5/2/2014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DDC2C9-B998-40C5-B43F-53394BED3D1F}" type="slidenum">
              <a:rPr lang="en-US"/>
              <a:pPr>
                <a:defRPr/>
              </a:pPr>
              <a:t>‹#›</a:t>
            </a:fld>
            <a:endParaRPr lang="en-US"/>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7" name="Text Box 3"/>
          <p:cNvSpPr txBox="1">
            <a:spLocks noChangeArrowheads="1"/>
          </p:cNvSpPr>
          <p:nvPr/>
        </p:nvSpPr>
        <p:spPr bwMode="auto">
          <a:xfrm>
            <a:off x="8477250" y="6629400"/>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defRPr/>
            </a:pPr>
            <a:fld id="{C1B4936B-27E7-451C-80CB-A2A835E5D27F}" type="slidenum">
              <a:rPr lang="en-US" sz="900">
                <a:solidFill>
                  <a:srgbClr val="000099"/>
                </a:solidFill>
                <a:latin typeface="Arial" charset="0"/>
              </a:rPr>
              <a:pPr algn="r">
                <a:spcBef>
                  <a:spcPct val="50000"/>
                </a:spcBef>
                <a:defRPr/>
              </a:pPr>
              <a:t>‹#›</a:t>
            </a:fld>
            <a:endParaRPr lang="en-US" sz="900">
              <a:solidFill>
                <a:srgbClr val="000099"/>
              </a:solidFill>
              <a:latin typeface="Arial" charset="0"/>
            </a:endParaRPr>
          </a:p>
        </p:txBody>
      </p:sp>
      <p:sp>
        <p:nvSpPr>
          <p:cNvPr id="487429" name="Rectangle 5"/>
          <p:cNvSpPr>
            <a:spLocks noChangeArrowheads="1"/>
          </p:cNvSpPr>
          <p:nvPr/>
        </p:nvSpPr>
        <p:spPr bwMode="auto">
          <a:xfrm>
            <a:off x="914400" y="1219200"/>
            <a:ext cx="7467600" cy="228600"/>
          </a:xfrm>
          <a:prstGeom prst="rect">
            <a:avLst/>
          </a:prstGeom>
          <a:noFill/>
          <a:ln w="9525">
            <a:noFill/>
            <a:miter lim="800000"/>
            <a:headEnd/>
            <a:tailEnd/>
          </a:ln>
          <a:effectLst/>
        </p:spPr>
        <p:txBody>
          <a:bodyPr wrap="none" anchor="ctr">
            <a:spAutoFit/>
          </a:bodyPr>
          <a:lstStyle/>
          <a:p>
            <a:pPr>
              <a:defRPr/>
            </a:pPr>
            <a:endParaRPr lang="en-US">
              <a:latin typeface="Arial" charset="0"/>
            </a:endParaRPr>
          </a:p>
        </p:txBody>
      </p:sp>
      <p:sp>
        <p:nvSpPr>
          <p:cNvPr id="487430" name="Rectangle 6"/>
          <p:cNvSpPr>
            <a:spLocks noChangeArrowheads="1"/>
          </p:cNvSpPr>
          <p:nvPr/>
        </p:nvSpPr>
        <p:spPr bwMode="auto">
          <a:xfrm>
            <a:off x="762000" y="1219200"/>
            <a:ext cx="7620000" cy="228600"/>
          </a:xfrm>
          <a:prstGeom prst="rect">
            <a:avLst/>
          </a:prstGeom>
          <a:noFill/>
          <a:ln w="9525">
            <a:noFill/>
            <a:miter lim="800000"/>
            <a:headEnd/>
            <a:tailEnd/>
          </a:ln>
          <a:effectLst/>
        </p:spPr>
        <p:txBody>
          <a:bodyPr wrap="none" anchor="ctr">
            <a:spAutoFit/>
          </a:bodyPr>
          <a:lstStyle/>
          <a:p>
            <a:pPr>
              <a:defRPr/>
            </a:pPr>
            <a:endParaRPr lang="en-US">
              <a:latin typeface="Arial" charset="0"/>
            </a:endParaRPr>
          </a:p>
        </p:txBody>
      </p:sp>
      <p:sp>
        <p:nvSpPr>
          <p:cNvPr id="487431" name="Rectangle 7"/>
          <p:cNvSpPr>
            <a:spLocks noChangeArrowheads="1"/>
          </p:cNvSpPr>
          <p:nvPr/>
        </p:nvSpPr>
        <p:spPr bwMode="auto">
          <a:xfrm>
            <a:off x="0" y="952500"/>
            <a:ext cx="9144000" cy="92075"/>
          </a:xfrm>
          <a:prstGeom prst="rect">
            <a:avLst/>
          </a:prstGeom>
          <a:gradFill rotWithShape="0">
            <a:gsLst>
              <a:gs pos="0">
                <a:srgbClr val="FED910"/>
              </a:gs>
              <a:gs pos="100000">
                <a:srgbClr val="0D2B88"/>
              </a:gs>
            </a:gsLst>
            <a:path path="rect">
              <a:fillToRect l="100000" b="100000"/>
            </a:path>
          </a:gradFill>
          <a:ln w="9525">
            <a:noFill/>
            <a:miter lim="800000"/>
            <a:headEnd/>
            <a:tailEnd/>
          </a:ln>
          <a:effectLst/>
        </p:spPr>
        <p:txBody>
          <a:bodyPr anchor="ctr" anchorCtr="1"/>
          <a:lstStyle/>
          <a:p>
            <a:pPr>
              <a:defRPr/>
            </a:pPr>
            <a:endParaRPr lang="en-US" sz="2000">
              <a:latin typeface="Arial" charset="0"/>
            </a:endParaRPr>
          </a:p>
        </p:txBody>
      </p:sp>
      <p:pic>
        <p:nvPicPr>
          <p:cNvPr id="1030" name="Picture 16"/>
          <p:cNvPicPr>
            <a:picLocks noChangeArrowheads="1"/>
          </p:cNvPicPr>
          <p:nvPr userDrawn="1"/>
        </p:nvPicPr>
        <p:blipFill>
          <a:blip r:embed="rId14" cstate="print"/>
          <a:srcRect/>
          <a:stretch>
            <a:fillRect/>
          </a:stretch>
        </p:blipFill>
        <p:spPr bwMode="auto">
          <a:xfrm>
            <a:off x="231775" y="42863"/>
            <a:ext cx="822325" cy="857250"/>
          </a:xfrm>
          <a:prstGeom prst="rect">
            <a:avLst/>
          </a:prstGeom>
          <a:noFill/>
          <a:ln w="9525">
            <a:noFill/>
            <a:miter lim="800000"/>
            <a:headEnd/>
            <a:tailEnd/>
          </a:ln>
        </p:spPr>
      </p:pic>
      <p:sp>
        <p:nvSpPr>
          <p:cNvPr id="487444" name="Text Box 20"/>
          <p:cNvSpPr txBox="1">
            <a:spLocks noChangeArrowheads="1"/>
          </p:cNvSpPr>
          <p:nvPr userDrawn="1"/>
        </p:nvSpPr>
        <p:spPr bwMode="auto">
          <a:xfrm>
            <a:off x="68263" y="6557963"/>
            <a:ext cx="3189848" cy="276999"/>
          </a:xfrm>
          <a:prstGeom prst="rect">
            <a:avLst/>
          </a:prstGeom>
          <a:noFill/>
          <a:ln w="9525">
            <a:noFill/>
            <a:miter lim="800000"/>
            <a:headEnd/>
            <a:tailEnd/>
          </a:ln>
          <a:effectLst/>
        </p:spPr>
        <p:txBody>
          <a:bodyPr wrap="none">
            <a:spAutoFit/>
          </a:bodyPr>
          <a:lstStyle/>
          <a:p>
            <a:pPr algn="l">
              <a:defRPr/>
            </a:pPr>
            <a:r>
              <a:rPr lang="en-US" sz="1200" i="1" dirty="0" smtClean="0">
                <a:solidFill>
                  <a:srgbClr val="000099"/>
                </a:solidFill>
                <a:latin typeface="Arial" charset="0"/>
              </a:rPr>
              <a:t>NEIO</a:t>
            </a:r>
            <a:r>
              <a:rPr lang="en-US" sz="1200" i="1" baseline="0" dirty="0" smtClean="0">
                <a:solidFill>
                  <a:srgbClr val="000099"/>
                </a:solidFill>
                <a:latin typeface="Arial" charset="0"/>
              </a:rPr>
              <a:t> Getting to Know You – 02 May 2014</a:t>
            </a:r>
            <a:endParaRPr lang="en-US" sz="1200" i="1" dirty="0">
              <a:solidFill>
                <a:srgbClr val="000099"/>
              </a:solidFill>
              <a:latin typeface="Arial" charset="0"/>
            </a:endParaRPr>
          </a:p>
        </p:txBody>
      </p:sp>
      <p:pic>
        <p:nvPicPr>
          <p:cNvPr id="1032" name="Picture 21" descr="noaa_round_x"/>
          <p:cNvPicPr>
            <a:picLocks noChangeAspect="1" noChangeArrowheads="1"/>
          </p:cNvPicPr>
          <p:nvPr userDrawn="1"/>
        </p:nvPicPr>
        <p:blipFill>
          <a:blip r:embed="rId15" cstate="print">
            <a:clrChange>
              <a:clrFrom>
                <a:srgbClr val="00F0E2"/>
              </a:clrFrom>
              <a:clrTo>
                <a:srgbClr val="00F0E2">
                  <a:alpha val="0"/>
                </a:srgbClr>
              </a:clrTo>
            </a:clrChange>
          </a:blip>
          <a:srcRect/>
          <a:stretch>
            <a:fillRect/>
          </a:stretch>
        </p:blipFill>
        <p:spPr bwMode="auto">
          <a:xfrm>
            <a:off x="8037513" y="0"/>
            <a:ext cx="914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ransition spd="slow">
    <p:pull/>
  </p:transition>
  <p:txStyles>
    <p:titleStyle>
      <a:lvl1pPr algn="ctr" defTabSz="960438" rtl="0" eaLnBrk="0" fontAlgn="base" hangingPunct="0">
        <a:lnSpc>
          <a:spcPct val="80000"/>
        </a:lnSpc>
        <a:spcBef>
          <a:spcPct val="0"/>
        </a:spcBef>
        <a:spcAft>
          <a:spcPct val="0"/>
        </a:spcAft>
        <a:defRPr sz="3200" b="1">
          <a:solidFill>
            <a:srgbClr val="0D2B88"/>
          </a:solidFill>
          <a:latin typeface="+mj-lt"/>
          <a:ea typeface="+mj-ea"/>
          <a:cs typeface="+mj-cs"/>
        </a:defRPr>
      </a:lvl1pPr>
      <a:lvl2pPr algn="ctr" defTabSz="960438" rtl="0" eaLnBrk="0" fontAlgn="base" hangingPunct="0">
        <a:lnSpc>
          <a:spcPct val="80000"/>
        </a:lnSpc>
        <a:spcBef>
          <a:spcPct val="0"/>
        </a:spcBef>
        <a:spcAft>
          <a:spcPct val="0"/>
        </a:spcAft>
        <a:defRPr sz="3200" b="1">
          <a:solidFill>
            <a:srgbClr val="0D2B88"/>
          </a:solidFill>
          <a:latin typeface="Arial" charset="0"/>
        </a:defRPr>
      </a:lvl2pPr>
      <a:lvl3pPr algn="ctr" defTabSz="960438" rtl="0" eaLnBrk="0" fontAlgn="base" hangingPunct="0">
        <a:lnSpc>
          <a:spcPct val="80000"/>
        </a:lnSpc>
        <a:spcBef>
          <a:spcPct val="0"/>
        </a:spcBef>
        <a:spcAft>
          <a:spcPct val="0"/>
        </a:spcAft>
        <a:defRPr sz="3200" b="1">
          <a:solidFill>
            <a:srgbClr val="0D2B88"/>
          </a:solidFill>
          <a:latin typeface="Arial" charset="0"/>
        </a:defRPr>
      </a:lvl3pPr>
      <a:lvl4pPr algn="ctr" defTabSz="960438" rtl="0" eaLnBrk="0" fontAlgn="base" hangingPunct="0">
        <a:lnSpc>
          <a:spcPct val="80000"/>
        </a:lnSpc>
        <a:spcBef>
          <a:spcPct val="0"/>
        </a:spcBef>
        <a:spcAft>
          <a:spcPct val="0"/>
        </a:spcAft>
        <a:defRPr sz="3200" b="1">
          <a:solidFill>
            <a:srgbClr val="0D2B88"/>
          </a:solidFill>
          <a:latin typeface="Arial" charset="0"/>
        </a:defRPr>
      </a:lvl4pPr>
      <a:lvl5pPr algn="ctr" defTabSz="960438" rtl="0" eaLnBrk="0" fontAlgn="base" hangingPunct="0">
        <a:lnSpc>
          <a:spcPct val="80000"/>
        </a:lnSpc>
        <a:spcBef>
          <a:spcPct val="0"/>
        </a:spcBef>
        <a:spcAft>
          <a:spcPct val="0"/>
        </a:spcAft>
        <a:defRPr sz="3200" b="1">
          <a:solidFill>
            <a:srgbClr val="0D2B88"/>
          </a:solidFill>
          <a:latin typeface="Arial" charset="0"/>
        </a:defRPr>
      </a:lvl5pPr>
      <a:lvl6pPr marL="457200" algn="ctr" defTabSz="960438" rtl="0" fontAlgn="base">
        <a:lnSpc>
          <a:spcPct val="80000"/>
        </a:lnSpc>
        <a:spcBef>
          <a:spcPct val="0"/>
        </a:spcBef>
        <a:spcAft>
          <a:spcPct val="0"/>
        </a:spcAft>
        <a:defRPr sz="3200" b="1">
          <a:solidFill>
            <a:srgbClr val="0D2B88"/>
          </a:solidFill>
          <a:latin typeface="Arial" charset="0"/>
        </a:defRPr>
      </a:lvl6pPr>
      <a:lvl7pPr marL="914400" algn="ctr" defTabSz="960438" rtl="0" fontAlgn="base">
        <a:lnSpc>
          <a:spcPct val="80000"/>
        </a:lnSpc>
        <a:spcBef>
          <a:spcPct val="0"/>
        </a:spcBef>
        <a:spcAft>
          <a:spcPct val="0"/>
        </a:spcAft>
        <a:defRPr sz="3200" b="1">
          <a:solidFill>
            <a:srgbClr val="0D2B88"/>
          </a:solidFill>
          <a:latin typeface="Arial" charset="0"/>
        </a:defRPr>
      </a:lvl7pPr>
      <a:lvl8pPr marL="1371600" algn="ctr" defTabSz="960438" rtl="0" fontAlgn="base">
        <a:lnSpc>
          <a:spcPct val="80000"/>
        </a:lnSpc>
        <a:spcBef>
          <a:spcPct val="0"/>
        </a:spcBef>
        <a:spcAft>
          <a:spcPct val="0"/>
        </a:spcAft>
        <a:defRPr sz="3200" b="1">
          <a:solidFill>
            <a:srgbClr val="0D2B88"/>
          </a:solidFill>
          <a:latin typeface="Arial" charset="0"/>
        </a:defRPr>
      </a:lvl8pPr>
      <a:lvl9pPr marL="1828800" algn="ctr" defTabSz="960438" rtl="0" fontAlgn="base">
        <a:lnSpc>
          <a:spcPct val="80000"/>
        </a:lnSpc>
        <a:spcBef>
          <a:spcPct val="0"/>
        </a:spcBef>
        <a:spcAft>
          <a:spcPct val="0"/>
        </a:spcAft>
        <a:defRPr sz="3200" b="1">
          <a:solidFill>
            <a:srgbClr val="0D2B88"/>
          </a:solidFill>
          <a:latin typeface="Arial" charset="0"/>
        </a:defRPr>
      </a:lvl9pPr>
    </p:titleStyle>
    <p:bodyStyle>
      <a:lvl1pPr marL="360363" indent="-360363" algn="l" defTabSz="960438" rtl="0" eaLnBrk="0" fontAlgn="base" hangingPunct="0">
        <a:spcBef>
          <a:spcPct val="15000"/>
        </a:spcBef>
        <a:spcAft>
          <a:spcPct val="0"/>
        </a:spcAft>
        <a:buSzPct val="125000"/>
        <a:buChar char="•"/>
        <a:defRPr sz="2400" b="1">
          <a:solidFill>
            <a:schemeClr val="tx1"/>
          </a:solidFill>
          <a:latin typeface="+mn-lt"/>
          <a:ea typeface="+mn-ea"/>
          <a:cs typeface="+mn-cs"/>
        </a:defRPr>
      </a:lvl1pPr>
      <a:lvl2pPr marL="774700" indent="-300038" algn="l" defTabSz="960438" rtl="0" eaLnBrk="0" fontAlgn="base" hangingPunct="0">
        <a:spcBef>
          <a:spcPct val="15000"/>
        </a:spcBef>
        <a:spcAft>
          <a:spcPct val="0"/>
        </a:spcAft>
        <a:buSzPct val="125000"/>
        <a:buChar char="–"/>
        <a:defRPr sz="2200" b="1">
          <a:solidFill>
            <a:schemeClr val="tx1"/>
          </a:solidFill>
          <a:latin typeface="+mn-lt"/>
        </a:defRPr>
      </a:lvl2pPr>
      <a:lvl3pPr marL="1128713" indent="-239713" algn="l" defTabSz="960438" rtl="0" eaLnBrk="0" fontAlgn="base" hangingPunct="0">
        <a:spcBef>
          <a:spcPct val="15000"/>
        </a:spcBef>
        <a:spcAft>
          <a:spcPct val="0"/>
        </a:spcAft>
        <a:buSzPct val="125000"/>
        <a:buChar char="•"/>
        <a:defRPr sz="2000" b="1">
          <a:solidFill>
            <a:schemeClr val="tx1"/>
          </a:solidFill>
          <a:latin typeface="+mn-lt"/>
        </a:defRPr>
      </a:lvl3pPr>
      <a:lvl4pPr marL="1482725" indent="-239713" algn="l" defTabSz="960438" rtl="0" eaLnBrk="0" fontAlgn="base" hangingPunct="0">
        <a:spcBef>
          <a:spcPct val="15000"/>
        </a:spcBef>
        <a:spcAft>
          <a:spcPct val="0"/>
        </a:spcAft>
        <a:buSzPct val="125000"/>
        <a:buChar char="–"/>
        <a:defRPr b="1">
          <a:solidFill>
            <a:schemeClr val="tx1"/>
          </a:solidFill>
          <a:latin typeface="+mn-lt"/>
        </a:defRPr>
      </a:lvl4pPr>
      <a:lvl5pPr marL="1836738" indent="-239713" algn="l" defTabSz="960438" rtl="0" eaLnBrk="0" fontAlgn="base" hangingPunct="0">
        <a:spcBef>
          <a:spcPct val="15000"/>
        </a:spcBef>
        <a:spcAft>
          <a:spcPct val="0"/>
        </a:spcAft>
        <a:buSzPct val="125000"/>
        <a:buChar char="•"/>
        <a:defRPr b="1">
          <a:solidFill>
            <a:schemeClr val="tx1"/>
          </a:solidFill>
          <a:latin typeface="+mn-lt"/>
        </a:defRPr>
      </a:lvl5pPr>
      <a:lvl6pPr marL="2293938" indent="-239713" algn="l" defTabSz="960438" rtl="0" fontAlgn="base">
        <a:spcBef>
          <a:spcPct val="15000"/>
        </a:spcBef>
        <a:spcAft>
          <a:spcPct val="0"/>
        </a:spcAft>
        <a:buSzPct val="125000"/>
        <a:buChar char="•"/>
        <a:defRPr b="1">
          <a:solidFill>
            <a:schemeClr val="tx1"/>
          </a:solidFill>
          <a:latin typeface="+mn-lt"/>
        </a:defRPr>
      </a:lvl6pPr>
      <a:lvl7pPr marL="2751138" indent="-239713" algn="l" defTabSz="960438" rtl="0" fontAlgn="base">
        <a:spcBef>
          <a:spcPct val="15000"/>
        </a:spcBef>
        <a:spcAft>
          <a:spcPct val="0"/>
        </a:spcAft>
        <a:buSzPct val="125000"/>
        <a:buChar char="•"/>
        <a:defRPr b="1">
          <a:solidFill>
            <a:schemeClr val="tx1"/>
          </a:solidFill>
          <a:latin typeface="+mn-lt"/>
        </a:defRPr>
      </a:lvl7pPr>
      <a:lvl8pPr marL="3208338" indent="-239713" algn="l" defTabSz="960438" rtl="0" fontAlgn="base">
        <a:spcBef>
          <a:spcPct val="15000"/>
        </a:spcBef>
        <a:spcAft>
          <a:spcPct val="0"/>
        </a:spcAft>
        <a:buSzPct val="125000"/>
        <a:buChar char="•"/>
        <a:defRPr b="1">
          <a:solidFill>
            <a:schemeClr val="tx1"/>
          </a:solidFill>
          <a:latin typeface="+mn-lt"/>
        </a:defRPr>
      </a:lvl8pPr>
      <a:lvl9pPr marL="3665538" indent="-239713" algn="l" defTabSz="960438" rtl="0" fontAlgn="base">
        <a:spcBef>
          <a:spcPct val="15000"/>
        </a:spcBef>
        <a:spcAft>
          <a:spcPct val="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12418D80-360D-407F-BD87-763FA8F672C0}" type="datetimeFigureOut">
              <a:rPr lang="en-US"/>
              <a:pPr>
                <a:defRPr/>
              </a:pPr>
              <a:t>5/2/2014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01ACBA82-9923-41CB-AC97-AC97419892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spd="slow">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reelclassics.com/Audio_Video/Music7q/clips/kingandi_gettingtoknowyou_clip.mp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mailto:William.Denig@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www.swpc.noaa.gov/ovation/index.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microsoft.com/office/2007/relationships/hdphoto" Target="../media/hdphoto2.wdp"/><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ngdc.noaa.gov/stp/space-weather/solar-data/solar-imagery/composites/full-sun-drawings/wendelstein/" TargetMode="External"/><Relationship Id="rId7" Type="http://schemas.openxmlformats.org/officeDocument/2006/relationships/hyperlink" Target="http://www.ngdc.noaa.gov/stp/space-weather/solar-data/solar-imagery/composites/full-sun-drawings/northwestern/" TargetMode="Externa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hyperlink" Target="http://www.ngdc.noaa.gov/stp/space-weather/solar-data/solar-imagery/composites/full-sun-drawings/igy-d1/" TargetMode="External"/><Relationship Id="rId5" Type="http://schemas.openxmlformats.org/officeDocument/2006/relationships/hyperlink" Target="http://www.ngdc.noaa.gov/stp/space-weather/solar-data/solar-imagery/composites/full-sun-drawings/boulder/"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www.ngdc.noaa.gov/stp/space-weather/solar-data/solar-imagery/composites/full-sun-drawings/fraunhofer/"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eg"/><Relationship Id="rId1" Type="http://schemas.microsoft.com/office/2007/relationships/media" Target="../media/media2.mpeg"/><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6" descr="noaa_round_x"/>
          <p:cNvPicPr>
            <a:picLocks noChangeAspect="1" noChangeArrowheads="1"/>
          </p:cNvPicPr>
          <p:nvPr/>
        </p:nvPicPr>
        <p:blipFill>
          <a:blip r:embed="rId3" cstate="print">
            <a:clrChange>
              <a:clrFrom>
                <a:srgbClr val="00F0E2"/>
              </a:clrFrom>
              <a:clrTo>
                <a:srgbClr val="00F0E2">
                  <a:alpha val="0"/>
                </a:srgbClr>
              </a:clrTo>
            </a:clrChange>
          </a:blip>
          <a:srcRect/>
          <a:stretch>
            <a:fillRect/>
          </a:stretch>
        </p:blipFill>
        <p:spPr bwMode="auto">
          <a:xfrm>
            <a:off x="533400" y="4477555"/>
            <a:ext cx="1979612" cy="1979613"/>
          </a:xfrm>
          <a:prstGeom prst="rect">
            <a:avLst/>
          </a:prstGeom>
          <a:noFill/>
          <a:ln w="9525">
            <a:noFill/>
            <a:miter lim="800000"/>
            <a:headEnd/>
            <a:tailEnd/>
          </a:ln>
        </p:spPr>
      </p:pic>
      <p:sp>
        <p:nvSpPr>
          <p:cNvPr id="4099" name="Rectangle 11"/>
          <p:cNvSpPr>
            <a:spLocks noChangeArrowheads="1"/>
          </p:cNvSpPr>
          <p:nvPr/>
        </p:nvSpPr>
        <p:spPr bwMode="auto">
          <a:xfrm>
            <a:off x="539750" y="3479299"/>
            <a:ext cx="8081963" cy="745595"/>
          </a:xfrm>
          <a:prstGeom prst="rect">
            <a:avLst/>
          </a:prstGeom>
          <a:solidFill>
            <a:schemeClr val="accent1"/>
          </a:solidFill>
          <a:ln w="9525">
            <a:solidFill>
              <a:schemeClr val="tx1"/>
            </a:solidFill>
            <a:miter lim="800000"/>
            <a:headEnd/>
            <a:tailEnd/>
          </a:ln>
        </p:spPr>
        <p:txBody>
          <a:bodyPr wrap="none" anchor="ctr"/>
          <a:lstStyle/>
          <a:p>
            <a:r>
              <a:rPr lang="en-US" sz="3200" i="1" dirty="0" smtClean="0">
                <a:solidFill>
                  <a:schemeClr val="bg1"/>
                </a:solidFill>
              </a:rPr>
              <a:t>Solar &amp; Terrestrial Physics Division</a:t>
            </a:r>
            <a:endParaRPr lang="en-US" sz="3200" i="1" dirty="0">
              <a:solidFill>
                <a:schemeClr val="bg1"/>
              </a:solidFill>
            </a:endParaRPr>
          </a:p>
        </p:txBody>
      </p:sp>
      <p:sp>
        <p:nvSpPr>
          <p:cNvPr id="4100" name="Rectangle 7"/>
          <p:cNvSpPr>
            <a:spLocks noChangeArrowheads="1"/>
          </p:cNvSpPr>
          <p:nvPr/>
        </p:nvSpPr>
        <p:spPr bwMode="auto">
          <a:xfrm>
            <a:off x="2789766" y="5082147"/>
            <a:ext cx="5922963" cy="1752600"/>
          </a:xfrm>
          <a:prstGeom prst="rect">
            <a:avLst/>
          </a:prstGeom>
          <a:noFill/>
          <a:ln w="9525">
            <a:noFill/>
            <a:miter lim="800000"/>
            <a:headEnd/>
            <a:tailEnd/>
          </a:ln>
        </p:spPr>
        <p:txBody>
          <a:bodyPr lIns="96838" tIns="47625" rIns="96838" bIns="47625"/>
          <a:lstStyle/>
          <a:p>
            <a:pPr algn="r" defTabSz="960438">
              <a:lnSpc>
                <a:spcPct val="80000"/>
              </a:lnSpc>
              <a:buSzPct val="125000"/>
            </a:pPr>
            <a:r>
              <a:rPr lang="en-US" sz="2400" dirty="0" smtClean="0">
                <a:solidFill>
                  <a:srgbClr val="000099"/>
                </a:solidFill>
              </a:rPr>
              <a:t>Bill </a:t>
            </a:r>
            <a:r>
              <a:rPr lang="en-US" sz="2400" dirty="0" err="1">
                <a:solidFill>
                  <a:srgbClr val="000099"/>
                </a:solidFill>
              </a:rPr>
              <a:t>Denig</a:t>
            </a:r>
            <a:r>
              <a:rPr lang="en-US" sz="2400" dirty="0">
                <a:solidFill>
                  <a:srgbClr val="000099"/>
                </a:solidFill>
              </a:rPr>
              <a:t>, </a:t>
            </a:r>
            <a:r>
              <a:rPr lang="en-US" sz="2400" dirty="0" smtClean="0">
                <a:solidFill>
                  <a:srgbClr val="000099"/>
                </a:solidFill>
              </a:rPr>
              <a:t>Chief</a:t>
            </a:r>
            <a:endParaRPr lang="en-US" sz="2000" dirty="0">
              <a:solidFill>
                <a:srgbClr val="000099"/>
              </a:solidFill>
            </a:endParaRPr>
          </a:p>
          <a:p>
            <a:pPr algn="r" defTabSz="960438">
              <a:buSzPct val="125000"/>
            </a:pPr>
            <a:r>
              <a:rPr lang="en-US" sz="2000" dirty="0" smtClean="0">
                <a:solidFill>
                  <a:srgbClr val="000099"/>
                </a:solidFill>
              </a:rPr>
              <a:t>NOAA/NESDIS/NGDC/STP</a:t>
            </a:r>
            <a:endParaRPr lang="en-US" sz="2000" dirty="0">
              <a:solidFill>
                <a:srgbClr val="000099"/>
              </a:solidFill>
            </a:endParaRPr>
          </a:p>
          <a:p>
            <a:pPr algn="r" defTabSz="960438">
              <a:buSzPct val="125000"/>
            </a:pPr>
            <a:r>
              <a:rPr lang="en-US" sz="2000" dirty="0">
                <a:solidFill>
                  <a:srgbClr val="000099"/>
                </a:solidFill>
              </a:rPr>
              <a:t>303 497-6323 </a:t>
            </a:r>
          </a:p>
          <a:p>
            <a:pPr algn="r" defTabSz="960438">
              <a:buSzPct val="125000"/>
            </a:pPr>
            <a:r>
              <a:rPr lang="en-US" sz="1800" dirty="0">
                <a:solidFill>
                  <a:srgbClr val="000099"/>
                </a:solidFill>
                <a:hlinkClick r:id="rId4"/>
              </a:rPr>
              <a:t>William.Denig@noaa.gov</a:t>
            </a:r>
            <a:endParaRPr lang="en-US" sz="1800" dirty="0">
              <a:solidFill>
                <a:srgbClr val="000099"/>
              </a:solidFill>
            </a:endParaRPr>
          </a:p>
        </p:txBody>
      </p:sp>
      <p:pic>
        <p:nvPicPr>
          <p:cNvPr id="4101" name="Picture 22" descr="NOAA - Boulder"/>
          <p:cNvPicPr>
            <a:picLocks noChangeAspect="1" noChangeArrowheads="1"/>
          </p:cNvPicPr>
          <p:nvPr/>
        </p:nvPicPr>
        <p:blipFill>
          <a:blip r:embed="rId5" cstate="print"/>
          <a:srcRect/>
          <a:stretch>
            <a:fillRect/>
          </a:stretch>
        </p:blipFill>
        <p:spPr bwMode="auto">
          <a:xfrm>
            <a:off x="533400" y="217488"/>
            <a:ext cx="8096250" cy="2401887"/>
          </a:xfrm>
          <a:prstGeom prst="rect">
            <a:avLst/>
          </a:prstGeom>
          <a:noFill/>
          <a:ln w="9525">
            <a:noFill/>
            <a:miter lim="800000"/>
            <a:headEnd/>
            <a:tailEnd/>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49" y="217487"/>
            <a:ext cx="8081963" cy="311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25415" y="4262344"/>
            <a:ext cx="3912225" cy="584775"/>
          </a:xfrm>
          <a:prstGeom prst="rect">
            <a:avLst/>
          </a:prstGeom>
          <a:noFill/>
        </p:spPr>
        <p:txBody>
          <a:bodyPr wrap="none" rtlCol="0">
            <a:spAutoFit/>
          </a:bodyPr>
          <a:lstStyle/>
          <a:p>
            <a:r>
              <a:rPr lang="en-US" sz="3200" dirty="0">
                <a:solidFill>
                  <a:srgbClr val="000099"/>
                </a:solidFill>
              </a:rPr>
              <a:t>a</a:t>
            </a:r>
            <a:r>
              <a:rPr lang="en-US" sz="3200" dirty="0" smtClean="0">
                <a:solidFill>
                  <a:srgbClr val="000099"/>
                </a:solidFill>
              </a:rPr>
              <a:t>ka Space Weather</a:t>
            </a:r>
            <a:endParaRPr lang="en-US" sz="3200" dirty="0">
              <a:solidFill>
                <a:srgbClr val="000099"/>
              </a:solidFill>
            </a:endParaRPr>
          </a:p>
        </p:txBody>
      </p:sp>
      <p:sp>
        <p:nvSpPr>
          <p:cNvPr id="3" name="TextBox 2"/>
          <p:cNvSpPr txBox="1"/>
          <p:nvPr/>
        </p:nvSpPr>
        <p:spPr>
          <a:xfrm>
            <a:off x="539750" y="224297"/>
            <a:ext cx="3703771" cy="523220"/>
          </a:xfrm>
          <a:prstGeom prst="rect">
            <a:avLst/>
          </a:prstGeom>
          <a:noFill/>
        </p:spPr>
        <p:txBody>
          <a:bodyPr wrap="none" rtlCol="0">
            <a:spAutoFit/>
          </a:bodyPr>
          <a:lstStyle/>
          <a:p>
            <a:r>
              <a:rPr lang="en-US" sz="2800" dirty="0" smtClean="0">
                <a:solidFill>
                  <a:srgbClr val="FFFF00"/>
                </a:solidFill>
              </a:rPr>
              <a:t>Getting to Know You</a:t>
            </a:r>
            <a:endParaRPr lang="en-US" sz="2800" dirty="0">
              <a:solidFill>
                <a:srgbClr val="FFFF00"/>
              </a:solidFill>
            </a:endParaRPr>
          </a:p>
        </p:txBody>
      </p:sp>
      <p:sp>
        <p:nvSpPr>
          <p:cNvPr id="4" name="TextBox 3"/>
          <p:cNvSpPr txBox="1"/>
          <p:nvPr/>
        </p:nvSpPr>
        <p:spPr>
          <a:xfrm>
            <a:off x="3155895" y="5467361"/>
            <a:ext cx="1188146" cy="338554"/>
          </a:xfrm>
          <a:prstGeom prst="rect">
            <a:avLst/>
          </a:prstGeom>
          <a:noFill/>
        </p:spPr>
        <p:txBody>
          <a:bodyPr wrap="none" rtlCol="0">
            <a:spAutoFit/>
          </a:bodyPr>
          <a:lstStyle/>
          <a:p>
            <a:r>
              <a:rPr lang="en-US" dirty="0" smtClean="0">
                <a:solidFill>
                  <a:srgbClr val="000099"/>
                </a:solidFill>
                <a:hlinkClick r:id="rId7"/>
              </a:rPr>
              <a:t>Click Here</a:t>
            </a:r>
            <a:endParaRPr lang="en-US" dirty="0">
              <a:solidFill>
                <a:srgbClr val="000099"/>
              </a:solidFill>
            </a:endParaRP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4934" y="1091196"/>
            <a:ext cx="7007446" cy="5419669"/>
          </a:xfrm>
          <a:prstGeom prst="rect">
            <a:avLst/>
          </a:prstGeom>
          <a:ln w="19050">
            <a:solidFill>
              <a:srgbClr val="3333CC"/>
            </a:solidFill>
          </a:ln>
        </p:spPr>
      </p:pic>
      <p:sp>
        <p:nvSpPr>
          <p:cNvPr id="6" name="Text Box 5"/>
          <p:cNvSpPr txBox="1">
            <a:spLocks noChangeArrowheads="1"/>
          </p:cNvSpPr>
          <p:nvPr/>
        </p:nvSpPr>
        <p:spPr bwMode="auto">
          <a:xfrm>
            <a:off x="2003073" y="-12700"/>
            <a:ext cx="4984058"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How Bad Can It Get?</a:t>
            </a:r>
            <a:endParaRPr lang="en-US" sz="1800" b="0" dirty="0">
              <a:solidFill>
                <a:srgbClr val="3333CC"/>
              </a:solidFill>
            </a:endParaRPr>
          </a:p>
        </p:txBody>
      </p:sp>
      <p:sp>
        <p:nvSpPr>
          <p:cNvPr id="5" name="TextBox 4"/>
          <p:cNvSpPr txBox="1"/>
          <p:nvPr/>
        </p:nvSpPr>
        <p:spPr>
          <a:xfrm>
            <a:off x="422947" y="1940936"/>
            <a:ext cx="1359668" cy="338554"/>
          </a:xfrm>
          <a:prstGeom prst="rect">
            <a:avLst/>
          </a:prstGeom>
          <a:noFill/>
        </p:spPr>
        <p:txBody>
          <a:bodyPr wrap="none" rtlCol="0">
            <a:spAutoFit/>
          </a:bodyPr>
          <a:lstStyle/>
          <a:p>
            <a:r>
              <a:rPr lang="en-US" dirty="0" smtClean="0">
                <a:solidFill>
                  <a:srgbClr val="3333CC"/>
                </a:solidFill>
              </a:rPr>
              <a:t>X-ray Flares</a:t>
            </a:r>
            <a:endParaRPr lang="en-US" dirty="0">
              <a:solidFill>
                <a:srgbClr val="3333CC"/>
              </a:solidFill>
            </a:endParaRPr>
          </a:p>
        </p:txBody>
      </p:sp>
      <p:sp>
        <p:nvSpPr>
          <p:cNvPr id="8" name="TextBox 7"/>
          <p:cNvSpPr txBox="1"/>
          <p:nvPr/>
        </p:nvSpPr>
        <p:spPr>
          <a:xfrm>
            <a:off x="195321" y="3083938"/>
            <a:ext cx="1587294" cy="338554"/>
          </a:xfrm>
          <a:prstGeom prst="rect">
            <a:avLst/>
          </a:prstGeom>
          <a:noFill/>
        </p:spPr>
        <p:txBody>
          <a:bodyPr wrap="none" rtlCol="0">
            <a:spAutoFit/>
          </a:bodyPr>
          <a:lstStyle/>
          <a:p>
            <a:r>
              <a:rPr lang="en-US" dirty="0" smtClean="0">
                <a:solidFill>
                  <a:srgbClr val="3333CC"/>
                </a:solidFill>
              </a:rPr>
              <a:t>Solar Protons</a:t>
            </a:r>
            <a:endParaRPr lang="en-US" dirty="0">
              <a:solidFill>
                <a:srgbClr val="3333CC"/>
              </a:solidFill>
            </a:endParaRPr>
          </a:p>
        </p:txBody>
      </p:sp>
      <p:sp>
        <p:nvSpPr>
          <p:cNvPr id="7" name="TextBox 6"/>
          <p:cNvSpPr txBox="1"/>
          <p:nvPr/>
        </p:nvSpPr>
        <p:spPr>
          <a:xfrm>
            <a:off x="275471" y="3991994"/>
            <a:ext cx="1507144" cy="781752"/>
          </a:xfrm>
          <a:prstGeom prst="rect">
            <a:avLst/>
          </a:prstGeom>
          <a:noFill/>
        </p:spPr>
        <p:txBody>
          <a:bodyPr wrap="none" rtlCol="0">
            <a:spAutoFit/>
          </a:bodyPr>
          <a:lstStyle/>
          <a:p>
            <a:pPr>
              <a:lnSpc>
                <a:spcPct val="80000"/>
              </a:lnSpc>
            </a:pPr>
            <a:r>
              <a:rPr lang="en-US" dirty="0" smtClean="0">
                <a:solidFill>
                  <a:srgbClr val="3333CC"/>
                </a:solidFill>
              </a:rPr>
              <a:t>Ground Level</a:t>
            </a:r>
          </a:p>
          <a:p>
            <a:pPr>
              <a:lnSpc>
                <a:spcPct val="80000"/>
              </a:lnSpc>
            </a:pPr>
            <a:r>
              <a:rPr lang="en-US" dirty="0" smtClean="0">
                <a:solidFill>
                  <a:srgbClr val="3333CC"/>
                </a:solidFill>
              </a:rPr>
              <a:t>Event</a:t>
            </a:r>
          </a:p>
          <a:p>
            <a:pPr>
              <a:lnSpc>
                <a:spcPct val="80000"/>
              </a:lnSpc>
            </a:pPr>
            <a:r>
              <a:rPr lang="en-US" dirty="0" smtClean="0">
                <a:solidFill>
                  <a:srgbClr val="3333CC"/>
                </a:solidFill>
              </a:rPr>
              <a:t>(non-GOES)</a:t>
            </a:r>
            <a:endParaRPr lang="en-US" dirty="0">
              <a:solidFill>
                <a:srgbClr val="3333CC"/>
              </a:solidFill>
            </a:endParaRPr>
          </a:p>
        </p:txBody>
      </p:sp>
      <p:sp>
        <p:nvSpPr>
          <p:cNvPr id="9" name="TextBox 8"/>
          <p:cNvSpPr txBox="1"/>
          <p:nvPr/>
        </p:nvSpPr>
        <p:spPr>
          <a:xfrm>
            <a:off x="295244" y="1037654"/>
            <a:ext cx="1377300" cy="701731"/>
          </a:xfrm>
          <a:prstGeom prst="rect">
            <a:avLst/>
          </a:prstGeom>
          <a:noFill/>
        </p:spPr>
        <p:txBody>
          <a:bodyPr wrap="none" rtlCol="0">
            <a:spAutoFit/>
          </a:bodyPr>
          <a:lstStyle/>
          <a:p>
            <a:r>
              <a:rPr lang="en-US" sz="1800" dirty="0" smtClean="0">
                <a:solidFill>
                  <a:srgbClr val="3333CC"/>
                </a:solidFill>
              </a:rPr>
              <a:t>GOES</a:t>
            </a:r>
          </a:p>
          <a:p>
            <a:r>
              <a:rPr lang="en-US" sz="1800" dirty="0" smtClean="0">
                <a:solidFill>
                  <a:srgbClr val="3333CC"/>
                </a:solidFill>
              </a:rPr>
              <a:t>Composite</a:t>
            </a:r>
            <a:endParaRPr lang="en-US" sz="1800" dirty="0">
              <a:solidFill>
                <a:srgbClr val="3333CC"/>
              </a:solidFill>
            </a:endParaRPr>
          </a:p>
        </p:txBody>
      </p:sp>
      <p:sp>
        <p:nvSpPr>
          <p:cNvPr id="10" name="TextBox 9"/>
          <p:cNvSpPr txBox="1"/>
          <p:nvPr/>
        </p:nvSpPr>
        <p:spPr>
          <a:xfrm>
            <a:off x="708283" y="5240851"/>
            <a:ext cx="1074332" cy="535531"/>
          </a:xfrm>
          <a:prstGeom prst="rect">
            <a:avLst/>
          </a:prstGeom>
          <a:noFill/>
        </p:spPr>
        <p:txBody>
          <a:bodyPr wrap="none" rtlCol="0">
            <a:spAutoFit/>
          </a:bodyPr>
          <a:lstStyle/>
          <a:p>
            <a:pPr>
              <a:lnSpc>
                <a:spcPct val="80000"/>
              </a:lnSpc>
            </a:pPr>
            <a:r>
              <a:rPr lang="en-US" dirty="0" smtClean="0">
                <a:solidFill>
                  <a:srgbClr val="3333CC"/>
                </a:solidFill>
              </a:rPr>
              <a:t>Magnetic</a:t>
            </a:r>
          </a:p>
          <a:p>
            <a:pPr>
              <a:lnSpc>
                <a:spcPct val="80000"/>
              </a:lnSpc>
            </a:pPr>
            <a:r>
              <a:rPr lang="en-US" dirty="0" smtClean="0">
                <a:solidFill>
                  <a:srgbClr val="3333CC"/>
                </a:solidFill>
              </a:rPr>
              <a:t>Field</a:t>
            </a:r>
            <a:endParaRPr lang="en-US" dirty="0">
              <a:solidFill>
                <a:srgbClr val="3333CC"/>
              </a:solidFill>
            </a:endParaRPr>
          </a:p>
        </p:txBody>
      </p:sp>
    </p:spTree>
    <p:extLst>
      <p:ext uri="{BB962C8B-B14F-4D97-AF65-F5344CB8AC3E}">
        <p14:creationId xmlns:p14="http://schemas.microsoft.com/office/powerpoint/2010/main" val="169731228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0"/>
          <p:cNvGrpSpPr>
            <a:grpSpLocks/>
          </p:cNvGrpSpPr>
          <p:nvPr/>
        </p:nvGrpSpPr>
        <p:grpSpPr bwMode="auto">
          <a:xfrm>
            <a:off x="444500" y="1174750"/>
            <a:ext cx="2649170" cy="5513476"/>
            <a:chOff x="445118" y="1175266"/>
            <a:chExt cx="2648434" cy="5513262"/>
          </a:xfrm>
        </p:grpSpPr>
        <p:sp>
          <p:nvSpPr>
            <p:cNvPr id="6154" name="TextBox 5"/>
            <p:cNvSpPr txBox="1">
              <a:spLocks noChangeArrowheads="1"/>
            </p:cNvSpPr>
            <p:nvPr/>
          </p:nvSpPr>
          <p:spPr bwMode="auto">
            <a:xfrm>
              <a:off x="445486" y="4626505"/>
              <a:ext cx="2648066" cy="206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lnSpc>
                  <a:spcPct val="125000"/>
                </a:lnSpc>
              </a:pPr>
              <a:r>
                <a:rPr lang="en-US" u="sng" dirty="0" smtClean="0">
                  <a:solidFill>
                    <a:srgbClr val="000099"/>
                  </a:solidFill>
                </a:rPr>
                <a:t>Case </a:t>
              </a:r>
              <a:r>
                <a:rPr lang="en-US" u="sng" dirty="0">
                  <a:solidFill>
                    <a:srgbClr val="000099"/>
                  </a:solidFill>
                </a:rPr>
                <a:t>1 – Galaxy-15</a:t>
              </a:r>
            </a:p>
            <a:p>
              <a:pPr eaLnBrk="1" hangingPunct="1">
                <a:lnSpc>
                  <a:spcPct val="125000"/>
                </a:lnSpc>
              </a:pPr>
              <a:r>
                <a:rPr lang="en-US" dirty="0">
                  <a:solidFill>
                    <a:srgbClr val="000099"/>
                  </a:solidFill>
                </a:rPr>
                <a:t>Orbit: Geosynchronous</a:t>
              </a:r>
            </a:p>
            <a:p>
              <a:pPr eaLnBrk="1" hangingPunct="1">
                <a:lnSpc>
                  <a:spcPct val="125000"/>
                </a:lnSpc>
              </a:pPr>
              <a:r>
                <a:rPr lang="en-US" dirty="0">
                  <a:solidFill>
                    <a:srgbClr val="000099"/>
                  </a:solidFill>
                </a:rPr>
                <a:t>Anomaly Date:</a:t>
              </a:r>
            </a:p>
            <a:p>
              <a:pPr eaLnBrk="1" hangingPunct="1"/>
              <a:r>
                <a:rPr lang="en-US" dirty="0">
                  <a:solidFill>
                    <a:srgbClr val="000099"/>
                  </a:solidFill>
                </a:rPr>
                <a:t>	05 April 2010 @09:48</a:t>
              </a:r>
            </a:p>
            <a:p>
              <a:pPr eaLnBrk="1" hangingPunct="1">
                <a:lnSpc>
                  <a:spcPct val="125000"/>
                </a:lnSpc>
              </a:pPr>
              <a:r>
                <a:rPr lang="en-US" dirty="0">
                  <a:solidFill>
                    <a:srgbClr val="000099"/>
                  </a:solidFill>
                </a:rPr>
                <a:t>Probable Cause:</a:t>
              </a:r>
            </a:p>
            <a:p>
              <a:pPr eaLnBrk="1" hangingPunct="1"/>
              <a:r>
                <a:rPr lang="en-US" dirty="0">
                  <a:solidFill>
                    <a:srgbClr val="000099"/>
                  </a:solidFill>
                </a:rPr>
                <a:t>	</a:t>
              </a:r>
              <a:r>
                <a:rPr lang="en-US" b="1" i="1" dirty="0">
                  <a:solidFill>
                    <a:srgbClr val="000099"/>
                  </a:solidFill>
                </a:rPr>
                <a:t>Internal Charging/ESD </a:t>
              </a:r>
            </a:p>
          </p:txBody>
        </p:sp>
        <p:pic>
          <p:nvPicPr>
            <p:cNvPr id="6155" name="Picture 2" descr="http://www.gpsworld.com/files/gpsworld/nodes/2010/9841/Galaxy_15_photo.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118" y="1175266"/>
              <a:ext cx="2286000" cy="34290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147" name="Group 11"/>
          <p:cNvGrpSpPr>
            <a:grpSpLocks/>
          </p:cNvGrpSpPr>
          <p:nvPr/>
        </p:nvGrpSpPr>
        <p:grpSpPr bwMode="auto">
          <a:xfrm>
            <a:off x="3351206" y="1174750"/>
            <a:ext cx="2562240" cy="5513522"/>
            <a:chOff x="3190923" y="1175266"/>
            <a:chExt cx="2561336" cy="5513235"/>
          </a:xfrm>
        </p:grpSpPr>
        <p:sp>
          <p:nvSpPr>
            <p:cNvPr id="6152" name="TextBox 6"/>
            <p:cNvSpPr txBox="1">
              <a:spLocks noChangeArrowheads="1"/>
            </p:cNvSpPr>
            <p:nvPr/>
          </p:nvSpPr>
          <p:spPr bwMode="auto">
            <a:xfrm>
              <a:off x="3190923" y="4626505"/>
              <a:ext cx="2561336" cy="206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lnSpc>
                  <a:spcPct val="125000"/>
                </a:lnSpc>
              </a:pPr>
              <a:r>
                <a:rPr lang="en-US" u="sng" dirty="0" smtClean="0">
                  <a:solidFill>
                    <a:srgbClr val="000099"/>
                  </a:solidFill>
                </a:rPr>
                <a:t>Case </a:t>
              </a:r>
              <a:r>
                <a:rPr lang="en-US" u="sng" dirty="0">
                  <a:solidFill>
                    <a:srgbClr val="000099"/>
                  </a:solidFill>
                </a:rPr>
                <a:t>2 – SkyTerra-1</a:t>
              </a:r>
            </a:p>
            <a:p>
              <a:pPr eaLnBrk="1" hangingPunct="1">
                <a:lnSpc>
                  <a:spcPct val="125000"/>
                </a:lnSpc>
              </a:pPr>
              <a:r>
                <a:rPr lang="en-US" dirty="0">
                  <a:solidFill>
                    <a:srgbClr val="000099"/>
                  </a:solidFill>
                </a:rPr>
                <a:t>Orbit: Geosynchronous</a:t>
              </a:r>
            </a:p>
            <a:p>
              <a:pPr eaLnBrk="1" hangingPunct="1">
                <a:lnSpc>
                  <a:spcPct val="125000"/>
                </a:lnSpc>
              </a:pPr>
              <a:r>
                <a:rPr lang="en-US" dirty="0">
                  <a:solidFill>
                    <a:srgbClr val="000099"/>
                  </a:solidFill>
                </a:rPr>
                <a:t>Anomaly Date:</a:t>
              </a:r>
            </a:p>
            <a:p>
              <a:pPr eaLnBrk="1" hangingPunct="1"/>
              <a:r>
                <a:rPr lang="en-US" dirty="0">
                  <a:solidFill>
                    <a:srgbClr val="000099"/>
                  </a:solidFill>
                </a:rPr>
                <a:t>	07 March 2012 @14:43</a:t>
              </a:r>
            </a:p>
            <a:p>
              <a:pPr eaLnBrk="1" hangingPunct="1">
                <a:lnSpc>
                  <a:spcPct val="125000"/>
                </a:lnSpc>
              </a:pPr>
              <a:r>
                <a:rPr lang="en-US" dirty="0">
                  <a:solidFill>
                    <a:srgbClr val="000099"/>
                  </a:solidFill>
                </a:rPr>
                <a:t>Probable Cause:</a:t>
              </a:r>
            </a:p>
            <a:p>
              <a:pPr eaLnBrk="1" hangingPunct="1"/>
              <a:r>
                <a:rPr lang="en-US" dirty="0">
                  <a:solidFill>
                    <a:srgbClr val="000099"/>
                  </a:solidFill>
                </a:rPr>
                <a:t>	</a:t>
              </a:r>
              <a:r>
                <a:rPr lang="en-US" b="1" i="1" dirty="0">
                  <a:solidFill>
                    <a:srgbClr val="000099"/>
                  </a:solidFill>
                </a:rPr>
                <a:t>Single-Event Upset </a:t>
              </a:r>
            </a:p>
          </p:txBody>
        </p:sp>
        <p:pic>
          <p:nvPicPr>
            <p:cNvPr id="6153"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930" y="1175266"/>
              <a:ext cx="2286000" cy="3429000"/>
            </a:xfrm>
            <a:prstGeom prst="rect">
              <a:avLst/>
            </a:prstGeom>
            <a:noFill/>
            <a:ln w="19050">
              <a:solidFill>
                <a:srgbClr val="000099"/>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148" name="Group 12"/>
          <p:cNvGrpSpPr>
            <a:grpSpLocks/>
          </p:cNvGrpSpPr>
          <p:nvPr/>
        </p:nvGrpSpPr>
        <p:grpSpPr bwMode="auto">
          <a:xfrm>
            <a:off x="6257926" y="1174750"/>
            <a:ext cx="2455350" cy="5513476"/>
            <a:chOff x="6258340" y="1175266"/>
            <a:chExt cx="2454326" cy="5513262"/>
          </a:xfrm>
        </p:grpSpPr>
        <p:sp>
          <p:nvSpPr>
            <p:cNvPr id="6150" name="TextBox 7"/>
            <p:cNvSpPr txBox="1">
              <a:spLocks noChangeArrowheads="1"/>
            </p:cNvSpPr>
            <p:nvPr/>
          </p:nvSpPr>
          <p:spPr bwMode="auto">
            <a:xfrm>
              <a:off x="6258852" y="4626505"/>
              <a:ext cx="2453814" cy="206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lnSpc>
                  <a:spcPct val="125000"/>
                </a:lnSpc>
              </a:pPr>
              <a:r>
                <a:rPr lang="en-US" u="sng" dirty="0" smtClean="0">
                  <a:solidFill>
                    <a:srgbClr val="000099"/>
                  </a:solidFill>
                </a:rPr>
                <a:t>Case </a:t>
              </a:r>
              <a:r>
                <a:rPr lang="en-US" u="sng" dirty="0">
                  <a:solidFill>
                    <a:srgbClr val="000099"/>
                  </a:solidFill>
                </a:rPr>
                <a:t>3 – NPP/VIIRS</a:t>
              </a:r>
            </a:p>
            <a:p>
              <a:pPr eaLnBrk="1" hangingPunct="1">
                <a:lnSpc>
                  <a:spcPct val="125000"/>
                </a:lnSpc>
              </a:pPr>
              <a:r>
                <a:rPr lang="en-US" dirty="0">
                  <a:solidFill>
                    <a:srgbClr val="000099"/>
                  </a:solidFill>
                </a:rPr>
                <a:t>Orbit: Polar LEO</a:t>
              </a:r>
            </a:p>
            <a:p>
              <a:pPr eaLnBrk="1" hangingPunct="1">
                <a:lnSpc>
                  <a:spcPct val="125000"/>
                </a:lnSpc>
              </a:pPr>
              <a:r>
                <a:rPr lang="en-US" dirty="0">
                  <a:solidFill>
                    <a:srgbClr val="000099"/>
                  </a:solidFill>
                </a:rPr>
                <a:t>Anomaly Date:</a:t>
              </a:r>
            </a:p>
            <a:p>
              <a:pPr eaLnBrk="1" hangingPunct="1"/>
              <a:r>
                <a:rPr lang="en-US" dirty="0">
                  <a:solidFill>
                    <a:srgbClr val="000099"/>
                  </a:solidFill>
                </a:rPr>
                <a:t>	Various</a:t>
              </a:r>
            </a:p>
            <a:p>
              <a:pPr eaLnBrk="1" hangingPunct="1">
                <a:lnSpc>
                  <a:spcPct val="125000"/>
                </a:lnSpc>
              </a:pPr>
              <a:r>
                <a:rPr lang="en-US" dirty="0">
                  <a:solidFill>
                    <a:srgbClr val="000099"/>
                  </a:solidFill>
                </a:rPr>
                <a:t>Probable Cause:</a:t>
              </a:r>
            </a:p>
            <a:p>
              <a:pPr eaLnBrk="1" hangingPunct="1"/>
              <a:r>
                <a:rPr lang="en-US" dirty="0">
                  <a:solidFill>
                    <a:srgbClr val="000099"/>
                  </a:solidFill>
                </a:rPr>
                <a:t>	</a:t>
              </a:r>
              <a:r>
                <a:rPr lang="en-US" b="1" i="1" dirty="0">
                  <a:solidFill>
                    <a:srgbClr val="000099"/>
                  </a:solidFill>
                </a:rPr>
                <a:t>Single-Event Upsets </a:t>
              </a:r>
            </a:p>
          </p:txBody>
        </p:sp>
        <p:pic>
          <p:nvPicPr>
            <p:cNvPr id="6151"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8340" y="1175266"/>
              <a:ext cx="224028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5"/>
          <p:cNvSpPr txBox="1">
            <a:spLocks noChangeArrowheads="1"/>
          </p:cNvSpPr>
          <p:nvPr/>
        </p:nvSpPr>
        <p:spPr bwMode="auto">
          <a:xfrm>
            <a:off x="2003072" y="-12700"/>
            <a:ext cx="4984058"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The Squiggles Mean What??</a:t>
            </a:r>
            <a:endParaRPr lang="en-US" sz="1800" b="0" dirty="0">
              <a:solidFill>
                <a:srgbClr val="3333CC"/>
              </a:solidFill>
            </a:endParaRPr>
          </a:p>
        </p:txBody>
      </p:sp>
    </p:spTree>
    <p:extLst>
      <p:ext uri="{BB962C8B-B14F-4D97-AF65-F5344CB8AC3E}">
        <p14:creationId xmlns:p14="http://schemas.microsoft.com/office/powerpoint/2010/main" val="2645384585"/>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1419903" y="-12700"/>
            <a:ext cx="6150403"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GOES-R Space Weather Algorithms</a:t>
            </a:r>
            <a:endParaRPr lang="en-US" sz="1800" b="0" dirty="0">
              <a:solidFill>
                <a:srgbClr val="3333C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6" y="1217881"/>
            <a:ext cx="7646276" cy="4986701"/>
          </a:xfrm>
          <a:prstGeom prst="rect">
            <a:avLst/>
          </a:prstGeom>
        </p:spPr>
      </p:pic>
    </p:spTree>
    <p:extLst>
      <p:ext uri="{BB962C8B-B14F-4D97-AF65-F5344CB8AC3E}">
        <p14:creationId xmlns:p14="http://schemas.microsoft.com/office/powerpoint/2010/main" val="1452941516"/>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1419903" y="-12700"/>
            <a:ext cx="6150403"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GOES-R Space Weather Algorithms</a:t>
            </a:r>
            <a:endParaRPr lang="en-US" sz="1800" b="0" dirty="0">
              <a:solidFill>
                <a:srgbClr val="3333CC"/>
              </a:solidFil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93000"/>
                    </a14:imgEffect>
                  </a14:imgLayer>
                </a14:imgProps>
              </a:ext>
              <a:ext uri="{28A0092B-C50C-407E-A947-70E740481C1C}">
                <a14:useLocalDpi xmlns:a14="http://schemas.microsoft.com/office/drawing/2010/main" val="0"/>
              </a:ext>
            </a:extLst>
          </a:blip>
          <a:stretch>
            <a:fillRect/>
          </a:stretch>
        </p:blipFill>
        <p:spPr>
          <a:xfrm>
            <a:off x="756746" y="1217881"/>
            <a:ext cx="7646276" cy="4986701"/>
          </a:xfrm>
          <a:prstGeom prst="rect">
            <a:avLst/>
          </a:prstGeom>
        </p:spPr>
      </p:pic>
      <p:pic>
        <p:nvPicPr>
          <p:cNvPr id="4" name="Picture 3"/>
          <p:cNvPicPr/>
          <p:nvPr/>
        </p:nvPicPr>
        <p:blipFill>
          <a:blip r:embed="rId5">
            <a:extLst>
              <a:ext uri="{28A0092B-C50C-407E-A947-70E740481C1C}">
                <a14:useLocalDpi xmlns:a14="http://schemas.microsoft.com/office/drawing/2010/main" val="0"/>
              </a:ext>
            </a:extLst>
          </a:blip>
          <a:stretch>
            <a:fillRect/>
          </a:stretch>
        </p:blipFill>
        <p:spPr>
          <a:xfrm>
            <a:off x="2666304" y="1283626"/>
            <a:ext cx="3657600" cy="4855210"/>
          </a:xfrm>
          <a:prstGeom prst="rect">
            <a:avLst/>
          </a:prstGeom>
        </p:spPr>
      </p:pic>
    </p:spTree>
    <p:extLst>
      <p:ext uri="{BB962C8B-B14F-4D97-AF65-F5344CB8AC3E}">
        <p14:creationId xmlns:p14="http://schemas.microsoft.com/office/powerpoint/2010/main" val="843246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Option4.jpg"/>
          <p:cNvPicPr>
            <a:picLocks noChangeAspect="1"/>
          </p:cNvPicPr>
          <p:nvPr/>
        </p:nvPicPr>
        <p:blipFill>
          <a:blip r:embed="rId3" cstate="print"/>
          <a:srcRect/>
          <a:stretch>
            <a:fillRect/>
          </a:stretch>
        </p:blipFill>
        <p:spPr bwMode="auto">
          <a:xfrm>
            <a:off x="1011238" y="1312863"/>
            <a:ext cx="7197725" cy="4789487"/>
          </a:xfrm>
          <a:prstGeom prst="rect">
            <a:avLst/>
          </a:prstGeom>
          <a:noFill/>
          <a:ln w="9525">
            <a:noFill/>
            <a:miter lim="800000"/>
            <a:headEnd/>
            <a:tailEnd/>
          </a:ln>
        </p:spPr>
      </p:pic>
      <p:sp>
        <p:nvSpPr>
          <p:cNvPr id="7172" name="TextBox 5"/>
          <p:cNvSpPr txBox="1">
            <a:spLocks noChangeArrowheads="1"/>
          </p:cNvSpPr>
          <p:nvPr/>
        </p:nvSpPr>
        <p:spPr bwMode="auto">
          <a:xfrm>
            <a:off x="741363" y="6130925"/>
            <a:ext cx="7737475" cy="339725"/>
          </a:xfrm>
          <a:prstGeom prst="rect">
            <a:avLst/>
          </a:prstGeom>
          <a:noFill/>
          <a:ln w="9525">
            <a:noFill/>
            <a:miter lim="800000"/>
            <a:headEnd/>
            <a:tailEnd/>
          </a:ln>
        </p:spPr>
        <p:txBody>
          <a:bodyPr wrap="none">
            <a:spAutoFit/>
          </a:bodyPr>
          <a:lstStyle/>
          <a:p>
            <a:pPr>
              <a:tabLst>
                <a:tab pos="2803525" algn="l"/>
                <a:tab pos="4973638" algn="l"/>
              </a:tabLst>
            </a:pPr>
            <a:r>
              <a:rPr lang="en-US" b="0" dirty="0">
                <a:solidFill>
                  <a:srgbClr val="000099"/>
                </a:solidFill>
              </a:rPr>
              <a:t>Location: Fairbanks, AK	Date: 02 Mar 11	Photo by: Jim </a:t>
            </a:r>
            <a:r>
              <a:rPr lang="en-US" b="0" dirty="0" smtClean="0">
                <a:solidFill>
                  <a:srgbClr val="000099"/>
                </a:solidFill>
              </a:rPr>
              <a:t>Spann </a:t>
            </a:r>
            <a:r>
              <a:rPr lang="en-US" b="0" dirty="0">
                <a:solidFill>
                  <a:srgbClr val="000099"/>
                </a:solidFill>
              </a:rPr>
              <a:t>(NASA)</a:t>
            </a:r>
          </a:p>
        </p:txBody>
      </p:sp>
      <p:sp>
        <p:nvSpPr>
          <p:cNvPr id="5" name="Text Box 5"/>
          <p:cNvSpPr txBox="1">
            <a:spLocks noChangeArrowheads="1"/>
          </p:cNvSpPr>
          <p:nvPr/>
        </p:nvSpPr>
        <p:spPr bwMode="auto">
          <a:xfrm>
            <a:off x="2003074" y="-12700"/>
            <a:ext cx="4984058"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Space Weather = Aurora</a:t>
            </a:r>
            <a:endParaRPr lang="en-US" sz="1800" b="0" dirty="0">
              <a:solidFill>
                <a:srgbClr val="3333CC"/>
              </a:solidFill>
            </a:endParaRPr>
          </a:p>
        </p:txBody>
      </p:sp>
    </p:spTree>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PC Logo_3.png"/>
          <p:cNvPicPr>
            <a:picLocks noChangeAspect="1"/>
          </p:cNvPicPr>
          <p:nvPr/>
        </p:nvPicPr>
        <p:blipFill>
          <a:blip r:embed="rId2" cstate="print"/>
          <a:stretch>
            <a:fillRect/>
          </a:stretch>
        </p:blipFill>
        <p:spPr>
          <a:xfrm>
            <a:off x="7940038" y="25578"/>
            <a:ext cx="1029221" cy="914400"/>
          </a:xfrm>
          <a:prstGeom prst="rect">
            <a:avLst/>
          </a:prstGeom>
        </p:spPr>
      </p:pic>
      <p:sp>
        <p:nvSpPr>
          <p:cNvPr id="9" name="Text Box 5"/>
          <p:cNvSpPr txBox="1">
            <a:spLocks noChangeArrowheads="1"/>
          </p:cNvSpPr>
          <p:nvPr/>
        </p:nvSpPr>
        <p:spPr bwMode="auto">
          <a:xfrm>
            <a:off x="1980631" y="-12700"/>
            <a:ext cx="5028941"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But Fairbanks is Really Cold!!</a:t>
            </a:r>
            <a:endParaRPr lang="en-US" sz="1800" b="0" dirty="0">
              <a:solidFill>
                <a:srgbClr val="3333CC"/>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02" y="1221059"/>
            <a:ext cx="8058828" cy="474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hlinkClick r:id="rId4"/>
          </p:cNvPr>
          <p:cNvSpPr txBox="1"/>
          <p:nvPr/>
        </p:nvSpPr>
        <p:spPr>
          <a:xfrm>
            <a:off x="3695402" y="6062190"/>
            <a:ext cx="1074333" cy="338554"/>
          </a:xfrm>
          <a:prstGeom prst="rect">
            <a:avLst/>
          </a:prstGeom>
          <a:noFill/>
        </p:spPr>
        <p:txBody>
          <a:bodyPr wrap="none" rtlCol="0">
            <a:spAutoFit/>
          </a:bodyPr>
          <a:lstStyle/>
          <a:p>
            <a:r>
              <a:rPr lang="en-US" dirty="0" smtClean="0">
                <a:solidFill>
                  <a:srgbClr val="3333CC"/>
                </a:solidFill>
              </a:rPr>
              <a:t>Live Link</a:t>
            </a:r>
            <a:endParaRPr lang="en-US" dirty="0">
              <a:solidFill>
                <a:srgbClr val="3333CC"/>
              </a:solidFill>
            </a:endParaRPr>
          </a:p>
        </p:txBody>
      </p:sp>
    </p:spTree>
    <p:extLst>
      <p:ext uri="{BB962C8B-B14F-4D97-AF65-F5344CB8AC3E}">
        <p14:creationId xmlns:p14="http://schemas.microsoft.com/office/powerpoint/2010/main" val="256759740"/>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147763"/>
            <a:ext cx="7793037"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2003073" y="-12700"/>
            <a:ext cx="4984057"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What Else Do You Guys Do?</a:t>
            </a:r>
            <a:endParaRPr lang="en-US" sz="1800" b="0" dirty="0">
              <a:solidFill>
                <a:srgbClr val="3333CC"/>
              </a:solidFill>
            </a:endParaRPr>
          </a:p>
        </p:txBody>
      </p:sp>
    </p:spTree>
    <p:extLst>
      <p:ext uri="{BB962C8B-B14F-4D97-AF65-F5344CB8AC3E}">
        <p14:creationId xmlns:p14="http://schemas.microsoft.com/office/powerpoint/2010/main" val="326441112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677863" y="1147763"/>
            <a:ext cx="7793037"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2003073" y="-12700"/>
            <a:ext cx="4984057"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What Else Do You Guys Do?</a:t>
            </a:r>
            <a:endParaRPr lang="en-US" sz="1800" b="0" dirty="0">
              <a:solidFill>
                <a:srgbClr val="3333CC"/>
              </a:solidFill>
            </a:endParaRPr>
          </a:p>
        </p:txBody>
      </p:sp>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22" y="1156136"/>
            <a:ext cx="3200400" cy="2400300"/>
          </a:xfrm>
          <a:prstGeom prst="rect">
            <a:avLst/>
          </a:prstGeom>
          <a:noFill/>
          <a:ln w="9525">
            <a:solidFill>
              <a:srgbClr val="1F4A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022" y="1156136"/>
            <a:ext cx="3200400" cy="2400300"/>
          </a:xfrm>
          <a:prstGeom prst="rect">
            <a:avLst/>
          </a:prstGeom>
          <a:noFill/>
          <a:ln w="9525">
            <a:solidFill>
              <a:srgbClr val="1F4A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22" y="4156511"/>
            <a:ext cx="3200400" cy="2400300"/>
          </a:xfrm>
          <a:prstGeom prst="rect">
            <a:avLst/>
          </a:prstGeom>
          <a:noFill/>
          <a:ln w="9525">
            <a:solidFill>
              <a:srgbClr val="1F4A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022" y="4156511"/>
            <a:ext cx="3200400" cy="2400300"/>
          </a:xfrm>
          <a:prstGeom prst="rect">
            <a:avLst/>
          </a:prstGeom>
          <a:noFill/>
          <a:ln w="9525">
            <a:solidFill>
              <a:srgbClr val="1F4A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3097" y="2584886"/>
            <a:ext cx="3200400" cy="2400300"/>
          </a:xfrm>
          <a:prstGeom prst="rect">
            <a:avLst/>
          </a:prstGeom>
          <a:noFill/>
          <a:ln w="9525">
            <a:solidFill>
              <a:srgbClr val="1F4A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6564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608768" y="-12700"/>
            <a:ext cx="5772671"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World Data Service for Geophysics</a:t>
            </a:r>
            <a:endParaRPr lang="en-US" sz="1800" b="0" dirty="0">
              <a:solidFill>
                <a:srgbClr val="3333CC"/>
              </a:solidFill>
            </a:endParaRPr>
          </a:p>
        </p:txBody>
      </p:sp>
      <p:grpSp>
        <p:nvGrpSpPr>
          <p:cNvPr id="3" name="Group 16"/>
          <p:cNvGrpSpPr>
            <a:grpSpLocks/>
          </p:cNvGrpSpPr>
          <p:nvPr/>
        </p:nvGrpSpPr>
        <p:grpSpPr bwMode="auto">
          <a:xfrm>
            <a:off x="1470746" y="1648275"/>
            <a:ext cx="2916238" cy="2497138"/>
            <a:chOff x="1850" y="790"/>
            <a:chExt cx="1837" cy="1573"/>
          </a:xfrm>
        </p:grpSpPr>
        <p:pic>
          <p:nvPicPr>
            <p:cNvPr id="4" name="Picture 4" descr="19781107_D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 y="790"/>
              <a:ext cx="1837"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896" y="2075"/>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altLang="en-US" sz="1200" dirty="0" err="1">
                  <a:solidFill>
                    <a:schemeClr val="tx2"/>
                  </a:solidFill>
                  <a:hlinkClick r:id="rId3"/>
                </a:rPr>
                <a:t>Wendelstein</a:t>
              </a:r>
              <a:r>
                <a:rPr lang="en-US" altLang="en-US" sz="1200" dirty="0">
                  <a:solidFill>
                    <a:schemeClr val="tx2"/>
                  </a:solidFill>
                  <a:hlinkClick r:id="rId3"/>
                </a:rPr>
                <a:t> Observatory</a:t>
              </a:r>
              <a:endParaRPr lang="en-US" altLang="en-US" sz="1200" dirty="0">
                <a:solidFill>
                  <a:schemeClr val="tx2"/>
                </a:solidFill>
              </a:endParaRPr>
            </a:p>
            <a:p>
              <a:pPr eaLnBrk="1" hangingPunct="1">
                <a:spcBef>
                  <a:spcPct val="0"/>
                </a:spcBef>
              </a:pPr>
              <a:r>
                <a:rPr lang="en-US" altLang="en-US" sz="1200" dirty="0">
                  <a:solidFill>
                    <a:schemeClr val="tx2"/>
                  </a:solidFill>
                </a:rPr>
                <a:t>(1947-1987)</a:t>
              </a:r>
            </a:p>
          </p:txBody>
        </p:sp>
      </p:grpSp>
      <p:grpSp>
        <p:nvGrpSpPr>
          <p:cNvPr id="6" name="Group 17"/>
          <p:cNvGrpSpPr>
            <a:grpSpLocks/>
          </p:cNvGrpSpPr>
          <p:nvPr/>
        </p:nvGrpSpPr>
        <p:grpSpPr bwMode="auto">
          <a:xfrm>
            <a:off x="4526684" y="1648275"/>
            <a:ext cx="2768600" cy="2497138"/>
            <a:chOff x="3784" y="790"/>
            <a:chExt cx="1744" cy="1573"/>
          </a:xfrm>
        </p:grpSpPr>
        <p:pic>
          <p:nvPicPr>
            <p:cNvPr id="7" name="Picture 6" descr="19890313_1542_N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 y="790"/>
              <a:ext cx="1658" cy="129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3784" y="2075"/>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altLang="en-US" sz="1200" dirty="0">
                  <a:solidFill>
                    <a:schemeClr val="tx2"/>
                  </a:solidFill>
                  <a:hlinkClick r:id="rId5"/>
                </a:rPr>
                <a:t>Boulder </a:t>
              </a:r>
              <a:r>
                <a:rPr lang="en-US" altLang="en-US" sz="1200" dirty="0" smtClean="0">
                  <a:solidFill>
                    <a:schemeClr val="tx2"/>
                  </a:solidFill>
                  <a:hlinkClick r:id="rId5"/>
                </a:rPr>
                <a:t> Daily Composites</a:t>
              </a:r>
              <a:endParaRPr lang="en-US" altLang="en-US" sz="1200" dirty="0">
                <a:solidFill>
                  <a:schemeClr val="tx2"/>
                </a:solidFill>
              </a:endParaRPr>
            </a:p>
            <a:p>
              <a:pPr eaLnBrk="1" hangingPunct="1">
                <a:spcBef>
                  <a:spcPct val="0"/>
                </a:spcBef>
              </a:pPr>
              <a:r>
                <a:rPr lang="en-US" altLang="en-US" sz="1200" dirty="0">
                  <a:solidFill>
                    <a:schemeClr val="tx2"/>
                  </a:solidFill>
                </a:rPr>
                <a:t>(1972-present)</a:t>
              </a:r>
            </a:p>
          </p:txBody>
        </p:sp>
      </p:grpSp>
      <p:grpSp>
        <p:nvGrpSpPr>
          <p:cNvPr id="9" name="Group 19"/>
          <p:cNvGrpSpPr>
            <a:grpSpLocks/>
          </p:cNvGrpSpPr>
          <p:nvPr/>
        </p:nvGrpSpPr>
        <p:grpSpPr bwMode="auto">
          <a:xfrm>
            <a:off x="3254375" y="4156900"/>
            <a:ext cx="2768600" cy="2511425"/>
            <a:chOff x="2080" y="2549"/>
            <a:chExt cx="1744" cy="1582"/>
          </a:xfrm>
        </p:grpSpPr>
        <p:pic>
          <p:nvPicPr>
            <p:cNvPr id="10" name="Picture 9" descr="19590512_DNS-Revis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 y="2549"/>
              <a:ext cx="1555" cy="1294"/>
            </a:xfrm>
            <a:prstGeom prst="rect">
              <a:avLst/>
            </a:prstGeom>
            <a:solidFill>
              <a:schemeClr val="tx2"/>
            </a:solidFill>
            <a:ln w="9525">
              <a:solidFill>
                <a:schemeClr val="tx2"/>
              </a:solidFill>
              <a:miter lim="800000"/>
              <a:headEnd/>
              <a:tailEnd/>
            </a:ln>
          </p:spPr>
        </p:pic>
        <p:sp>
          <p:nvSpPr>
            <p:cNvPr id="11" name="Text Box 11"/>
            <p:cNvSpPr txBox="1">
              <a:spLocks noChangeArrowheads="1"/>
            </p:cNvSpPr>
            <p:nvPr/>
          </p:nvSpPr>
          <p:spPr bwMode="auto">
            <a:xfrm>
              <a:off x="2080"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altLang="en-US" sz="1200" dirty="0">
                  <a:solidFill>
                    <a:schemeClr val="tx2"/>
                  </a:solidFill>
                  <a:hlinkClick r:id="rId7"/>
                </a:rPr>
                <a:t>Northwestern Observatory</a:t>
              </a:r>
              <a:endParaRPr lang="en-US" altLang="en-US" sz="1200" dirty="0">
                <a:solidFill>
                  <a:schemeClr val="tx2"/>
                </a:solidFill>
              </a:endParaRPr>
            </a:p>
            <a:p>
              <a:pPr eaLnBrk="1" hangingPunct="1">
                <a:spcBef>
                  <a:spcPct val="0"/>
                </a:spcBef>
              </a:pPr>
              <a:r>
                <a:rPr lang="en-US" altLang="en-US" sz="1200" dirty="0">
                  <a:solidFill>
                    <a:schemeClr val="tx2"/>
                  </a:solidFill>
                </a:rPr>
                <a:t>(1958 -1970)</a:t>
              </a:r>
            </a:p>
          </p:txBody>
        </p:sp>
      </p:grpSp>
      <p:grpSp>
        <p:nvGrpSpPr>
          <p:cNvPr id="12" name="Group 18"/>
          <p:cNvGrpSpPr>
            <a:grpSpLocks/>
          </p:cNvGrpSpPr>
          <p:nvPr/>
        </p:nvGrpSpPr>
        <p:grpSpPr bwMode="auto">
          <a:xfrm>
            <a:off x="357188" y="4156900"/>
            <a:ext cx="2879725" cy="2511425"/>
            <a:chOff x="225" y="2549"/>
            <a:chExt cx="1814" cy="1582"/>
          </a:xfrm>
        </p:grpSpPr>
        <p:pic>
          <p:nvPicPr>
            <p:cNvPr id="13" name="Picture 12" descr="19570913_F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 y="2549"/>
              <a:ext cx="1814"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3"/>
            <p:cNvSpPr txBox="1">
              <a:spLocks noChangeArrowheads="1"/>
            </p:cNvSpPr>
            <p:nvPr/>
          </p:nvSpPr>
          <p:spPr bwMode="auto">
            <a:xfrm>
              <a:off x="260"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altLang="en-US" sz="1200" dirty="0" err="1">
                  <a:solidFill>
                    <a:schemeClr val="tx2"/>
                  </a:solidFill>
                  <a:hlinkClick r:id="rId9"/>
                </a:rPr>
                <a:t>Fraunhoffer</a:t>
              </a:r>
              <a:r>
                <a:rPr lang="en-US" altLang="en-US" sz="1200" dirty="0">
                  <a:solidFill>
                    <a:schemeClr val="tx2"/>
                  </a:solidFill>
                  <a:hlinkClick r:id="rId9"/>
                </a:rPr>
                <a:t> Institute</a:t>
              </a:r>
              <a:endParaRPr lang="en-US" altLang="en-US" sz="1200" dirty="0">
                <a:solidFill>
                  <a:schemeClr val="tx2"/>
                </a:solidFill>
              </a:endParaRPr>
            </a:p>
            <a:p>
              <a:pPr eaLnBrk="1" hangingPunct="1">
                <a:spcBef>
                  <a:spcPct val="0"/>
                </a:spcBef>
              </a:pPr>
              <a:r>
                <a:rPr lang="en-US" altLang="en-US" sz="1200" dirty="0">
                  <a:solidFill>
                    <a:schemeClr val="tx2"/>
                  </a:solidFill>
                </a:rPr>
                <a:t>(1956 - 1973)</a:t>
              </a:r>
            </a:p>
          </p:txBody>
        </p:sp>
      </p:grpSp>
      <p:grpSp>
        <p:nvGrpSpPr>
          <p:cNvPr id="15" name="Group 20"/>
          <p:cNvGrpSpPr>
            <a:grpSpLocks/>
          </p:cNvGrpSpPr>
          <p:nvPr/>
        </p:nvGrpSpPr>
        <p:grpSpPr bwMode="auto">
          <a:xfrm>
            <a:off x="6008688" y="4156900"/>
            <a:ext cx="2768600" cy="2511425"/>
            <a:chOff x="3785" y="2549"/>
            <a:chExt cx="1744" cy="1582"/>
          </a:xfrm>
        </p:grpSpPr>
        <p:pic>
          <p:nvPicPr>
            <p:cNvPr id="16" name="Picture 14" descr="19570913_D1IG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 y="2549"/>
              <a:ext cx="1693"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3785"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altLang="en-US" sz="1200" dirty="0">
                  <a:solidFill>
                    <a:schemeClr val="tx2"/>
                  </a:solidFill>
                  <a:hlinkClick r:id="rId11"/>
                </a:rPr>
                <a:t>Drawings from the IGY</a:t>
              </a:r>
              <a:endParaRPr lang="en-US" altLang="en-US" sz="1200" dirty="0">
                <a:solidFill>
                  <a:schemeClr val="tx2"/>
                </a:solidFill>
              </a:endParaRPr>
            </a:p>
            <a:p>
              <a:pPr eaLnBrk="1" hangingPunct="1">
                <a:spcBef>
                  <a:spcPct val="0"/>
                </a:spcBef>
              </a:pPr>
              <a:r>
                <a:rPr lang="en-US" altLang="en-US" sz="1200" dirty="0">
                  <a:solidFill>
                    <a:schemeClr val="tx2"/>
                  </a:solidFill>
                </a:rPr>
                <a:t>(1957 - 1958)</a:t>
              </a:r>
            </a:p>
          </p:txBody>
        </p:sp>
      </p:grpSp>
      <p:sp>
        <p:nvSpPr>
          <p:cNvPr id="19" name="TextBox 18"/>
          <p:cNvSpPr txBox="1"/>
          <p:nvPr/>
        </p:nvSpPr>
        <p:spPr>
          <a:xfrm>
            <a:off x="678569" y="1155025"/>
            <a:ext cx="7233648" cy="400110"/>
          </a:xfrm>
          <a:prstGeom prst="rect">
            <a:avLst/>
          </a:prstGeom>
          <a:noFill/>
        </p:spPr>
        <p:txBody>
          <a:bodyPr wrap="none" rtlCol="0">
            <a:spAutoFit/>
          </a:bodyPr>
          <a:lstStyle/>
          <a:p>
            <a:r>
              <a:rPr lang="en-US" sz="2000" dirty="0" smtClean="0">
                <a:solidFill>
                  <a:srgbClr val="3333CC"/>
                </a:solidFill>
              </a:rPr>
              <a:t>A Legacy from the 1957-58 International Geophysical Year</a:t>
            </a:r>
            <a:endParaRPr lang="en-US" sz="2000" dirty="0">
              <a:solidFill>
                <a:srgbClr val="3333CC"/>
              </a:solidFill>
            </a:endParaRPr>
          </a:p>
        </p:txBody>
      </p:sp>
    </p:spTree>
    <p:extLst>
      <p:ext uri="{BB962C8B-B14F-4D97-AF65-F5344CB8AC3E}">
        <p14:creationId xmlns:p14="http://schemas.microsoft.com/office/powerpoint/2010/main" val="309040069"/>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logs.lt.vt.edu/edci5724alyse/files/2012/10/handsraised1930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308" y="1692275"/>
            <a:ext cx="5543550" cy="4572000"/>
          </a:xfrm>
          <a:prstGeom prst="rect">
            <a:avLst/>
          </a:prstGeom>
          <a:noFill/>
          <a:ln w="19050">
            <a:solidFill>
              <a:srgbClr val="0066CC"/>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30171" y="1045944"/>
            <a:ext cx="2723823" cy="646331"/>
          </a:xfrm>
          <a:prstGeom prst="rect">
            <a:avLst/>
          </a:prstGeom>
          <a:noFill/>
        </p:spPr>
        <p:txBody>
          <a:bodyPr wrap="none" rtlCol="0">
            <a:spAutoFit/>
          </a:bodyPr>
          <a:lstStyle/>
          <a:p>
            <a:r>
              <a:rPr lang="en-US" sz="3600" dirty="0" smtClean="0">
                <a:solidFill>
                  <a:srgbClr val="000099"/>
                </a:solidFill>
              </a:rPr>
              <a:t>Questions?</a:t>
            </a:r>
            <a:endParaRPr lang="en-US" sz="3600" dirty="0">
              <a:solidFill>
                <a:srgbClr val="000099"/>
              </a:solidFill>
            </a:endParaRPr>
          </a:p>
        </p:txBody>
      </p:sp>
    </p:spTree>
    <p:extLst>
      <p:ext uri="{BB962C8B-B14F-4D97-AF65-F5344CB8AC3E}">
        <p14:creationId xmlns:p14="http://schemas.microsoft.com/office/powerpoint/2010/main" val="4254483221"/>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415" y="2067881"/>
            <a:ext cx="4002485" cy="523220"/>
          </a:xfrm>
          <a:prstGeom prst="rect">
            <a:avLst/>
          </a:prstGeom>
          <a:noFill/>
        </p:spPr>
        <p:txBody>
          <a:bodyPr wrap="square" rtlCol="0">
            <a:spAutoFit/>
          </a:bodyPr>
          <a:lstStyle/>
          <a:p>
            <a:r>
              <a:rPr lang="en-US" sz="2800" dirty="0" smtClean="0">
                <a:solidFill>
                  <a:srgbClr val="000099"/>
                </a:solidFill>
              </a:rPr>
              <a:t>.  . what do you see?</a:t>
            </a:r>
            <a:endParaRPr lang="en-US" sz="2800" dirty="0">
              <a:solidFill>
                <a:srgbClr val="000099"/>
              </a:solidFill>
            </a:endParaRPr>
          </a:p>
        </p:txBody>
      </p:sp>
      <p:pic>
        <p:nvPicPr>
          <p:cNvPr id="2054" name="Picture 6" descr="http://ep.yimg.com/ca/I/spaceimages_2270_9611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415" y="2600425"/>
            <a:ext cx="4002485"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0307" y="1303867"/>
            <a:ext cx="7051931" cy="523220"/>
          </a:xfrm>
          <a:prstGeom prst="rect">
            <a:avLst/>
          </a:prstGeom>
          <a:noFill/>
        </p:spPr>
        <p:txBody>
          <a:bodyPr wrap="none" rtlCol="0">
            <a:spAutoFit/>
          </a:bodyPr>
          <a:lstStyle/>
          <a:p>
            <a:r>
              <a:rPr lang="en-US" sz="2800" dirty="0" smtClean="0">
                <a:solidFill>
                  <a:srgbClr val="000099"/>
                </a:solidFill>
              </a:rPr>
              <a:t>When you look at earth from space .  .  . </a:t>
            </a:r>
            <a:endParaRPr lang="en-US" sz="2800" dirty="0">
              <a:solidFill>
                <a:srgbClr val="000099"/>
              </a:solidFill>
            </a:endParaRPr>
          </a:p>
        </p:txBody>
      </p:sp>
      <p:sp>
        <p:nvSpPr>
          <p:cNvPr id="6" name="Text Box 5"/>
          <p:cNvSpPr txBox="1">
            <a:spLocks noChangeArrowheads="1"/>
          </p:cNvSpPr>
          <p:nvPr/>
        </p:nvSpPr>
        <p:spPr bwMode="auto">
          <a:xfrm>
            <a:off x="1975773" y="-12700"/>
            <a:ext cx="5028941" cy="1015663"/>
          </a:xfrm>
          <a:prstGeom prst="rect">
            <a:avLst/>
          </a:prstGeom>
          <a:noFill/>
          <a:ln w="9525">
            <a:noFill/>
            <a:miter lim="800000"/>
            <a:headEnd/>
            <a:tailEnd/>
          </a:ln>
        </p:spPr>
        <p:txBody>
          <a:bodyPr wrap="none">
            <a:spAutoFit/>
          </a:bodyPr>
          <a:lstStyle/>
          <a:p>
            <a:r>
              <a:rPr lang="en-US" sz="3200" dirty="0">
                <a:solidFill>
                  <a:schemeClr val="tx2"/>
                </a:solidFill>
              </a:rPr>
              <a:t>Solar-Terrestrial </a:t>
            </a:r>
            <a:r>
              <a:rPr lang="en-US" sz="3200" dirty="0" smtClean="0">
                <a:solidFill>
                  <a:schemeClr val="tx2"/>
                </a:solidFill>
              </a:rPr>
              <a:t>Physics</a:t>
            </a:r>
            <a:endParaRPr lang="en-US" sz="3200" dirty="0">
              <a:solidFill>
                <a:schemeClr val="tx2"/>
              </a:solidFill>
            </a:endParaRPr>
          </a:p>
          <a:p>
            <a:pPr>
              <a:spcBef>
                <a:spcPct val="0"/>
              </a:spcBef>
            </a:pPr>
            <a:r>
              <a:rPr lang="en-US" sz="2800" b="0" dirty="0" smtClean="0">
                <a:solidFill>
                  <a:schemeClr val="tx2"/>
                </a:solidFill>
              </a:rPr>
              <a:t>Its All a Matter of Perspective</a:t>
            </a:r>
            <a:endParaRPr lang="en-US" sz="2800" b="0" dirty="0">
              <a:solidFill>
                <a:schemeClr val="tx2"/>
              </a:solidFill>
            </a:endParaRPr>
          </a:p>
        </p:txBody>
      </p:sp>
    </p:spTree>
    <p:extLst>
      <p:ext uri="{BB962C8B-B14F-4D97-AF65-F5344CB8AC3E}">
        <p14:creationId xmlns:p14="http://schemas.microsoft.com/office/powerpoint/2010/main" val="304150429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415" y="2067881"/>
            <a:ext cx="4002485" cy="523220"/>
          </a:xfrm>
          <a:prstGeom prst="rect">
            <a:avLst/>
          </a:prstGeom>
          <a:noFill/>
        </p:spPr>
        <p:txBody>
          <a:bodyPr wrap="square" rtlCol="0">
            <a:spAutoFit/>
          </a:bodyPr>
          <a:lstStyle/>
          <a:p>
            <a:r>
              <a:rPr lang="en-US" sz="2800" dirty="0" smtClean="0">
                <a:solidFill>
                  <a:srgbClr val="000099"/>
                </a:solidFill>
              </a:rPr>
              <a:t>.  . what do you see?</a:t>
            </a:r>
            <a:endParaRPr lang="en-US" sz="2800" dirty="0">
              <a:solidFill>
                <a:srgbClr val="000099"/>
              </a:solidFill>
            </a:endParaRPr>
          </a:p>
        </p:txBody>
      </p:sp>
      <p:sp>
        <p:nvSpPr>
          <p:cNvPr id="3" name="TextBox 2"/>
          <p:cNvSpPr txBox="1"/>
          <p:nvPr/>
        </p:nvSpPr>
        <p:spPr>
          <a:xfrm>
            <a:off x="4681604" y="2077205"/>
            <a:ext cx="4216243" cy="523220"/>
          </a:xfrm>
          <a:prstGeom prst="rect">
            <a:avLst/>
          </a:prstGeom>
          <a:noFill/>
        </p:spPr>
        <p:txBody>
          <a:bodyPr wrap="square" rtlCol="0">
            <a:spAutoFit/>
          </a:bodyPr>
          <a:lstStyle/>
          <a:p>
            <a:r>
              <a:rPr lang="en-US" sz="2800" dirty="0" smtClean="0">
                <a:solidFill>
                  <a:srgbClr val="000099"/>
                </a:solidFill>
              </a:rPr>
              <a:t>.  . what do I see?</a:t>
            </a:r>
            <a:endParaRPr lang="en-US" sz="2800" dirty="0">
              <a:solidFill>
                <a:srgbClr val="000099"/>
              </a:solidFill>
            </a:endParaRPr>
          </a:p>
        </p:txBody>
      </p:sp>
      <p:pic>
        <p:nvPicPr>
          <p:cNvPr id="2052" name="Picture 4" descr="http://37.media.tumblr.com/afeca18af12df88fb0d4de67140c2517/tumblr_mrcw5sYeoU1rnq3cto1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604" y="2600425"/>
            <a:ext cx="421624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ep.yimg.com/ca/I/spaceimages_2270_96115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5" y="2600425"/>
            <a:ext cx="4002485"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0307" y="1303867"/>
            <a:ext cx="7051931" cy="523220"/>
          </a:xfrm>
          <a:prstGeom prst="rect">
            <a:avLst/>
          </a:prstGeom>
          <a:noFill/>
        </p:spPr>
        <p:txBody>
          <a:bodyPr wrap="none" rtlCol="0">
            <a:spAutoFit/>
          </a:bodyPr>
          <a:lstStyle/>
          <a:p>
            <a:r>
              <a:rPr lang="en-US" sz="2800" dirty="0" smtClean="0">
                <a:solidFill>
                  <a:srgbClr val="000099"/>
                </a:solidFill>
              </a:rPr>
              <a:t>When you look at earth from space .  .  . </a:t>
            </a:r>
            <a:endParaRPr lang="en-US" sz="2800" dirty="0">
              <a:solidFill>
                <a:srgbClr val="000099"/>
              </a:solidFill>
            </a:endParaRPr>
          </a:p>
        </p:txBody>
      </p:sp>
      <p:sp>
        <p:nvSpPr>
          <p:cNvPr id="8" name="Text Box 5"/>
          <p:cNvSpPr txBox="1">
            <a:spLocks noChangeArrowheads="1"/>
          </p:cNvSpPr>
          <p:nvPr/>
        </p:nvSpPr>
        <p:spPr bwMode="auto">
          <a:xfrm>
            <a:off x="1975773" y="-12700"/>
            <a:ext cx="5028941" cy="1015663"/>
          </a:xfrm>
          <a:prstGeom prst="rect">
            <a:avLst/>
          </a:prstGeom>
          <a:noFill/>
          <a:ln w="9525">
            <a:noFill/>
            <a:miter lim="800000"/>
            <a:headEnd/>
            <a:tailEnd/>
          </a:ln>
        </p:spPr>
        <p:txBody>
          <a:bodyPr wrap="none">
            <a:spAutoFit/>
          </a:bodyPr>
          <a:lstStyle/>
          <a:p>
            <a:r>
              <a:rPr lang="en-US" sz="3200" dirty="0">
                <a:solidFill>
                  <a:schemeClr val="tx2"/>
                </a:solidFill>
              </a:rPr>
              <a:t>Solar-Terrestrial </a:t>
            </a:r>
            <a:r>
              <a:rPr lang="en-US" sz="3200" dirty="0" smtClean="0">
                <a:solidFill>
                  <a:schemeClr val="tx2"/>
                </a:solidFill>
              </a:rPr>
              <a:t>Physics</a:t>
            </a:r>
            <a:endParaRPr lang="en-US" sz="3200" dirty="0">
              <a:solidFill>
                <a:schemeClr val="tx2"/>
              </a:solidFill>
            </a:endParaRPr>
          </a:p>
          <a:p>
            <a:pPr>
              <a:spcBef>
                <a:spcPct val="0"/>
              </a:spcBef>
            </a:pPr>
            <a:r>
              <a:rPr lang="en-US" sz="2800" b="0" dirty="0" smtClean="0">
                <a:solidFill>
                  <a:schemeClr val="tx2"/>
                </a:solidFill>
              </a:rPr>
              <a:t>Its All a Matter of Perspective</a:t>
            </a:r>
            <a:endParaRPr lang="en-US" sz="2800" b="0" dirty="0">
              <a:solidFill>
                <a:schemeClr val="tx2"/>
              </a:solidFill>
            </a:endParaRPr>
          </a:p>
        </p:txBody>
      </p:sp>
    </p:spTree>
    <p:extLst>
      <p:ext uri="{BB962C8B-B14F-4D97-AF65-F5344CB8AC3E}">
        <p14:creationId xmlns:p14="http://schemas.microsoft.com/office/powerpoint/2010/main" val="3359783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1562100" y="-12700"/>
            <a:ext cx="5856288" cy="1016000"/>
          </a:xfrm>
          <a:prstGeom prst="rect">
            <a:avLst/>
          </a:prstGeom>
          <a:noFill/>
          <a:ln w="9525">
            <a:noFill/>
            <a:miter lim="800000"/>
            <a:headEnd/>
            <a:tailEnd/>
          </a:ln>
        </p:spPr>
        <p:txBody>
          <a:bodyPr wrap="none">
            <a:spAutoFit/>
          </a:bodyPr>
          <a:lstStyle/>
          <a:p>
            <a:r>
              <a:rPr lang="en-US" sz="3200" dirty="0">
                <a:solidFill>
                  <a:schemeClr val="tx2"/>
                </a:solidFill>
              </a:rPr>
              <a:t>Solar-Terrestrial </a:t>
            </a:r>
            <a:r>
              <a:rPr lang="en-US" sz="3200" dirty="0" smtClean="0">
                <a:solidFill>
                  <a:schemeClr val="tx2"/>
                </a:solidFill>
              </a:rPr>
              <a:t>Physics</a:t>
            </a:r>
            <a:endParaRPr lang="en-US" sz="3200" dirty="0">
              <a:solidFill>
                <a:schemeClr val="tx2"/>
              </a:solidFill>
            </a:endParaRPr>
          </a:p>
          <a:p>
            <a:pPr>
              <a:spcBef>
                <a:spcPct val="0"/>
              </a:spcBef>
            </a:pPr>
            <a:r>
              <a:rPr lang="en-US" sz="2800" b="0" dirty="0" smtClean="0">
                <a:solidFill>
                  <a:schemeClr val="tx2"/>
                </a:solidFill>
              </a:rPr>
              <a:t>Illustration – “Image Not To Scale” </a:t>
            </a:r>
            <a:endParaRPr lang="en-US" sz="2800" b="0" dirty="0">
              <a:solidFill>
                <a:schemeClr val="tx2"/>
              </a:solidFill>
            </a:endParaRPr>
          </a:p>
        </p:txBody>
      </p:sp>
      <p:pic>
        <p:nvPicPr>
          <p:cNvPr id="5123" name="Picture 6"/>
          <p:cNvPicPr>
            <a:picLocks noChangeAspect="1" noChangeArrowheads="1"/>
          </p:cNvPicPr>
          <p:nvPr/>
        </p:nvPicPr>
        <p:blipFill>
          <a:blip r:embed="rId3" cstate="print"/>
          <a:srcRect/>
          <a:stretch>
            <a:fillRect/>
          </a:stretch>
        </p:blipFill>
        <p:spPr bwMode="auto">
          <a:xfrm>
            <a:off x="456982" y="1442275"/>
            <a:ext cx="8128000" cy="4441825"/>
          </a:xfrm>
          <a:prstGeom prst="rect">
            <a:avLst/>
          </a:prstGeom>
          <a:noFill/>
          <a:ln w="9525">
            <a:noFill/>
            <a:miter lim="800000"/>
            <a:headEnd/>
            <a:tailEnd/>
          </a:ln>
        </p:spPr>
      </p:pic>
      <p:sp>
        <p:nvSpPr>
          <p:cNvPr id="5" name="TextBox 4"/>
          <p:cNvSpPr txBox="1"/>
          <p:nvPr/>
        </p:nvSpPr>
        <p:spPr>
          <a:xfrm>
            <a:off x="6605268" y="5582434"/>
            <a:ext cx="1981633" cy="276999"/>
          </a:xfrm>
          <a:prstGeom prst="rect">
            <a:avLst/>
          </a:prstGeom>
          <a:noFill/>
        </p:spPr>
        <p:txBody>
          <a:bodyPr wrap="none" rtlCol="0">
            <a:spAutoFit/>
          </a:bodyPr>
          <a:lstStyle/>
          <a:p>
            <a:pPr algn="r"/>
            <a:r>
              <a:rPr lang="en-US" sz="1200" dirty="0" smtClean="0">
                <a:solidFill>
                  <a:schemeClr val="bg1"/>
                </a:solidFill>
              </a:rPr>
              <a:t>Credit – K. Endo (NGDC)</a:t>
            </a:r>
            <a:endParaRPr lang="en-US" sz="1200" dirty="0">
              <a:solidFill>
                <a:schemeClr val="bg1"/>
              </a:solidFill>
            </a:endParaRPr>
          </a:p>
        </p:txBody>
      </p:sp>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idley_U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7500" y="1125110"/>
            <a:ext cx="7159869" cy="5369902"/>
          </a:xfrm>
          <a:prstGeom prst="rect">
            <a:avLst/>
          </a:prstGeom>
        </p:spPr>
      </p:pic>
      <p:sp>
        <p:nvSpPr>
          <p:cNvPr id="6147" name="Text Box 5"/>
          <p:cNvSpPr txBox="1">
            <a:spLocks noChangeArrowheads="1"/>
          </p:cNvSpPr>
          <p:nvPr/>
        </p:nvSpPr>
        <p:spPr bwMode="auto">
          <a:xfrm>
            <a:off x="1980629" y="-12700"/>
            <a:ext cx="5028941" cy="1015663"/>
          </a:xfrm>
          <a:prstGeom prst="rect">
            <a:avLst/>
          </a:prstGeom>
          <a:noFill/>
          <a:ln w="9525">
            <a:noFill/>
            <a:miter lim="800000"/>
            <a:headEnd/>
            <a:tailEnd/>
          </a:ln>
        </p:spPr>
        <p:txBody>
          <a:bodyPr wrap="none">
            <a:spAutoFit/>
          </a:bodyPr>
          <a:lstStyle/>
          <a:p>
            <a:r>
              <a:rPr lang="en-US" sz="3200" dirty="0">
                <a:solidFill>
                  <a:schemeClr val="tx2"/>
                </a:solidFill>
              </a:rPr>
              <a:t>Solar-Terrestrial </a:t>
            </a:r>
            <a:r>
              <a:rPr lang="en-US" sz="3200" dirty="0" smtClean="0">
                <a:solidFill>
                  <a:schemeClr val="tx2"/>
                </a:solidFill>
              </a:rPr>
              <a:t>Physics</a:t>
            </a:r>
            <a:endParaRPr lang="en-US" sz="3200" dirty="0">
              <a:solidFill>
                <a:schemeClr val="tx2"/>
              </a:solidFill>
            </a:endParaRPr>
          </a:p>
          <a:p>
            <a:pPr>
              <a:spcBef>
                <a:spcPct val="0"/>
              </a:spcBef>
            </a:pPr>
            <a:r>
              <a:rPr lang="en-US" sz="2800" b="0" dirty="0" smtClean="0">
                <a:solidFill>
                  <a:schemeClr val="tx2"/>
                </a:solidFill>
              </a:rPr>
              <a:t>So What is the Correct Scale?</a:t>
            </a:r>
            <a:endParaRPr lang="en-US" sz="2800" b="0" dirty="0">
              <a:solidFill>
                <a:schemeClr val="tx2"/>
              </a:solidFill>
            </a:endParaRPr>
          </a:p>
        </p:txBody>
      </p:sp>
      <p:sp>
        <p:nvSpPr>
          <p:cNvPr id="6" name="TextBox 5"/>
          <p:cNvSpPr txBox="1"/>
          <p:nvPr/>
        </p:nvSpPr>
        <p:spPr>
          <a:xfrm>
            <a:off x="5349002" y="6581001"/>
            <a:ext cx="2707793" cy="276999"/>
          </a:xfrm>
          <a:prstGeom prst="rect">
            <a:avLst/>
          </a:prstGeom>
          <a:noFill/>
        </p:spPr>
        <p:txBody>
          <a:bodyPr wrap="none" rtlCol="0">
            <a:spAutoFit/>
          </a:bodyPr>
          <a:lstStyle/>
          <a:p>
            <a:r>
              <a:rPr lang="en-US" sz="1200" b="0" dirty="0" smtClean="0">
                <a:solidFill>
                  <a:srgbClr val="000099"/>
                </a:solidFill>
              </a:rPr>
              <a:t>University of Michigan (Aaron Ridley)</a:t>
            </a:r>
            <a:endParaRPr lang="en-US" sz="1200" b="0" dirty="0">
              <a:solidFill>
                <a:srgbClr val="000099"/>
              </a:solidFill>
            </a:endParaRPr>
          </a:p>
        </p:txBody>
      </p:sp>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3070" y="-12700"/>
            <a:ext cx="4984058"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And What is the Big Deal?</a:t>
            </a:r>
            <a:endParaRPr lang="en-US" sz="2800" b="0" dirty="0">
              <a:solidFill>
                <a:srgbClr val="3333CC"/>
              </a:solidFill>
            </a:endParaRPr>
          </a:p>
        </p:txBody>
      </p:sp>
      <p:pic>
        <p:nvPicPr>
          <p:cNvPr id="2050" name="Picture 2" descr="http://www.nasa.gov/images/content/154355main_vanallen_explorer_fu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309" y="1182998"/>
            <a:ext cx="4094475" cy="5190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0520" y="1210733"/>
            <a:ext cx="3700052" cy="400110"/>
          </a:xfrm>
          <a:prstGeom prst="rect">
            <a:avLst/>
          </a:prstGeom>
          <a:noFill/>
        </p:spPr>
        <p:txBody>
          <a:bodyPr wrap="none" rtlCol="0">
            <a:spAutoFit/>
          </a:bodyPr>
          <a:lstStyle/>
          <a:p>
            <a:r>
              <a:rPr lang="en-US" sz="2000" i="1" dirty="0" smtClean="0">
                <a:solidFill>
                  <a:srgbClr val="FFFF00"/>
                </a:solidFill>
              </a:rPr>
              <a:t>My God, space is radioactive</a:t>
            </a:r>
            <a:endParaRPr lang="en-US" sz="2000" i="1" dirty="0">
              <a:solidFill>
                <a:srgbClr val="FFFF00"/>
              </a:solidFill>
            </a:endParaRPr>
          </a:p>
        </p:txBody>
      </p:sp>
      <p:pic>
        <p:nvPicPr>
          <p:cNvPr id="6" name="c2.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5100" y="2226035"/>
            <a:ext cx="4115500" cy="4115500"/>
          </a:xfrm>
          <a:prstGeom prst="rect">
            <a:avLst/>
          </a:prstGeom>
        </p:spPr>
      </p:pic>
      <p:sp>
        <p:nvSpPr>
          <p:cNvPr id="7" name="TextBox 6"/>
          <p:cNvSpPr txBox="1"/>
          <p:nvPr/>
        </p:nvSpPr>
        <p:spPr>
          <a:xfrm>
            <a:off x="4495100" y="1175776"/>
            <a:ext cx="3427861" cy="1040285"/>
          </a:xfrm>
          <a:prstGeom prst="rect">
            <a:avLst/>
          </a:prstGeom>
          <a:noFill/>
        </p:spPr>
        <p:txBody>
          <a:bodyPr wrap="none" rtlCol="0">
            <a:spAutoFit/>
          </a:bodyPr>
          <a:lstStyle/>
          <a:p>
            <a:pPr marL="119063" indent="-119063" algn="l">
              <a:lnSpc>
                <a:spcPct val="80000"/>
              </a:lnSpc>
              <a:buFont typeface="Arial" panose="020B0604020202020204" pitchFamily="34" charset="0"/>
              <a:buChar char="•"/>
            </a:pPr>
            <a:r>
              <a:rPr lang="en-US" sz="2200" dirty="0" smtClean="0">
                <a:solidFill>
                  <a:srgbClr val="3333CC"/>
                </a:solidFill>
              </a:rPr>
              <a:t>Solar Radiation Storms</a:t>
            </a:r>
          </a:p>
          <a:p>
            <a:pPr marL="119063" indent="-119063" algn="l">
              <a:lnSpc>
                <a:spcPct val="80000"/>
              </a:lnSpc>
              <a:buFont typeface="Arial" panose="020B0604020202020204" pitchFamily="34" charset="0"/>
              <a:buChar char="•"/>
            </a:pPr>
            <a:r>
              <a:rPr lang="en-US" sz="2200" dirty="0" smtClean="0">
                <a:solidFill>
                  <a:srgbClr val="3333CC"/>
                </a:solidFill>
              </a:rPr>
              <a:t>Geomagnetic Storms</a:t>
            </a:r>
          </a:p>
          <a:p>
            <a:pPr marL="119063" indent="-119063" algn="l">
              <a:lnSpc>
                <a:spcPct val="80000"/>
              </a:lnSpc>
              <a:buFont typeface="Arial" panose="020B0604020202020204" pitchFamily="34" charset="0"/>
              <a:buChar char="•"/>
            </a:pPr>
            <a:r>
              <a:rPr lang="en-US" sz="2200" dirty="0" smtClean="0">
                <a:solidFill>
                  <a:srgbClr val="3333CC"/>
                </a:solidFill>
              </a:rPr>
              <a:t>Radio Blackouts </a:t>
            </a:r>
            <a:endParaRPr lang="en-US" sz="2200" dirty="0">
              <a:solidFill>
                <a:srgbClr val="3333CC"/>
              </a:solidFill>
            </a:endParaRPr>
          </a:p>
        </p:txBody>
      </p:sp>
      <p:sp>
        <p:nvSpPr>
          <p:cNvPr id="2" name="TextBox 1"/>
          <p:cNvSpPr txBox="1"/>
          <p:nvPr/>
        </p:nvSpPr>
        <p:spPr>
          <a:xfrm>
            <a:off x="5565239" y="6358468"/>
            <a:ext cx="1975221" cy="338554"/>
          </a:xfrm>
          <a:prstGeom prst="rect">
            <a:avLst/>
          </a:prstGeom>
          <a:noFill/>
        </p:spPr>
        <p:txBody>
          <a:bodyPr wrap="none" rtlCol="0">
            <a:spAutoFit/>
          </a:bodyPr>
          <a:lstStyle/>
          <a:p>
            <a:r>
              <a:rPr lang="en-US" dirty="0" smtClean="0">
                <a:solidFill>
                  <a:srgbClr val="000099"/>
                </a:solidFill>
              </a:rPr>
              <a:t>20 days of the sun</a:t>
            </a:r>
            <a:endParaRPr lang="en-US" dirty="0">
              <a:solidFill>
                <a:srgbClr val="000099"/>
              </a:solidFill>
            </a:endParaRPr>
          </a:p>
        </p:txBody>
      </p:sp>
    </p:spTree>
    <p:extLst>
      <p:ext uri="{BB962C8B-B14F-4D97-AF65-F5344CB8AC3E}">
        <p14:creationId xmlns:p14="http://schemas.microsoft.com/office/powerpoint/2010/main" val="1714795439"/>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977198" y="-12700"/>
            <a:ext cx="5035802"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What is NOAA Doing About It?</a:t>
            </a:r>
            <a:endParaRPr lang="en-US" sz="2800" b="0" dirty="0">
              <a:solidFill>
                <a:srgbClr val="3333CC"/>
              </a:solidFill>
            </a:endParaRPr>
          </a:p>
        </p:txBody>
      </p:sp>
      <p:pic>
        <p:nvPicPr>
          <p:cNvPr id="5" name="Picture 4" descr="BEST SWPC pic.JPG"/>
          <p:cNvPicPr>
            <a:picLocks/>
          </p:cNvPicPr>
          <p:nvPr/>
        </p:nvPicPr>
        <p:blipFill>
          <a:blip r:embed="rId2" cstate="print"/>
          <a:stretch>
            <a:fillRect/>
          </a:stretch>
        </p:blipFill>
        <p:spPr>
          <a:xfrm>
            <a:off x="4614332" y="3988226"/>
            <a:ext cx="3892522" cy="2414016"/>
          </a:xfrm>
          <a:prstGeom prst="rect">
            <a:avLst/>
          </a:prstGeom>
          <a:ln w="12700">
            <a:noFill/>
          </a:ln>
        </p:spPr>
      </p:pic>
      <p:pic>
        <p:nvPicPr>
          <p:cNvPr id="3074" name="Picture 2" descr="http://spidr.ngdc.noaa.gov/spidr/help/images/goess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98" y="1207028"/>
            <a:ext cx="3429000" cy="24239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34503" y="3286676"/>
            <a:ext cx="1734770" cy="338554"/>
          </a:xfrm>
          <a:prstGeom prst="rect">
            <a:avLst/>
          </a:prstGeom>
          <a:noFill/>
        </p:spPr>
        <p:txBody>
          <a:bodyPr wrap="none" rtlCol="0">
            <a:spAutoFit/>
          </a:bodyPr>
          <a:lstStyle/>
          <a:p>
            <a:r>
              <a:rPr lang="en-US" dirty="0" smtClean="0">
                <a:solidFill>
                  <a:srgbClr val="FFFF00"/>
                </a:solidFill>
              </a:rPr>
              <a:t>GOES (NESDIS)</a:t>
            </a:r>
            <a:endParaRPr lang="en-US" dirty="0">
              <a:solidFill>
                <a:srgbClr val="FFFF00"/>
              </a:solidFill>
            </a:endParaRPr>
          </a:p>
        </p:txBody>
      </p:sp>
      <p:pic>
        <p:nvPicPr>
          <p:cNvPr id="3076" name="Picture 4" descr="http://www.noaa.gov/features/02_monitoring/images/noaa-18po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98" y="3980688"/>
            <a:ext cx="3429000" cy="2409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97872" y="3988906"/>
            <a:ext cx="2408032" cy="338554"/>
          </a:xfrm>
          <a:prstGeom prst="rect">
            <a:avLst/>
          </a:prstGeom>
          <a:noFill/>
        </p:spPr>
        <p:txBody>
          <a:bodyPr wrap="none" rtlCol="0">
            <a:spAutoFit/>
          </a:bodyPr>
          <a:lstStyle/>
          <a:p>
            <a:r>
              <a:rPr lang="en-US" dirty="0" smtClean="0">
                <a:solidFill>
                  <a:srgbClr val="FFFF00"/>
                </a:solidFill>
              </a:rPr>
              <a:t>POES/MetOp (NESDIS)</a:t>
            </a:r>
            <a:endParaRPr lang="en-US" dirty="0">
              <a:solidFill>
                <a:srgbClr val="FFFF00"/>
              </a:solidFill>
            </a:endParaRPr>
          </a:p>
        </p:txBody>
      </p:sp>
      <p:pic>
        <p:nvPicPr>
          <p:cNvPr id="3078" name="Picture 6" descr="http://www.osd.noaa.gov/DSCOVR/lightbox_files/vlb_images1/dscovr_s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333" y="1202070"/>
            <a:ext cx="3892521" cy="2423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796" y="1207028"/>
            <a:ext cx="2016899" cy="929485"/>
          </a:xfrm>
          <a:prstGeom prst="rect">
            <a:avLst/>
          </a:prstGeom>
          <a:noFill/>
        </p:spPr>
        <p:txBody>
          <a:bodyPr wrap="none" rtlCol="0">
            <a:spAutoFit/>
          </a:bodyPr>
          <a:lstStyle/>
          <a:p>
            <a:r>
              <a:rPr lang="en-US" dirty="0" smtClean="0">
                <a:solidFill>
                  <a:srgbClr val="FFFF00"/>
                </a:solidFill>
              </a:rPr>
              <a:t>DSCOVR (NESDIS)</a:t>
            </a:r>
          </a:p>
          <a:p>
            <a:r>
              <a:rPr lang="en-US" dirty="0" smtClean="0">
                <a:solidFill>
                  <a:srgbClr val="FFFF00"/>
                </a:solidFill>
              </a:rPr>
              <a:t>Launch Jan 2015</a:t>
            </a:r>
          </a:p>
          <a:p>
            <a:r>
              <a:rPr lang="en-US" dirty="0" smtClean="0">
                <a:solidFill>
                  <a:srgbClr val="FFFF00"/>
                </a:solidFill>
              </a:rPr>
              <a:t>@ L1 (240 Re)</a:t>
            </a:r>
            <a:endParaRPr lang="en-US" dirty="0">
              <a:solidFill>
                <a:srgbClr val="FFFF00"/>
              </a:solidFill>
            </a:endParaRPr>
          </a:p>
        </p:txBody>
      </p:sp>
      <p:sp>
        <p:nvSpPr>
          <p:cNvPr id="8" name="TextBox 7"/>
          <p:cNvSpPr txBox="1"/>
          <p:nvPr/>
        </p:nvSpPr>
        <p:spPr>
          <a:xfrm>
            <a:off x="5085200" y="3996695"/>
            <a:ext cx="2712089" cy="634020"/>
          </a:xfrm>
          <a:prstGeom prst="rect">
            <a:avLst/>
          </a:prstGeom>
          <a:noFill/>
        </p:spPr>
        <p:txBody>
          <a:bodyPr wrap="none" rtlCol="0">
            <a:spAutoFit/>
          </a:bodyPr>
          <a:lstStyle/>
          <a:p>
            <a:r>
              <a:rPr lang="en-US" dirty="0" smtClean="0">
                <a:solidFill>
                  <a:srgbClr val="FFFF00"/>
                </a:solidFill>
              </a:rPr>
              <a:t>Space Weather Prediction</a:t>
            </a:r>
          </a:p>
          <a:p>
            <a:r>
              <a:rPr lang="en-US" dirty="0" smtClean="0">
                <a:solidFill>
                  <a:srgbClr val="FFFF00"/>
                </a:solidFill>
              </a:rPr>
              <a:t>Center (NWS)</a:t>
            </a:r>
            <a:endParaRPr lang="en-US" dirty="0">
              <a:solidFill>
                <a:srgbClr val="FFFF00"/>
              </a:solidFill>
            </a:endParaRPr>
          </a:p>
        </p:txBody>
      </p:sp>
    </p:spTree>
    <p:extLst>
      <p:ext uri="{BB962C8B-B14F-4D97-AF65-F5344CB8AC3E}">
        <p14:creationId xmlns:p14="http://schemas.microsoft.com/office/powerpoint/2010/main" val="2232249793"/>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3072" y="-12700"/>
            <a:ext cx="4984057"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What Do You Do?</a:t>
            </a:r>
            <a:endParaRPr lang="en-US" sz="1800" b="0" dirty="0">
              <a:solidFill>
                <a:srgbClr val="3333CC"/>
              </a:solidFill>
            </a:endParaRPr>
          </a:p>
        </p:txBody>
      </p:sp>
      <p:sp>
        <p:nvSpPr>
          <p:cNvPr id="2" name="TextBox 1"/>
          <p:cNvSpPr txBox="1"/>
          <p:nvPr/>
        </p:nvSpPr>
        <p:spPr>
          <a:xfrm>
            <a:off x="251501" y="1176923"/>
            <a:ext cx="8892499" cy="2169825"/>
          </a:xfrm>
          <a:prstGeom prst="rect">
            <a:avLst/>
          </a:prstGeom>
          <a:noFill/>
        </p:spPr>
        <p:txBody>
          <a:bodyPr wrap="none" rtlCol="0">
            <a:spAutoFit/>
          </a:bodyPr>
          <a:lstStyle/>
          <a:p>
            <a:pPr algn="just"/>
            <a:r>
              <a:rPr lang="en-US" sz="1800" b="0" u="sng" dirty="0" smtClean="0">
                <a:solidFill>
                  <a:srgbClr val="3333CC"/>
                </a:solidFill>
              </a:rPr>
              <a:t>The Space Weather Team is responsible for:</a:t>
            </a:r>
          </a:p>
          <a:p>
            <a:pPr marL="119063" indent="-119063" algn="just">
              <a:spcBef>
                <a:spcPts val="600"/>
              </a:spcBef>
              <a:buFont typeface="Arial" panose="020B0604020202020204" pitchFamily="34" charset="0"/>
              <a:buChar char="•"/>
            </a:pPr>
            <a:r>
              <a:rPr lang="en-US" b="0" dirty="0" smtClean="0">
                <a:solidFill>
                  <a:srgbClr val="3333CC"/>
                </a:solidFill>
              </a:rPr>
              <a:t>Archive, Assess and Assessment of NOAA (and USAF) space </a:t>
            </a:r>
            <a:r>
              <a:rPr lang="en-US" b="0" dirty="0">
                <a:solidFill>
                  <a:srgbClr val="3333CC"/>
                </a:solidFill>
              </a:rPr>
              <a:t>e</a:t>
            </a:r>
            <a:r>
              <a:rPr lang="en-US" b="0" dirty="0" smtClean="0">
                <a:solidFill>
                  <a:srgbClr val="3333CC"/>
                </a:solidFill>
              </a:rPr>
              <a:t>nvironmental data</a:t>
            </a:r>
          </a:p>
          <a:p>
            <a:pPr marL="119063" indent="-119063" algn="just">
              <a:buFont typeface="Arial" panose="020B0604020202020204" pitchFamily="34" charset="0"/>
              <a:buChar char="•"/>
            </a:pPr>
            <a:r>
              <a:rPr lang="en-US" b="0" dirty="0" smtClean="0">
                <a:solidFill>
                  <a:srgbClr val="3333CC"/>
                </a:solidFill>
              </a:rPr>
              <a:t>Performing space environmental reports for spacecraft charging anomaly assessments </a:t>
            </a:r>
          </a:p>
          <a:p>
            <a:pPr marL="119063" indent="-119063" algn="just">
              <a:buFont typeface="Arial" panose="020B0604020202020204" pitchFamily="34" charset="0"/>
              <a:buChar char="•"/>
            </a:pPr>
            <a:r>
              <a:rPr lang="en-US" b="0" dirty="0" smtClean="0">
                <a:solidFill>
                  <a:srgbClr val="3333CC"/>
                </a:solidFill>
              </a:rPr>
              <a:t>Supporting the O&amp;M (including calibration) of the GOES and POES space weather sensors</a:t>
            </a:r>
          </a:p>
          <a:p>
            <a:pPr marL="119063" indent="-119063" algn="just">
              <a:buFont typeface="Arial" panose="020B0604020202020204" pitchFamily="34" charset="0"/>
              <a:buChar char="•"/>
            </a:pPr>
            <a:r>
              <a:rPr lang="en-US" b="0" dirty="0" smtClean="0">
                <a:solidFill>
                  <a:srgbClr val="3333CC"/>
                </a:solidFill>
              </a:rPr>
              <a:t>Calibration and Validation (Cal-Val) of GOES-R L1b/L2+ space weather data and products</a:t>
            </a:r>
          </a:p>
          <a:p>
            <a:pPr marL="119063" indent="-119063" algn="just">
              <a:buFont typeface="Arial" panose="020B0604020202020204" pitchFamily="34" charset="0"/>
              <a:buChar char="•"/>
            </a:pPr>
            <a:r>
              <a:rPr lang="en-US" b="0" dirty="0" smtClean="0">
                <a:solidFill>
                  <a:srgbClr val="3333CC"/>
                </a:solidFill>
              </a:rPr>
              <a:t>Development of L2+ science codes and prototype ground processing system for the GOES-R  </a:t>
            </a:r>
          </a:p>
          <a:p>
            <a:pPr marL="119063" indent="-119063" algn="just">
              <a:buFont typeface="Arial" panose="020B0604020202020204" pitchFamily="34" charset="0"/>
              <a:buChar char="•"/>
            </a:pPr>
            <a:r>
              <a:rPr lang="en-US" b="0" dirty="0" smtClean="0">
                <a:solidFill>
                  <a:srgbClr val="3333CC"/>
                </a:solidFill>
              </a:rPr>
              <a:t>Supporting the mission planning and future dissemination of DSCOVR interplanetary data  </a:t>
            </a:r>
            <a:endParaRPr lang="en-US" b="0" dirty="0">
              <a:solidFill>
                <a:srgbClr val="3333CC"/>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100" y="3403598"/>
            <a:ext cx="4457700" cy="2971800"/>
          </a:xfrm>
          <a:prstGeom prst="rect">
            <a:avLst/>
          </a:prstGeom>
          <a:ln w="19050">
            <a:solidFill>
              <a:srgbClr val="000099"/>
            </a:solidFill>
          </a:ln>
        </p:spPr>
      </p:pic>
      <p:pic>
        <p:nvPicPr>
          <p:cNvPr id="5" name="Picture 2" descr="http://www.swpc.noaa.gov/tiger/gif/beltinde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16" y="3403599"/>
            <a:ext cx="3934034" cy="2971800"/>
          </a:xfrm>
          <a:prstGeom prst="rect">
            <a:avLst/>
          </a:prstGeom>
          <a:noFill/>
          <a:ln w="19050">
            <a:solidFill>
              <a:srgbClr val="000099"/>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95100" y="3403709"/>
            <a:ext cx="4457700" cy="584775"/>
          </a:xfrm>
          <a:prstGeom prst="rect">
            <a:avLst/>
          </a:prstGeom>
          <a:solidFill>
            <a:schemeClr val="bg1">
              <a:lumMod val="50000"/>
            </a:schemeClr>
          </a:solidFill>
        </p:spPr>
        <p:txBody>
          <a:bodyPr wrap="square" rtlCol="0">
            <a:spAutoFit/>
          </a:bodyPr>
          <a:lstStyle/>
          <a:p>
            <a:r>
              <a:rPr lang="en-US" b="0" dirty="0" smtClean="0">
                <a:solidFill>
                  <a:schemeClr val="bg1"/>
                </a:solidFill>
              </a:rPr>
              <a:t>SWT includes advisory team members from the NOAA Space Weather Prediction Center</a:t>
            </a:r>
            <a:endParaRPr lang="en-US" b="0" dirty="0">
              <a:solidFill>
                <a:schemeClr val="bg1"/>
              </a:solidFill>
            </a:endParaRPr>
          </a:p>
        </p:txBody>
      </p:sp>
    </p:spTree>
    <p:extLst>
      <p:ext uri="{BB962C8B-B14F-4D97-AF65-F5344CB8AC3E}">
        <p14:creationId xmlns:p14="http://schemas.microsoft.com/office/powerpoint/2010/main" val="1096827983"/>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1452563"/>
            <a:ext cx="33337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6"/>
          <p:cNvSpPr txBox="1">
            <a:spLocks noChangeArrowheads="1"/>
          </p:cNvSpPr>
          <p:nvPr/>
        </p:nvSpPr>
        <p:spPr bwMode="auto">
          <a:xfrm>
            <a:off x="3841749" y="1221141"/>
            <a:ext cx="5026025" cy="483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just" eaLnBrk="1" hangingPunct="1"/>
            <a:r>
              <a:rPr lang="en-US" altLang="en-US" b="0" dirty="0">
                <a:solidFill>
                  <a:srgbClr val="000099"/>
                </a:solidFill>
              </a:rPr>
              <a:t>Over 30 years of </a:t>
            </a:r>
            <a:r>
              <a:rPr lang="en-US" altLang="en-US" b="0" dirty="0" smtClean="0">
                <a:solidFill>
                  <a:srgbClr val="000099"/>
                </a:solidFill>
              </a:rPr>
              <a:t>continuous operational </a:t>
            </a:r>
            <a:r>
              <a:rPr lang="en-US" altLang="en-US" b="0" dirty="0">
                <a:solidFill>
                  <a:srgbClr val="000099"/>
                </a:solidFill>
              </a:rPr>
              <a:t>space environmental </a:t>
            </a:r>
            <a:r>
              <a:rPr lang="en-US" altLang="en-US" b="0" dirty="0" smtClean="0">
                <a:solidFill>
                  <a:srgbClr val="000099"/>
                </a:solidFill>
              </a:rPr>
              <a:t>data are available online. </a:t>
            </a:r>
            <a:r>
              <a:rPr lang="en-US" altLang="en-US" b="0" dirty="0">
                <a:solidFill>
                  <a:srgbClr val="000099"/>
                </a:solidFill>
              </a:rPr>
              <a:t>For the most part the measurement parameters have remained the same except for some improvements in sensor design and performance – sometimes, much to the angst of the operational agencies:</a:t>
            </a:r>
          </a:p>
          <a:p>
            <a:pPr algn="just" eaLnBrk="1" hangingPunct="1">
              <a:spcBef>
                <a:spcPts val="1200"/>
              </a:spcBef>
            </a:pPr>
            <a:r>
              <a:rPr lang="en-US" altLang="en-US" b="0" u="sng" dirty="0">
                <a:solidFill>
                  <a:srgbClr val="000099"/>
                </a:solidFill>
              </a:rPr>
              <a:t>NOAA GOES </a:t>
            </a:r>
            <a:r>
              <a:rPr lang="en-US" altLang="en-US" b="0" dirty="0">
                <a:solidFill>
                  <a:srgbClr val="000099"/>
                </a:solidFill>
              </a:rPr>
              <a:t>– particles, fields, solar observation</a:t>
            </a:r>
          </a:p>
          <a:p>
            <a:pPr algn="just" eaLnBrk="1" hangingPunct="1"/>
            <a:r>
              <a:rPr lang="en-US" altLang="en-US" b="0" dirty="0">
                <a:solidFill>
                  <a:srgbClr val="000099"/>
                </a:solidFill>
              </a:rPr>
              <a:t>	Date range: </a:t>
            </a:r>
            <a:r>
              <a:rPr lang="en-US" altLang="en-US" b="0" dirty="0" smtClean="0">
                <a:solidFill>
                  <a:srgbClr val="000099"/>
                </a:solidFill>
              </a:rPr>
              <a:t>1974 </a:t>
            </a:r>
            <a:r>
              <a:rPr lang="en-US" altLang="en-US" b="0" dirty="0">
                <a:solidFill>
                  <a:srgbClr val="000099"/>
                </a:solidFill>
              </a:rPr>
              <a:t>– present</a:t>
            </a:r>
          </a:p>
          <a:p>
            <a:pPr algn="just" eaLnBrk="1" hangingPunct="1"/>
            <a:r>
              <a:rPr lang="en-US" altLang="en-US" b="0" dirty="0">
                <a:solidFill>
                  <a:srgbClr val="000099"/>
                </a:solidFill>
              </a:rPr>
              <a:t>	# of satellites: 15 (not counting 1 failure</a:t>
            </a:r>
            <a:r>
              <a:rPr lang="en-US" altLang="en-US" b="0" dirty="0" smtClean="0">
                <a:solidFill>
                  <a:srgbClr val="000099"/>
                </a:solidFill>
              </a:rPr>
              <a:t>)</a:t>
            </a:r>
            <a:endParaRPr lang="en-US" altLang="en-US" b="0" dirty="0">
              <a:solidFill>
                <a:srgbClr val="000099"/>
              </a:solidFill>
            </a:endParaRPr>
          </a:p>
          <a:p>
            <a:pPr algn="just" eaLnBrk="1" hangingPunct="1">
              <a:spcBef>
                <a:spcPts val="1200"/>
              </a:spcBef>
            </a:pPr>
            <a:r>
              <a:rPr lang="en-US" altLang="en-US" b="0" u="sng" dirty="0">
                <a:solidFill>
                  <a:srgbClr val="000099"/>
                </a:solidFill>
              </a:rPr>
              <a:t>NOAA POES </a:t>
            </a:r>
            <a:r>
              <a:rPr lang="en-US" altLang="en-US" b="0" dirty="0">
                <a:solidFill>
                  <a:srgbClr val="000099"/>
                </a:solidFill>
              </a:rPr>
              <a:t>– energetic charged particles</a:t>
            </a:r>
          </a:p>
          <a:p>
            <a:pPr algn="just" eaLnBrk="1" hangingPunct="1"/>
            <a:r>
              <a:rPr lang="en-US" altLang="en-US" b="0" dirty="0">
                <a:solidFill>
                  <a:srgbClr val="000099"/>
                </a:solidFill>
              </a:rPr>
              <a:t>	Date range: 1978 – present</a:t>
            </a:r>
          </a:p>
          <a:p>
            <a:pPr algn="just" eaLnBrk="1" hangingPunct="1"/>
            <a:r>
              <a:rPr lang="en-US" altLang="en-US" b="0" dirty="0">
                <a:solidFill>
                  <a:srgbClr val="000099"/>
                </a:solidFill>
              </a:rPr>
              <a:t>	# of satellites: 12 (not counting 1 failure</a:t>
            </a:r>
            <a:r>
              <a:rPr lang="en-US" altLang="en-US" b="0" dirty="0" smtClean="0">
                <a:solidFill>
                  <a:srgbClr val="000099"/>
                </a:solidFill>
              </a:rPr>
              <a:t>)</a:t>
            </a:r>
            <a:endParaRPr lang="en-US" altLang="en-US" b="0" dirty="0">
              <a:solidFill>
                <a:srgbClr val="000099"/>
              </a:solidFill>
            </a:endParaRPr>
          </a:p>
          <a:p>
            <a:pPr algn="just" eaLnBrk="1" hangingPunct="1">
              <a:spcBef>
                <a:spcPts val="1200"/>
              </a:spcBef>
            </a:pPr>
            <a:r>
              <a:rPr lang="en-US" altLang="en-US" b="0" u="sng" dirty="0">
                <a:solidFill>
                  <a:srgbClr val="000099"/>
                </a:solidFill>
              </a:rPr>
              <a:t>USAF DMSP </a:t>
            </a:r>
            <a:r>
              <a:rPr lang="en-US" altLang="en-US" b="0" dirty="0">
                <a:solidFill>
                  <a:srgbClr val="000099"/>
                </a:solidFill>
              </a:rPr>
              <a:t>– particles &amp; fields, UV imagery</a:t>
            </a:r>
          </a:p>
          <a:p>
            <a:pPr algn="just" eaLnBrk="1" hangingPunct="1"/>
            <a:r>
              <a:rPr lang="en-US" altLang="en-US" b="0" dirty="0">
                <a:solidFill>
                  <a:srgbClr val="000099"/>
                </a:solidFill>
              </a:rPr>
              <a:t>	Date range: 1976 – present</a:t>
            </a:r>
          </a:p>
          <a:p>
            <a:pPr algn="just" eaLnBrk="1" hangingPunct="1"/>
            <a:r>
              <a:rPr lang="en-US" altLang="en-US" b="0" dirty="0">
                <a:solidFill>
                  <a:srgbClr val="000099"/>
                </a:solidFill>
              </a:rPr>
              <a:t>	# of satellites: 17 (not counting 1 failure)</a:t>
            </a:r>
          </a:p>
          <a:p>
            <a:pPr algn="just" eaLnBrk="1" hangingPunct="1"/>
            <a:r>
              <a:rPr lang="en-US" altLang="en-US" b="0" dirty="0">
                <a:solidFill>
                  <a:srgbClr val="000099"/>
                </a:solidFill>
              </a:rPr>
              <a:t>	Availability: on-line (F6 and beyond only</a:t>
            </a:r>
            <a:r>
              <a:rPr lang="en-US" altLang="en-US" b="0" dirty="0" smtClean="0">
                <a:solidFill>
                  <a:srgbClr val="000099"/>
                </a:solidFill>
              </a:rPr>
              <a:t>)</a:t>
            </a:r>
            <a:endParaRPr lang="en-US" altLang="en-US" b="0" dirty="0">
              <a:solidFill>
                <a:srgbClr val="000099"/>
              </a:solidFill>
            </a:endParaRPr>
          </a:p>
        </p:txBody>
      </p:sp>
      <p:sp>
        <p:nvSpPr>
          <p:cNvPr id="9221" name="TextBox 4"/>
          <p:cNvSpPr txBox="1">
            <a:spLocks noChangeArrowheads="1"/>
          </p:cNvSpPr>
          <p:nvPr/>
        </p:nvSpPr>
        <p:spPr bwMode="auto">
          <a:xfrm>
            <a:off x="357188" y="5905500"/>
            <a:ext cx="3376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altLang="en-US" b="0" i="1">
                <a:solidFill>
                  <a:srgbClr val="000099"/>
                </a:solidFill>
              </a:rPr>
              <a:t>It keeps going and going and going</a:t>
            </a:r>
          </a:p>
        </p:txBody>
      </p:sp>
      <p:sp>
        <p:nvSpPr>
          <p:cNvPr id="6" name="Text Box 5"/>
          <p:cNvSpPr txBox="1">
            <a:spLocks noChangeArrowheads="1"/>
          </p:cNvSpPr>
          <p:nvPr/>
        </p:nvSpPr>
        <p:spPr bwMode="auto">
          <a:xfrm>
            <a:off x="2003072" y="-12700"/>
            <a:ext cx="4984058" cy="1015663"/>
          </a:xfrm>
          <a:prstGeom prst="rect">
            <a:avLst/>
          </a:prstGeom>
          <a:noFill/>
          <a:ln w="9525">
            <a:noFill/>
            <a:miter lim="800000"/>
            <a:headEnd/>
            <a:tailEnd/>
          </a:ln>
        </p:spPr>
        <p:txBody>
          <a:bodyPr wrap="none">
            <a:spAutoFit/>
          </a:bodyPr>
          <a:lstStyle/>
          <a:p>
            <a:r>
              <a:rPr lang="en-US" sz="3200" dirty="0">
                <a:solidFill>
                  <a:srgbClr val="3333CC"/>
                </a:solidFill>
              </a:rPr>
              <a:t>Solar-Terrestrial </a:t>
            </a:r>
            <a:r>
              <a:rPr lang="en-US" sz="3200" dirty="0" smtClean="0">
                <a:solidFill>
                  <a:srgbClr val="3333CC"/>
                </a:solidFill>
              </a:rPr>
              <a:t>Physics</a:t>
            </a:r>
            <a:endParaRPr lang="en-US" sz="3200" dirty="0">
              <a:solidFill>
                <a:srgbClr val="3333CC"/>
              </a:solidFill>
            </a:endParaRPr>
          </a:p>
          <a:p>
            <a:pPr>
              <a:spcBef>
                <a:spcPct val="0"/>
              </a:spcBef>
            </a:pPr>
            <a:r>
              <a:rPr lang="en-US" sz="2800" b="0" dirty="0" smtClean="0">
                <a:solidFill>
                  <a:srgbClr val="3333CC"/>
                </a:solidFill>
              </a:rPr>
              <a:t>How Much Satellite Data??</a:t>
            </a:r>
            <a:endParaRPr lang="en-US" sz="1800" b="0" dirty="0">
              <a:solidFill>
                <a:srgbClr val="3333CC"/>
              </a:solidFill>
            </a:endParaRPr>
          </a:p>
        </p:txBody>
      </p:sp>
    </p:spTree>
    <p:extLst>
      <p:ext uri="{BB962C8B-B14F-4D97-AF65-F5344CB8AC3E}">
        <p14:creationId xmlns:p14="http://schemas.microsoft.com/office/powerpoint/2010/main" val="3902797651"/>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STP PMR - REVISED - WFD - 17jul06">
  <a:themeElements>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fontScheme name="STP PMR - REVISED - WFD - 17jul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STP PMR - REVISED - WFD - 17jul06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P PMR - REVISED - WFD - 17jul06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P PMR - REVISED - WFD - 17jul06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P PMR - REVISED - WFD - 17jul06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P PMR - REVISED - WFD - 17jul06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P PMR - REVISED - WFD - 17jul06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STP PMR - REVISED - WFD - 17jul06</Template>
  <TotalTime>9191</TotalTime>
  <Words>1271</Words>
  <Application>Microsoft Office PowerPoint</Application>
  <PresentationFormat>On-screen Show (4:3)</PresentationFormat>
  <Paragraphs>158</Paragraphs>
  <Slides>19</Slides>
  <Notes>8</Notes>
  <HiddenSlides>0</HiddenSlides>
  <MMClips>2</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STP PMR - REVISED - WFD - 17jul06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Geophysical data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Denig</dc:creator>
  <cp:lastModifiedBy>William Denig</cp:lastModifiedBy>
  <cp:revision>326</cp:revision>
  <cp:lastPrinted>2002-03-14T15:11:56Z</cp:lastPrinted>
  <dcterms:created xsi:type="dcterms:W3CDTF">2006-09-12T16:15:41Z</dcterms:created>
  <dcterms:modified xsi:type="dcterms:W3CDTF">2014-05-02T14:54:24Z</dcterms:modified>
</cp:coreProperties>
</file>