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Lst>
  <p:notesMasterIdLst>
    <p:notesMasterId r:id="rId31"/>
  </p:notesMasterIdLst>
  <p:handoutMasterIdLst>
    <p:handoutMasterId r:id="rId32"/>
  </p:handoutMasterIdLst>
  <p:sldIdLst>
    <p:sldId id="614" r:id="rId2"/>
    <p:sldId id="1207" r:id="rId3"/>
    <p:sldId id="1215" r:id="rId4"/>
    <p:sldId id="1216" r:id="rId5"/>
    <p:sldId id="1209" r:id="rId6"/>
    <p:sldId id="1211" r:id="rId7"/>
    <p:sldId id="1212" r:id="rId8"/>
    <p:sldId id="1214" r:id="rId9"/>
    <p:sldId id="1224" r:id="rId10"/>
    <p:sldId id="1240" r:id="rId11"/>
    <p:sldId id="1279" r:id="rId12"/>
    <p:sldId id="1277" r:id="rId13"/>
    <p:sldId id="1282" r:id="rId14"/>
    <p:sldId id="1225" r:id="rId15"/>
    <p:sldId id="1228" r:id="rId16"/>
    <p:sldId id="1285" r:id="rId17"/>
    <p:sldId id="1286" r:id="rId18"/>
    <p:sldId id="1217" r:id="rId19"/>
    <p:sldId id="1254" r:id="rId20"/>
    <p:sldId id="1259" r:id="rId21"/>
    <p:sldId id="1271" r:id="rId22"/>
    <p:sldId id="1266" r:id="rId23"/>
    <p:sldId id="1272" r:id="rId24"/>
    <p:sldId id="1218" r:id="rId25"/>
    <p:sldId id="1273" r:id="rId26"/>
    <p:sldId id="1280" r:id="rId27"/>
    <p:sldId id="1275" r:id="rId28"/>
    <p:sldId id="1283" r:id="rId29"/>
    <p:sldId id="1284" r:id="rId30"/>
  </p:sldIdLst>
  <p:sldSz cx="9144000" cy="6858000" type="screen4x3"/>
  <p:notesSz cx="7010400" cy="9236075"/>
  <p:defaultTextStyle>
    <a:defPPr>
      <a:defRPr lang="en-US"/>
    </a:defPPr>
    <a:lvl1pPr algn="l" rtl="0" fontAlgn="base">
      <a:spcBef>
        <a:spcPct val="0"/>
      </a:spcBef>
      <a:spcAft>
        <a:spcPct val="0"/>
      </a:spcAft>
      <a:defRPr sz="1600" b="1" kern="1200">
        <a:solidFill>
          <a:schemeClr val="tx1"/>
        </a:solidFill>
        <a:latin typeface="Arial" charset="0"/>
        <a:ea typeface="+mn-ea"/>
        <a:cs typeface="+mn-cs"/>
      </a:defRPr>
    </a:lvl1pPr>
    <a:lvl2pPr marL="457200" algn="l" rtl="0" fontAlgn="base">
      <a:spcBef>
        <a:spcPct val="0"/>
      </a:spcBef>
      <a:spcAft>
        <a:spcPct val="0"/>
      </a:spcAft>
      <a:defRPr sz="1600" b="1" kern="1200">
        <a:solidFill>
          <a:schemeClr val="tx1"/>
        </a:solidFill>
        <a:latin typeface="Arial" charset="0"/>
        <a:ea typeface="+mn-ea"/>
        <a:cs typeface="+mn-cs"/>
      </a:defRPr>
    </a:lvl2pPr>
    <a:lvl3pPr marL="914400" algn="l" rtl="0" fontAlgn="base">
      <a:spcBef>
        <a:spcPct val="0"/>
      </a:spcBef>
      <a:spcAft>
        <a:spcPct val="0"/>
      </a:spcAft>
      <a:defRPr sz="1600" b="1" kern="1200">
        <a:solidFill>
          <a:schemeClr val="tx1"/>
        </a:solidFill>
        <a:latin typeface="Arial" charset="0"/>
        <a:ea typeface="+mn-ea"/>
        <a:cs typeface="+mn-cs"/>
      </a:defRPr>
    </a:lvl3pPr>
    <a:lvl4pPr marL="1371600" algn="l" rtl="0" fontAlgn="base">
      <a:spcBef>
        <a:spcPct val="0"/>
      </a:spcBef>
      <a:spcAft>
        <a:spcPct val="0"/>
      </a:spcAft>
      <a:defRPr sz="1600" b="1" kern="1200">
        <a:solidFill>
          <a:schemeClr val="tx1"/>
        </a:solidFill>
        <a:latin typeface="Arial" charset="0"/>
        <a:ea typeface="+mn-ea"/>
        <a:cs typeface="+mn-cs"/>
      </a:defRPr>
    </a:lvl4pPr>
    <a:lvl5pPr marL="1828800" algn="l" rtl="0" fontAlgn="base">
      <a:spcBef>
        <a:spcPct val="0"/>
      </a:spcBef>
      <a:spcAft>
        <a:spcPct val="0"/>
      </a:spcAft>
      <a:defRPr sz="1600" b="1" kern="1200">
        <a:solidFill>
          <a:schemeClr val="tx1"/>
        </a:solidFill>
        <a:latin typeface="Arial" charset="0"/>
        <a:ea typeface="+mn-ea"/>
        <a:cs typeface="+mn-cs"/>
      </a:defRPr>
    </a:lvl5pPr>
    <a:lvl6pPr marL="2286000" algn="l" defTabSz="914400" rtl="0" eaLnBrk="1" latinLnBrk="0" hangingPunct="1">
      <a:defRPr sz="1600" b="1" kern="1200">
        <a:solidFill>
          <a:schemeClr val="tx1"/>
        </a:solidFill>
        <a:latin typeface="Arial" charset="0"/>
        <a:ea typeface="+mn-ea"/>
        <a:cs typeface="+mn-cs"/>
      </a:defRPr>
    </a:lvl6pPr>
    <a:lvl7pPr marL="2743200" algn="l" defTabSz="914400" rtl="0" eaLnBrk="1" latinLnBrk="0" hangingPunct="1">
      <a:defRPr sz="1600" b="1" kern="1200">
        <a:solidFill>
          <a:schemeClr val="tx1"/>
        </a:solidFill>
        <a:latin typeface="Arial" charset="0"/>
        <a:ea typeface="+mn-ea"/>
        <a:cs typeface="+mn-cs"/>
      </a:defRPr>
    </a:lvl7pPr>
    <a:lvl8pPr marL="3200400" algn="l" defTabSz="914400" rtl="0" eaLnBrk="1" latinLnBrk="0" hangingPunct="1">
      <a:defRPr sz="1600" b="1" kern="1200">
        <a:solidFill>
          <a:schemeClr val="tx1"/>
        </a:solidFill>
        <a:latin typeface="Arial" charset="0"/>
        <a:ea typeface="+mn-ea"/>
        <a:cs typeface="+mn-cs"/>
      </a:defRPr>
    </a:lvl8pPr>
    <a:lvl9pPr marL="3657600" algn="l" defTabSz="914400" rtl="0" eaLnBrk="1" latinLnBrk="0" hangingPunct="1">
      <a:defRPr sz="16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CC00"/>
    <a:srgbClr val="1BE533"/>
    <a:srgbClr val="FFFF00"/>
    <a:srgbClr val="006600"/>
    <a:srgbClr val="292929"/>
    <a:srgbClr val="1C1C1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6030" autoAdjust="0"/>
  </p:normalViewPr>
  <p:slideViewPr>
    <p:cSldViewPr snapToGrid="0">
      <p:cViewPr varScale="1">
        <p:scale>
          <a:sx n="110" d="100"/>
          <a:sy n="110" d="100"/>
        </p:scale>
        <p:origin x="-1566" y="-90"/>
      </p:cViewPr>
      <p:guideLst>
        <p:guide orient="horz" pos="1259"/>
        <p:guide pos="2016"/>
      </p:guideLst>
    </p:cSldViewPr>
  </p:slideViewPr>
  <p:outlineViewPr>
    <p:cViewPr>
      <p:scale>
        <a:sx n="100" d="100"/>
        <a:sy n="100" d="100"/>
      </p:scale>
      <p:origin x="0" y="1404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2820" y="-9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1" y="4"/>
            <a:ext cx="3035102" cy="458139"/>
          </a:xfrm>
          <a:prstGeom prst="rect">
            <a:avLst/>
          </a:prstGeom>
          <a:noFill/>
          <a:ln w="9525">
            <a:noFill/>
            <a:miter lim="800000"/>
            <a:headEnd/>
            <a:tailEnd/>
          </a:ln>
          <a:effectLst/>
        </p:spPr>
        <p:txBody>
          <a:bodyPr vert="horz" wrap="square" lIns="92963" tIns="46488" rIns="92963" bIns="46488" numCol="1" anchor="t" anchorCtr="0" compatLnSpc="1">
            <a:prstTxWarp prst="textNoShape">
              <a:avLst/>
            </a:prstTxWarp>
          </a:bodyPr>
          <a:lstStyle>
            <a:lvl1pPr algn="l" defTabSz="931894" eaLnBrk="0" hangingPunct="0">
              <a:spcBef>
                <a:spcPct val="0"/>
              </a:spcBef>
              <a:defRPr sz="1200">
                <a:latin typeface="Arial" charset="0"/>
              </a:defRPr>
            </a:lvl1pPr>
          </a:lstStyle>
          <a:p>
            <a:pPr>
              <a:defRPr/>
            </a:pPr>
            <a:endParaRPr lang="en-US"/>
          </a:p>
        </p:txBody>
      </p:sp>
      <p:sp>
        <p:nvSpPr>
          <p:cNvPr id="230403" name="Rectangle 3"/>
          <p:cNvSpPr>
            <a:spLocks noGrp="1" noChangeArrowheads="1"/>
          </p:cNvSpPr>
          <p:nvPr>
            <p:ph type="dt" sz="quarter" idx="1"/>
          </p:nvPr>
        </p:nvSpPr>
        <p:spPr bwMode="auto">
          <a:xfrm>
            <a:off x="3975303" y="4"/>
            <a:ext cx="3035101" cy="458139"/>
          </a:xfrm>
          <a:prstGeom prst="rect">
            <a:avLst/>
          </a:prstGeom>
          <a:noFill/>
          <a:ln w="9525">
            <a:noFill/>
            <a:miter lim="800000"/>
            <a:headEnd/>
            <a:tailEnd/>
          </a:ln>
          <a:effectLst/>
        </p:spPr>
        <p:txBody>
          <a:bodyPr vert="horz" wrap="square" lIns="92963" tIns="46488" rIns="92963" bIns="46488" numCol="1" anchor="t" anchorCtr="0" compatLnSpc="1">
            <a:prstTxWarp prst="textNoShape">
              <a:avLst/>
            </a:prstTxWarp>
          </a:bodyPr>
          <a:lstStyle>
            <a:lvl1pPr algn="r" defTabSz="931894" eaLnBrk="0" hangingPunct="0">
              <a:spcBef>
                <a:spcPct val="0"/>
              </a:spcBef>
              <a:defRPr sz="1200">
                <a:latin typeface="Arial" charset="0"/>
              </a:defRPr>
            </a:lvl1pPr>
          </a:lstStyle>
          <a:p>
            <a:pPr>
              <a:defRPr/>
            </a:pPr>
            <a:endParaRPr lang="en-US"/>
          </a:p>
        </p:txBody>
      </p:sp>
      <p:sp>
        <p:nvSpPr>
          <p:cNvPr id="230404" name="Rectangle 4"/>
          <p:cNvSpPr>
            <a:spLocks noGrp="1" noChangeArrowheads="1"/>
          </p:cNvSpPr>
          <p:nvPr>
            <p:ph type="ftr" sz="quarter" idx="2"/>
          </p:nvPr>
        </p:nvSpPr>
        <p:spPr bwMode="auto">
          <a:xfrm>
            <a:off x="1" y="8799317"/>
            <a:ext cx="3035102" cy="456612"/>
          </a:xfrm>
          <a:prstGeom prst="rect">
            <a:avLst/>
          </a:prstGeom>
          <a:noFill/>
          <a:ln w="9525">
            <a:noFill/>
            <a:miter lim="800000"/>
            <a:headEnd/>
            <a:tailEnd/>
          </a:ln>
          <a:effectLst/>
        </p:spPr>
        <p:txBody>
          <a:bodyPr vert="horz" wrap="square" lIns="92963" tIns="46488" rIns="92963" bIns="46488" numCol="1" anchor="b" anchorCtr="0" compatLnSpc="1">
            <a:prstTxWarp prst="textNoShape">
              <a:avLst/>
            </a:prstTxWarp>
          </a:bodyPr>
          <a:lstStyle>
            <a:lvl1pPr algn="l" defTabSz="931894" eaLnBrk="0" hangingPunct="0">
              <a:spcBef>
                <a:spcPct val="0"/>
              </a:spcBef>
              <a:defRPr sz="1200">
                <a:latin typeface="Arial" charset="0"/>
              </a:defRPr>
            </a:lvl1pPr>
          </a:lstStyle>
          <a:p>
            <a:pPr>
              <a:defRPr/>
            </a:pPr>
            <a:endParaRPr lang="en-US"/>
          </a:p>
        </p:txBody>
      </p:sp>
      <p:sp>
        <p:nvSpPr>
          <p:cNvPr id="230405" name="Rectangle 5"/>
          <p:cNvSpPr>
            <a:spLocks noGrp="1" noChangeArrowheads="1"/>
          </p:cNvSpPr>
          <p:nvPr>
            <p:ph type="sldNum" sz="quarter" idx="3"/>
          </p:nvPr>
        </p:nvSpPr>
        <p:spPr bwMode="auto">
          <a:xfrm>
            <a:off x="3975303" y="8799317"/>
            <a:ext cx="3035101" cy="456612"/>
          </a:xfrm>
          <a:prstGeom prst="rect">
            <a:avLst/>
          </a:prstGeom>
          <a:noFill/>
          <a:ln w="9525">
            <a:noFill/>
            <a:miter lim="800000"/>
            <a:headEnd/>
            <a:tailEnd/>
          </a:ln>
          <a:effectLst/>
        </p:spPr>
        <p:txBody>
          <a:bodyPr vert="horz" wrap="square" lIns="92963" tIns="46488" rIns="92963" bIns="46488" numCol="1" anchor="b" anchorCtr="0" compatLnSpc="1">
            <a:prstTxWarp prst="textNoShape">
              <a:avLst/>
            </a:prstTxWarp>
          </a:bodyPr>
          <a:lstStyle>
            <a:lvl1pPr algn="r" defTabSz="931894" eaLnBrk="0" hangingPunct="0">
              <a:spcBef>
                <a:spcPct val="0"/>
              </a:spcBef>
              <a:defRPr sz="1200">
                <a:latin typeface="Arial" charset="0"/>
              </a:defRPr>
            </a:lvl1pPr>
          </a:lstStyle>
          <a:p>
            <a:pPr>
              <a:defRPr/>
            </a:pPr>
            <a:fld id="{4A0582C8-66BA-467E-84D4-393D9A281D80}" type="slidenum">
              <a:rPr lang="en-US"/>
              <a:pPr>
                <a:defRPr/>
              </a:pPr>
              <a:t>‹#›</a:t>
            </a:fld>
            <a:endParaRPr lang="en-US"/>
          </a:p>
        </p:txBody>
      </p:sp>
    </p:spTree>
    <p:extLst>
      <p:ext uri="{BB962C8B-B14F-4D97-AF65-F5344CB8AC3E}">
        <p14:creationId xmlns:p14="http://schemas.microsoft.com/office/powerpoint/2010/main" val="2624396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3"/>
            <a:ext cx="3035102" cy="462721"/>
          </a:xfrm>
          <a:prstGeom prst="rect">
            <a:avLst/>
          </a:prstGeom>
          <a:noFill/>
          <a:ln w="9525">
            <a:noFill/>
            <a:miter lim="800000"/>
            <a:headEnd/>
            <a:tailEnd/>
          </a:ln>
          <a:effectLst/>
        </p:spPr>
        <p:txBody>
          <a:bodyPr vert="horz" wrap="square" lIns="92963" tIns="46488" rIns="92963" bIns="46488" numCol="1" anchor="t" anchorCtr="0" compatLnSpc="1">
            <a:prstTxWarp prst="textNoShape">
              <a:avLst/>
            </a:prstTxWarp>
          </a:bodyPr>
          <a:lstStyle>
            <a:lvl1pPr algn="l" defTabSz="931894" eaLnBrk="0" hangingPunct="0">
              <a:spcBef>
                <a:spcPct val="0"/>
              </a:spcBef>
              <a:defRPr sz="1200">
                <a:latin typeface="Arial" charset="0"/>
              </a:defRPr>
            </a:lvl1pPr>
          </a:lstStyle>
          <a:p>
            <a:pPr>
              <a:defRPr/>
            </a:pPr>
            <a:endParaRPr lang="en-US"/>
          </a:p>
        </p:txBody>
      </p:sp>
      <p:sp>
        <p:nvSpPr>
          <p:cNvPr id="14339" name="Rectangle 3"/>
          <p:cNvSpPr>
            <a:spLocks noGrp="1" noChangeArrowheads="1"/>
          </p:cNvSpPr>
          <p:nvPr>
            <p:ph type="dt" idx="1"/>
          </p:nvPr>
        </p:nvSpPr>
        <p:spPr bwMode="auto">
          <a:xfrm>
            <a:off x="3975303" y="3"/>
            <a:ext cx="3035101" cy="462721"/>
          </a:xfrm>
          <a:prstGeom prst="rect">
            <a:avLst/>
          </a:prstGeom>
          <a:noFill/>
          <a:ln w="9525">
            <a:noFill/>
            <a:miter lim="800000"/>
            <a:headEnd/>
            <a:tailEnd/>
          </a:ln>
          <a:effectLst/>
        </p:spPr>
        <p:txBody>
          <a:bodyPr vert="horz" wrap="square" lIns="92963" tIns="46488" rIns="92963" bIns="46488" numCol="1" anchor="t" anchorCtr="0" compatLnSpc="1">
            <a:prstTxWarp prst="textNoShape">
              <a:avLst/>
            </a:prstTxWarp>
          </a:bodyPr>
          <a:lstStyle>
            <a:lvl1pPr algn="r" defTabSz="931894" eaLnBrk="0" hangingPunct="0">
              <a:spcBef>
                <a:spcPct val="0"/>
              </a:spcBef>
              <a:defRPr sz="1200">
                <a:latin typeface="Arial"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98563" y="693738"/>
            <a:ext cx="4616450" cy="346233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34114" y="4387447"/>
            <a:ext cx="5142177" cy="4155317"/>
          </a:xfrm>
          <a:prstGeom prst="rect">
            <a:avLst/>
          </a:prstGeom>
          <a:noFill/>
          <a:ln w="9525">
            <a:noFill/>
            <a:miter lim="800000"/>
            <a:headEnd/>
            <a:tailEnd/>
          </a:ln>
          <a:effectLst/>
        </p:spPr>
        <p:txBody>
          <a:bodyPr vert="horz" wrap="square" lIns="92963" tIns="46488" rIns="92963" bIns="464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1" y="8773355"/>
            <a:ext cx="3035102" cy="462720"/>
          </a:xfrm>
          <a:prstGeom prst="rect">
            <a:avLst/>
          </a:prstGeom>
          <a:noFill/>
          <a:ln w="9525">
            <a:noFill/>
            <a:miter lim="800000"/>
            <a:headEnd/>
            <a:tailEnd/>
          </a:ln>
          <a:effectLst/>
        </p:spPr>
        <p:txBody>
          <a:bodyPr vert="horz" wrap="square" lIns="92963" tIns="46488" rIns="92963" bIns="46488" numCol="1" anchor="b" anchorCtr="0" compatLnSpc="1">
            <a:prstTxWarp prst="textNoShape">
              <a:avLst/>
            </a:prstTxWarp>
          </a:bodyPr>
          <a:lstStyle>
            <a:lvl1pPr algn="l" defTabSz="931894" eaLnBrk="0" hangingPunct="0">
              <a:spcBef>
                <a:spcPct val="0"/>
              </a:spcBef>
              <a:defRPr sz="1200">
                <a:latin typeface="Arial" charset="0"/>
              </a:defRPr>
            </a:lvl1pPr>
          </a:lstStyle>
          <a:p>
            <a:pPr>
              <a:defRPr/>
            </a:pPr>
            <a:endParaRPr lang="en-US"/>
          </a:p>
        </p:txBody>
      </p:sp>
      <p:sp>
        <p:nvSpPr>
          <p:cNvPr id="14343" name="Rectangle 7"/>
          <p:cNvSpPr>
            <a:spLocks noGrp="1" noChangeArrowheads="1"/>
          </p:cNvSpPr>
          <p:nvPr>
            <p:ph type="sldNum" sz="quarter" idx="5"/>
          </p:nvPr>
        </p:nvSpPr>
        <p:spPr bwMode="auto">
          <a:xfrm>
            <a:off x="3975303" y="8773355"/>
            <a:ext cx="3035101" cy="462720"/>
          </a:xfrm>
          <a:prstGeom prst="rect">
            <a:avLst/>
          </a:prstGeom>
          <a:noFill/>
          <a:ln w="9525">
            <a:noFill/>
            <a:miter lim="800000"/>
            <a:headEnd/>
            <a:tailEnd/>
          </a:ln>
          <a:effectLst/>
        </p:spPr>
        <p:txBody>
          <a:bodyPr vert="horz" wrap="square" lIns="92963" tIns="46488" rIns="92963" bIns="46488" numCol="1" anchor="b" anchorCtr="0" compatLnSpc="1">
            <a:prstTxWarp prst="textNoShape">
              <a:avLst/>
            </a:prstTxWarp>
          </a:bodyPr>
          <a:lstStyle>
            <a:lvl1pPr algn="r" defTabSz="931894" eaLnBrk="0" hangingPunct="0">
              <a:spcBef>
                <a:spcPct val="0"/>
              </a:spcBef>
              <a:defRPr sz="1200">
                <a:latin typeface="Arial" charset="0"/>
              </a:defRPr>
            </a:lvl1pPr>
          </a:lstStyle>
          <a:p>
            <a:pPr>
              <a:defRPr/>
            </a:pPr>
            <a:fld id="{51B91283-E161-4E00-A18C-314DF7B21268}" type="slidenum">
              <a:rPr lang="en-US"/>
              <a:pPr>
                <a:defRPr/>
              </a:pPr>
              <a:t>‹#›</a:t>
            </a:fld>
            <a:endParaRPr lang="en-US"/>
          </a:p>
        </p:txBody>
      </p:sp>
    </p:spTree>
    <p:extLst>
      <p:ext uri="{BB962C8B-B14F-4D97-AF65-F5344CB8AC3E}">
        <p14:creationId xmlns:p14="http://schemas.microsoft.com/office/powerpoint/2010/main" val="36029346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pPr defTabSz="927690"/>
            <a:fld id="{EF223530-C486-4175-AA88-70E99230B707}" type="slidenum">
              <a:rPr lang="en-US" smtClean="0"/>
              <a:pPr defTabSz="927690"/>
              <a:t>1</a:t>
            </a:fld>
            <a:endParaRPr 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Rogers et al., Science, 1974</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293" eaLnBrk="0" hangingPunct="0">
              <a:defRPr sz="1500" b="1">
                <a:solidFill>
                  <a:schemeClr val="tx1"/>
                </a:solidFill>
                <a:latin typeface="Arial" charset="0"/>
              </a:defRPr>
            </a:lvl1pPr>
            <a:lvl2pPr marL="713443" indent="-274401" defTabSz="922293" eaLnBrk="0" hangingPunct="0">
              <a:defRPr sz="1500" b="1">
                <a:solidFill>
                  <a:schemeClr val="tx1"/>
                </a:solidFill>
                <a:latin typeface="Arial" charset="0"/>
              </a:defRPr>
            </a:lvl2pPr>
            <a:lvl3pPr marL="1097604" indent="-219520" defTabSz="922293" eaLnBrk="0" hangingPunct="0">
              <a:defRPr sz="1500" b="1">
                <a:solidFill>
                  <a:schemeClr val="tx1"/>
                </a:solidFill>
                <a:latin typeface="Arial" charset="0"/>
              </a:defRPr>
            </a:lvl3pPr>
            <a:lvl4pPr marL="1536645" indent="-219520" defTabSz="922293" eaLnBrk="0" hangingPunct="0">
              <a:defRPr sz="1500" b="1">
                <a:solidFill>
                  <a:schemeClr val="tx1"/>
                </a:solidFill>
                <a:latin typeface="Arial" charset="0"/>
              </a:defRPr>
            </a:lvl4pPr>
            <a:lvl5pPr marL="1975687" indent="-219520" defTabSz="922293" eaLnBrk="0" hangingPunct="0">
              <a:defRPr sz="1500" b="1">
                <a:solidFill>
                  <a:schemeClr val="tx1"/>
                </a:solidFill>
                <a:latin typeface="Arial" charset="0"/>
              </a:defRPr>
            </a:lvl5pPr>
            <a:lvl6pPr marL="2414729" indent="-219520" defTabSz="922293" eaLnBrk="0" fontAlgn="base" hangingPunct="0">
              <a:spcBef>
                <a:spcPct val="0"/>
              </a:spcBef>
              <a:spcAft>
                <a:spcPct val="0"/>
              </a:spcAft>
              <a:defRPr sz="1500" b="1">
                <a:solidFill>
                  <a:schemeClr val="tx1"/>
                </a:solidFill>
                <a:latin typeface="Arial" charset="0"/>
              </a:defRPr>
            </a:lvl6pPr>
            <a:lvl7pPr marL="2853770" indent="-219520" defTabSz="922293" eaLnBrk="0" fontAlgn="base" hangingPunct="0">
              <a:spcBef>
                <a:spcPct val="0"/>
              </a:spcBef>
              <a:spcAft>
                <a:spcPct val="0"/>
              </a:spcAft>
              <a:defRPr sz="1500" b="1">
                <a:solidFill>
                  <a:schemeClr val="tx1"/>
                </a:solidFill>
                <a:latin typeface="Arial" charset="0"/>
              </a:defRPr>
            </a:lvl7pPr>
            <a:lvl8pPr marL="3292812" indent="-219520" defTabSz="922293" eaLnBrk="0" fontAlgn="base" hangingPunct="0">
              <a:spcBef>
                <a:spcPct val="0"/>
              </a:spcBef>
              <a:spcAft>
                <a:spcPct val="0"/>
              </a:spcAft>
              <a:defRPr sz="1500" b="1">
                <a:solidFill>
                  <a:schemeClr val="tx1"/>
                </a:solidFill>
                <a:latin typeface="Arial" charset="0"/>
              </a:defRPr>
            </a:lvl8pPr>
            <a:lvl9pPr marL="3731853" indent="-219520" defTabSz="922293" eaLnBrk="0" fontAlgn="base" hangingPunct="0">
              <a:spcBef>
                <a:spcPct val="0"/>
              </a:spcBef>
              <a:spcAft>
                <a:spcPct val="0"/>
              </a:spcAft>
              <a:defRPr sz="1500" b="1">
                <a:solidFill>
                  <a:schemeClr val="tx1"/>
                </a:solidFill>
                <a:latin typeface="Arial" charset="0"/>
              </a:defRPr>
            </a:lvl9pPr>
          </a:lstStyle>
          <a:p>
            <a:fld id="{B594001F-5514-44D7-BDB9-773A3E947063}" type="slidenum">
              <a:rPr lang="en-US" sz="1200"/>
              <a:pPr/>
              <a:t>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68" eaLnBrk="0" hangingPunct="0">
              <a:defRPr sz="1500" b="1">
                <a:solidFill>
                  <a:schemeClr val="tx1"/>
                </a:solidFill>
                <a:latin typeface="Arial" charset="0"/>
              </a:defRPr>
            </a:lvl1pPr>
            <a:lvl2pPr marL="713443" indent="-274401" defTabSz="920768" eaLnBrk="0" hangingPunct="0">
              <a:defRPr sz="1500" b="1">
                <a:solidFill>
                  <a:schemeClr val="tx1"/>
                </a:solidFill>
                <a:latin typeface="Arial" charset="0"/>
              </a:defRPr>
            </a:lvl2pPr>
            <a:lvl3pPr marL="1097604" indent="-219520" defTabSz="920768" eaLnBrk="0" hangingPunct="0">
              <a:defRPr sz="1500" b="1">
                <a:solidFill>
                  <a:schemeClr val="tx1"/>
                </a:solidFill>
                <a:latin typeface="Arial" charset="0"/>
              </a:defRPr>
            </a:lvl3pPr>
            <a:lvl4pPr marL="1536645" indent="-219520" defTabSz="920768" eaLnBrk="0" hangingPunct="0">
              <a:defRPr sz="1500" b="1">
                <a:solidFill>
                  <a:schemeClr val="tx1"/>
                </a:solidFill>
                <a:latin typeface="Arial" charset="0"/>
              </a:defRPr>
            </a:lvl4pPr>
            <a:lvl5pPr marL="1975687" indent="-219520" defTabSz="920768" eaLnBrk="0" hangingPunct="0">
              <a:defRPr sz="1500" b="1">
                <a:solidFill>
                  <a:schemeClr val="tx1"/>
                </a:solidFill>
                <a:latin typeface="Arial" charset="0"/>
              </a:defRPr>
            </a:lvl5pPr>
            <a:lvl6pPr marL="2414729" indent="-219520" defTabSz="920768" eaLnBrk="0" fontAlgn="base" hangingPunct="0">
              <a:spcBef>
                <a:spcPct val="0"/>
              </a:spcBef>
              <a:spcAft>
                <a:spcPct val="0"/>
              </a:spcAft>
              <a:defRPr sz="1500" b="1">
                <a:solidFill>
                  <a:schemeClr val="tx1"/>
                </a:solidFill>
                <a:latin typeface="Arial" charset="0"/>
              </a:defRPr>
            </a:lvl6pPr>
            <a:lvl7pPr marL="2853770" indent="-219520" defTabSz="920768" eaLnBrk="0" fontAlgn="base" hangingPunct="0">
              <a:spcBef>
                <a:spcPct val="0"/>
              </a:spcBef>
              <a:spcAft>
                <a:spcPct val="0"/>
              </a:spcAft>
              <a:defRPr sz="1500" b="1">
                <a:solidFill>
                  <a:schemeClr val="tx1"/>
                </a:solidFill>
                <a:latin typeface="Arial" charset="0"/>
              </a:defRPr>
            </a:lvl7pPr>
            <a:lvl8pPr marL="3292812" indent="-219520" defTabSz="920768" eaLnBrk="0" fontAlgn="base" hangingPunct="0">
              <a:spcBef>
                <a:spcPct val="0"/>
              </a:spcBef>
              <a:spcAft>
                <a:spcPct val="0"/>
              </a:spcAft>
              <a:defRPr sz="1500" b="1">
                <a:solidFill>
                  <a:schemeClr val="tx1"/>
                </a:solidFill>
                <a:latin typeface="Arial" charset="0"/>
              </a:defRPr>
            </a:lvl8pPr>
            <a:lvl9pPr marL="3731853" indent="-219520" defTabSz="920768" eaLnBrk="0" fontAlgn="base" hangingPunct="0">
              <a:spcBef>
                <a:spcPct val="0"/>
              </a:spcBef>
              <a:spcAft>
                <a:spcPct val="0"/>
              </a:spcAft>
              <a:defRPr sz="1500" b="1">
                <a:solidFill>
                  <a:schemeClr val="tx1"/>
                </a:solidFill>
                <a:latin typeface="Arial" charset="0"/>
              </a:defRPr>
            </a:lvl9pPr>
          </a:lstStyle>
          <a:p>
            <a:fld id="{82372403-3028-4924-9ECB-F3BE9E92D7EA}" type="slidenum">
              <a:rPr lang="en-US" sz="1200"/>
              <a:pPr/>
              <a:t>9</a:t>
            </a:fld>
            <a:endParaRPr lang="en-US" sz="12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Key:</a:t>
            </a:r>
          </a:p>
          <a:p>
            <a:r>
              <a:rPr lang="en-US" smtClean="0"/>
              <a:t>DMSP	Defense Meteorological Satellite Program</a:t>
            </a:r>
          </a:p>
          <a:p>
            <a:r>
              <a:rPr lang="en-US" smtClean="0"/>
              <a:t>OLS	Optical Linescan System</a:t>
            </a:r>
          </a:p>
          <a:p>
            <a:r>
              <a:rPr lang="en-US" smtClean="0"/>
              <a:t>SSJ	Special Sensor Auroral Particle Sensor</a:t>
            </a:r>
          </a:p>
          <a:p>
            <a:r>
              <a:rPr lang="en-US" smtClean="0"/>
              <a:t>SSUSI	Special Sensor Ultraviolet Spectrographic Imager</a:t>
            </a:r>
          </a:p>
          <a:p>
            <a:r>
              <a:rPr lang="en-US" smtClean="0"/>
              <a:t>According to Gussenhoven et al (1983) the auroral boundary is determined at the point when the electron particle flux exceeds 10E7/(cc-sec-ster)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17" eaLnBrk="0" hangingPunct="0">
              <a:defRPr sz="1500" b="1">
                <a:solidFill>
                  <a:schemeClr val="tx1"/>
                </a:solidFill>
                <a:latin typeface="Arial" charset="0"/>
              </a:defRPr>
            </a:lvl1pPr>
            <a:lvl2pPr marL="713443" indent="-274401" defTabSz="923817" eaLnBrk="0" hangingPunct="0">
              <a:defRPr sz="1500" b="1">
                <a:solidFill>
                  <a:schemeClr val="tx1"/>
                </a:solidFill>
                <a:latin typeface="Arial" charset="0"/>
              </a:defRPr>
            </a:lvl2pPr>
            <a:lvl3pPr marL="1097604" indent="-219520" defTabSz="923817" eaLnBrk="0" hangingPunct="0">
              <a:defRPr sz="1500" b="1">
                <a:solidFill>
                  <a:schemeClr val="tx1"/>
                </a:solidFill>
                <a:latin typeface="Arial" charset="0"/>
              </a:defRPr>
            </a:lvl3pPr>
            <a:lvl4pPr marL="1536645" indent="-219520" defTabSz="923817" eaLnBrk="0" hangingPunct="0">
              <a:defRPr sz="1500" b="1">
                <a:solidFill>
                  <a:schemeClr val="tx1"/>
                </a:solidFill>
                <a:latin typeface="Arial" charset="0"/>
              </a:defRPr>
            </a:lvl4pPr>
            <a:lvl5pPr marL="1975687" indent="-219520" defTabSz="923817" eaLnBrk="0" hangingPunct="0">
              <a:defRPr sz="1500" b="1">
                <a:solidFill>
                  <a:schemeClr val="tx1"/>
                </a:solidFill>
                <a:latin typeface="Arial" charset="0"/>
              </a:defRPr>
            </a:lvl5pPr>
            <a:lvl6pPr marL="2414729" indent="-219520" algn="ctr" defTabSz="923817" eaLnBrk="0" fontAlgn="base" hangingPunct="0">
              <a:spcBef>
                <a:spcPct val="20000"/>
              </a:spcBef>
              <a:spcAft>
                <a:spcPct val="0"/>
              </a:spcAft>
              <a:defRPr sz="1500" b="1">
                <a:solidFill>
                  <a:schemeClr val="tx1"/>
                </a:solidFill>
                <a:latin typeface="Arial" charset="0"/>
              </a:defRPr>
            </a:lvl6pPr>
            <a:lvl7pPr marL="2853770" indent="-219520" algn="ctr" defTabSz="923817" eaLnBrk="0" fontAlgn="base" hangingPunct="0">
              <a:spcBef>
                <a:spcPct val="20000"/>
              </a:spcBef>
              <a:spcAft>
                <a:spcPct val="0"/>
              </a:spcAft>
              <a:defRPr sz="1500" b="1">
                <a:solidFill>
                  <a:schemeClr val="tx1"/>
                </a:solidFill>
                <a:latin typeface="Arial" charset="0"/>
              </a:defRPr>
            </a:lvl7pPr>
            <a:lvl8pPr marL="3292812" indent="-219520" algn="ctr" defTabSz="923817" eaLnBrk="0" fontAlgn="base" hangingPunct="0">
              <a:spcBef>
                <a:spcPct val="20000"/>
              </a:spcBef>
              <a:spcAft>
                <a:spcPct val="0"/>
              </a:spcAft>
              <a:defRPr sz="1500" b="1">
                <a:solidFill>
                  <a:schemeClr val="tx1"/>
                </a:solidFill>
                <a:latin typeface="Arial" charset="0"/>
              </a:defRPr>
            </a:lvl8pPr>
            <a:lvl9pPr marL="3731853" indent="-219520" algn="ctr" defTabSz="923817" eaLnBrk="0" fontAlgn="base" hangingPunct="0">
              <a:spcBef>
                <a:spcPct val="20000"/>
              </a:spcBef>
              <a:spcAft>
                <a:spcPct val="0"/>
              </a:spcAft>
              <a:defRPr sz="1500" b="1">
                <a:solidFill>
                  <a:schemeClr val="tx1"/>
                </a:solidFill>
                <a:latin typeface="Arial" charset="0"/>
              </a:defRPr>
            </a:lvl9pPr>
          </a:lstStyle>
          <a:p>
            <a:fld id="{B3392B51-7319-4EF7-8325-4230AD5722D0}" type="slidenum">
              <a:rPr lang="en-US" sz="1000"/>
              <a:pPr/>
              <a:t>19</a:t>
            </a:fld>
            <a:endParaRPr lang="en-US" sz="10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0E26038-F070-46A0-BDE7-DA97FA1C82DF}" type="datetimeFigureOut">
              <a:rPr lang="en-US"/>
              <a:pPr>
                <a:defRPr/>
              </a:pPr>
              <a:t>7/12/2012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078059C-6619-49E9-B701-CCAF03DE4165}" type="slidenum">
              <a:rPr lang="en-US"/>
              <a:pPr>
                <a:defRPr/>
              </a:pPr>
              <a:t>‹#›</a:t>
            </a:fld>
            <a:endParaRPr lang="en-US"/>
          </a:p>
        </p:txBody>
      </p:sp>
    </p:spTree>
    <p:extLst>
      <p:ext uri="{BB962C8B-B14F-4D97-AF65-F5344CB8AC3E}">
        <p14:creationId xmlns:p14="http://schemas.microsoft.com/office/powerpoint/2010/main" val="164437048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16"/>
          <p:cNvPicPr>
            <a:picLocks noChangeArrowheads="1"/>
          </p:cNvPicPr>
          <p:nvPr userDrawn="1"/>
        </p:nvPicPr>
        <p:blipFill>
          <a:blip r:embed="rId2" cstate="print"/>
          <a:srcRect/>
          <a:stretch>
            <a:fillRect/>
          </a:stretch>
        </p:blipFill>
        <p:spPr bwMode="auto">
          <a:xfrm>
            <a:off x="231775" y="42863"/>
            <a:ext cx="822325" cy="857250"/>
          </a:xfrm>
          <a:prstGeom prst="rect">
            <a:avLst/>
          </a:prstGeom>
          <a:noFill/>
          <a:ln w="9525">
            <a:noFill/>
            <a:miter lim="800000"/>
            <a:headEnd/>
            <a:tailEnd/>
          </a:ln>
        </p:spPr>
      </p:pic>
      <p:pic>
        <p:nvPicPr>
          <p:cNvPr id="5" name="Picture 21" descr="noaa_round_x"/>
          <p:cNvPicPr>
            <a:picLocks noChangeAspect="1" noChangeArrowheads="1"/>
          </p:cNvPicPr>
          <p:nvPr userDrawn="1"/>
        </p:nvPicPr>
        <p:blipFill>
          <a:blip r:embed="rId3" cstate="print">
            <a:clrChange>
              <a:clrFrom>
                <a:srgbClr val="00F0E2"/>
              </a:clrFrom>
              <a:clrTo>
                <a:srgbClr val="00F0E2">
                  <a:alpha val="0"/>
                </a:srgbClr>
              </a:clrTo>
            </a:clrChange>
          </a:blip>
          <a:srcRect/>
          <a:stretch>
            <a:fillRect/>
          </a:stretch>
        </p:blipFill>
        <p:spPr bwMode="auto">
          <a:xfrm>
            <a:off x="8037513" y="0"/>
            <a:ext cx="914400" cy="914400"/>
          </a:xfrm>
          <a:prstGeom prst="rect">
            <a:avLst/>
          </a:prstGeom>
          <a:noFill/>
          <a:ln w="9525">
            <a:noFill/>
            <a:miter lim="800000"/>
            <a:headEnd/>
            <a:tailEnd/>
          </a:ln>
        </p:spPr>
      </p:pic>
      <p:sp>
        <p:nvSpPr>
          <p:cNvPr id="6" name="Text Box 3"/>
          <p:cNvSpPr txBox="1">
            <a:spLocks noChangeArrowheads="1"/>
          </p:cNvSpPr>
          <p:nvPr userDrawn="1"/>
        </p:nvSpPr>
        <p:spPr bwMode="auto">
          <a:xfrm>
            <a:off x="8477250" y="6629400"/>
            <a:ext cx="476250" cy="228600"/>
          </a:xfrm>
          <a:prstGeom prst="rect">
            <a:avLst/>
          </a:prstGeom>
          <a:noFill/>
          <a:ln w="12700">
            <a:noFill/>
            <a:miter lim="800000"/>
            <a:headEnd type="none" w="sm" len="sm"/>
            <a:tailEnd type="none" w="sm" len="sm"/>
          </a:ln>
          <a:effectLst/>
        </p:spPr>
        <p:txBody>
          <a:bodyPr>
            <a:spAutoFit/>
          </a:bodyPr>
          <a:lstStyle/>
          <a:p>
            <a:pPr algn="r">
              <a:spcBef>
                <a:spcPct val="50000"/>
              </a:spcBef>
              <a:defRPr/>
            </a:pPr>
            <a:fld id="{938B469C-DB18-455F-BAB9-C521BDEAB931}" type="slidenum">
              <a:rPr lang="en-US" sz="900">
                <a:solidFill>
                  <a:srgbClr val="000099"/>
                </a:solidFill>
              </a:rPr>
              <a:pPr algn="r">
                <a:spcBef>
                  <a:spcPct val="50000"/>
                </a:spcBef>
                <a:defRPr/>
              </a:pPr>
              <a:t>‹#›</a:t>
            </a:fld>
            <a:endParaRPr lang="en-US" sz="900" dirty="0">
              <a:solidFill>
                <a:srgbClr val="000099"/>
              </a:solidFill>
            </a:endParaRPr>
          </a:p>
        </p:txBody>
      </p:sp>
      <p:sp>
        <p:nvSpPr>
          <p:cNvPr id="7" name="Rectangle 7"/>
          <p:cNvSpPr>
            <a:spLocks noChangeArrowheads="1"/>
          </p:cNvSpPr>
          <p:nvPr userDrawn="1"/>
        </p:nvSpPr>
        <p:spPr bwMode="auto">
          <a:xfrm>
            <a:off x="0" y="952500"/>
            <a:ext cx="9144000" cy="92075"/>
          </a:xfrm>
          <a:prstGeom prst="rect">
            <a:avLst/>
          </a:prstGeom>
          <a:gradFill rotWithShape="0">
            <a:gsLst>
              <a:gs pos="0">
                <a:srgbClr val="FED910"/>
              </a:gs>
              <a:gs pos="100000">
                <a:srgbClr val="0D2B88"/>
              </a:gs>
            </a:gsLst>
            <a:path path="rect">
              <a:fillToRect l="100000" b="100000"/>
            </a:path>
          </a:gradFill>
          <a:ln w="9525">
            <a:noFill/>
            <a:miter lim="800000"/>
            <a:headEnd/>
            <a:tailEnd/>
          </a:ln>
          <a:effectLst/>
        </p:spPr>
        <p:txBody>
          <a:bodyPr anchor="ctr" anchorCtr="1"/>
          <a:lstStyle/>
          <a:p>
            <a:pPr algn="ctr">
              <a:spcBef>
                <a:spcPct val="20000"/>
              </a:spcBef>
              <a:defRPr/>
            </a:pPr>
            <a:endParaRPr lang="en-US" sz="2000"/>
          </a:p>
        </p:txBody>
      </p:sp>
      <p:sp>
        <p:nvSpPr>
          <p:cNvPr id="8" name="Text Box 20"/>
          <p:cNvSpPr txBox="1">
            <a:spLocks noChangeArrowheads="1"/>
          </p:cNvSpPr>
          <p:nvPr userDrawn="1"/>
        </p:nvSpPr>
        <p:spPr bwMode="auto">
          <a:xfrm>
            <a:off x="68263" y="6557963"/>
            <a:ext cx="2249783" cy="276999"/>
          </a:xfrm>
          <a:prstGeom prst="rect">
            <a:avLst/>
          </a:prstGeom>
          <a:noFill/>
          <a:ln w="9525">
            <a:noFill/>
            <a:miter lim="800000"/>
            <a:headEnd/>
            <a:tailEnd/>
          </a:ln>
          <a:effectLst/>
        </p:spPr>
        <p:txBody>
          <a:bodyPr wrap="none">
            <a:spAutoFit/>
          </a:bodyPr>
          <a:lstStyle/>
          <a:p>
            <a:pPr>
              <a:spcBef>
                <a:spcPct val="20000"/>
              </a:spcBef>
              <a:defRPr/>
            </a:pPr>
            <a:r>
              <a:rPr lang="en-US" sz="1200" i="1" dirty="0" smtClean="0">
                <a:solidFill>
                  <a:srgbClr val="000099"/>
                </a:solidFill>
              </a:rPr>
              <a:t>GOES</a:t>
            </a:r>
            <a:r>
              <a:rPr lang="en-US" sz="1200" i="1" baseline="0" dirty="0" smtClean="0">
                <a:solidFill>
                  <a:srgbClr val="000099"/>
                </a:solidFill>
              </a:rPr>
              <a:t> Science Week – 2012 </a:t>
            </a:r>
            <a:endParaRPr lang="en-US" sz="1200" i="1" dirty="0">
              <a:solidFill>
                <a:srgbClr val="000099"/>
              </a:solidFill>
            </a:endParaRPr>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6"/>
          <p:cNvPicPr>
            <a:picLocks noChangeArrowheads="1"/>
          </p:cNvPicPr>
          <p:nvPr userDrawn="1"/>
        </p:nvPicPr>
        <p:blipFill>
          <a:blip r:embed="rId14" cstate="print"/>
          <a:srcRect/>
          <a:stretch>
            <a:fillRect/>
          </a:stretch>
        </p:blipFill>
        <p:spPr bwMode="auto">
          <a:xfrm>
            <a:off x="231775" y="42863"/>
            <a:ext cx="822325" cy="857250"/>
          </a:xfrm>
          <a:prstGeom prst="rect">
            <a:avLst/>
          </a:prstGeom>
          <a:noFill/>
          <a:ln w="9525">
            <a:noFill/>
            <a:miter lim="800000"/>
            <a:headEnd/>
            <a:tailEnd/>
          </a:ln>
        </p:spPr>
      </p:pic>
      <p:pic>
        <p:nvPicPr>
          <p:cNvPr id="10" name="Picture 21" descr="noaa_round_x"/>
          <p:cNvPicPr>
            <a:picLocks noChangeAspect="1" noChangeArrowheads="1"/>
          </p:cNvPicPr>
          <p:nvPr userDrawn="1"/>
        </p:nvPicPr>
        <p:blipFill>
          <a:blip r:embed="rId15" cstate="print">
            <a:clrChange>
              <a:clrFrom>
                <a:srgbClr val="00F0E2"/>
              </a:clrFrom>
              <a:clrTo>
                <a:srgbClr val="00F0E2">
                  <a:alpha val="0"/>
                </a:srgbClr>
              </a:clrTo>
            </a:clrChange>
          </a:blip>
          <a:srcRect/>
          <a:stretch>
            <a:fillRect/>
          </a:stretch>
        </p:blipFill>
        <p:spPr bwMode="auto">
          <a:xfrm>
            <a:off x="8037513" y="0"/>
            <a:ext cx="914400" cy="914400"/>
          </a:xfrm>
          <a:prstGeom prst="rect">
            <a:avLst/>
          </a:prstGeom>
          <a:noFill/>
          <a:ln w="9525">
            <a:noFill/>
            <a:miter lim="800000"/>
            <a:headEnd/>
            <a:tailEnd/>
          </a:ln>
        </p:spPr>
      </p:pic>
      <p:sp>
        <p:nvSpPr>
          <p:cNvPr id="487427" name="Text Box 3"/>
          <p:cNvSpPr txBox="1">
            <a:spLocks noChangeArrowheads="1"/>
          </p:cNvSpPr>
          <p:nvPr userDrawn="1"/>
        </p:nvSpPr>
        <p:spPr bwMode="auto">
          <a:xfrm>
            <a:off x="8477250" y="6629400"/>
            <a:ext cx="476250" cy="228600"/>
          </a:xfrm>
          <a:prstGeom prst="rect">
            <a:avLst/>
          </a:prstGeom>
          <a:noFill/>
          <a:ln w="12700">
            <a:noFill/>
            <a:miter lim="800000"/>
            <a:headEnd type="none" w="sm" len="sm"/>
            <a:tailEnd type="none" w="sm" len="sm"/>
          </a:ln>
          <a:effectLst/>
        </p:spPr>
        <p:txBody>
          <a:bodyPr>
            <a:spAutoFit/>
          </a:bodyPr>
          <a:lstStyle/>
          <a:p>
            <a:pPr algn="r">
              <a:spcBef>
                <a:spcPct val="50000"/>
              </a:spcBef>
              <a:defRPr/>
            </a:pPr>
            <a:fld id="{938B469C-DB18-455F-BAB9-C521BDEAB931}" type="slidenum">
              <a:rPr lang="en-US" sz="900">
                <a:solidFill>
                  <a:srgbClr val="000099"/>
                </a:solidFill>
              </a:rPr>
              <a:pPr algn="r">
                <a:spcBef>
                  <a:spcPct val="50000"/>
                </a:spcBef>
                <a:defRPr/>
              </a:pPr>
              <a:t>‹#›</a:t>
            </a:fld>
            <a:endParaRPr lang="en-US" sz="900" dirty="0">
              <a:solidFill>
                <a:srgbClr val="000099"/>
              </a:solidFill>
            </a:endParaRPr>
          </a:p>
        </p:txBody>
      </p:sp>
      <p:sp>
        <p:nvSpPr>
          <p:cNvPr id="487429" name="Rectangle 5"/>
          <p:cNvSpPr>
            <a:spLocks noChangeArrowheads="1"/>
          </p:cNvSpPr>
          <p:nvPr/>
        </p:nvSpPr>
        <p:spPr bwMode="auto">
          <a:xfrm>
            <a:off x="914400" y="1219200"/>
            <a:ext cx="7467600" cy="228600"/>
          </a:xfrm>
          <a:prstGeom prst="rect">
            <a:avLst/>
          </a:prstGeom>
          <a:noFill/>
          <a:ln w="9525">
            <a:noFill/>
            <a:miter lim="800000"/>
            <a:headEnd/>
            <a:tailEnd/>
          </a:ln>
          <a:effectLst/>
        </p:spPr>
        <p:txBody>
          <a:bodyPr wrap="none" anchor="ctr">
            <a:spAutoFit/>
          </a:bodyPr>
          <a:lstStyle/>
          <a:p>
            <a:pPr algn="ctr">
              <a:spcBef>
                <a:spcPct val="20000"/>
              </a:spcBef>
              <a:defRPr/>
            </a:pPr>
            <a:endParaRPr lang="en-US"/>
          </a:p>
        </p:txBody>
      </p:sp>
      <p:sp>
        <p:nvSpPr>
          <p:cNvPr id="487430" name="Rectangle 6"/>
          <p:cNvSpPr>
            <a:spLocks noChangeArrowheads="1"/>
          </p:cNvSpPr>
          <p:nvPr/>
        </p:nvSpPr>
        <p:spPr bwMode="auto">
          <a:xfrm>
            <a:off x="762000" y="1219200"/>
            <a:ext cx="7620000" cy="228600"/>
          </a:xfrm>
          <a:prstGeom prst="rect">
            <a:avLst/>
          </a:prstGeom>
          <a:noFill/>
          <a:ln w="9525">
            <a:noFill/>
            <a:miter lim="800000"/>
            <a:headEnd/>
            <a:tailEnd/>
          </a:ln>
          <a:effectLst/>
        </p:spPr>
        <p:txBody>
          <a:bodyPr wrap="none" anchor="ctr">
            <a:spAutoFit/>
          </a:bodyPr>
          <a:lstStyle/>
          <a:p>
            <a:pPr algn="ctr">
              <a:spcBef>
                <a:spcPct val="20000"/>
              </a:spcBef>
              <a:defRPr/>
            </a:pPr>
            <a:endParaRPr lang="en-US"/>
          </a:p>
        </p:txBody>
      </p:sp>
      <p:sp>
        <p:nvSpPr>
          <p:cNvPr id="487431" name="Rectangle 7"/>
          <p:cNvSpPr>
            <a:spLocks noChangeArrowheads="1"/>
          </p:cNvSpPr>
          <p:nvPr userDrawn="1"/>
        </p:nvSpPr>
        <p:spPr bwMode="auto">
          <a:xfrm>
            <a:off x="0" y="952500"/>
            <a:ext cx="9144000" cy="92075"/>
          </a:xfrm>
          <a:prstGeom prst="rect">
            <a:avLst/>
          </a:prstGeom>
          <a:gradFill rotWithShape="0">
            <a:gsLst>
              <a:gs pos="0">
                <a:srgbClr val="FED910"/>
              </a:gs>
              <a:gs pos="100000">
                <a:srgbClr val="0D2B88"/>
              </a:gs>
            </a:gsLst>
            <a:path path="rect">
              <a:fillToRect l="100000" b="100000"/>
            </a:path>
          </a:gradFill>
          <a:ln w="9525">
            <a:noFill/>
            <a:miter lim="800000"/>
            <a:headEnd/>
            <a:tailEnd/>
          </a:ln>
          <a:effectLst/>
        </p:spPr>
        <p:txBody>
          <a:bodyPr anchor="ctr" anchorCtr="1"/>
          <a:lstStyle/>
          <a:p>
            <a:pPr algn="ctr">
              <a:spcBef>
                <a:spcPct val="20000"/>
              </a:spcBef>
              <a:defRPr/>
            </a:pPr>
            <a:endParaRPr lang="en-US" sz="2000"/>
          </a:p>
        </p:txBody>
      </p:sp>
      <p:sp>
        <p:nvSpPr>
          <p:cNvPr id="487444" name="Text Box 20"/>
          <p:cNvSpPr txBox="1">
            <a:spLocks noChangeArrowheads="1"/>
          </p:cNvSpPr>
          <p:nvPr userDrawn="1"/>
        </p:nvSpPr>
        <p:spPr bwMode="auto">
          <a:xfrm>
            <a:off x="68263" y="6557963"/>
            <a:ext cx="2249142" cy="276999"/>
          </a:xfrm>
          <a:prstGeom prst="rect">
            <a:avLst/>
          </a:prstGeom>
          <a:noFill/>
          <a:ln w="9525">
            <a:noFill/>
            <a:miter lim="800000"/>
            <a:headEnd/>
            <a:tailEnd/>
          </a:ln>
          <a:effectLst/>
        </p:spPr>
        <p:txBody>
          <a:bodyPr wrap="none">
            <a:spAutoFit/>
          </a:bodyPr>
          <a:lstStyle/>
          <a:p>
            <a:pPr>
              <a:spcBef>
                <a:spcPct val="20000"/>
              </a:spcBef>
              <a:defRPr/>
            </a:pPr>
            <a:r>
              <a:rPr lang="en-US" sz="1200" i="1" dirty="0" smtClean="0">
                <a:solidFill>
                  <a:srgbClr val="000099"/>
                </a:solidFill>
              </a:rPr>
              <a:t>COSPAR-2012</a:t>
            </a:r>
            <a:r>
              <a:rPr lang="en-US" sz="1200" i="1" baseline="0" dirty="0" smtClean="0">
                <a:solidFill>
                  <a:srgbClr val="000099"/>
                </a:solidFill>
              </a:rPr>
              <a:t>, Mysore India</a:t>
            </a:r>
            <a:endParaRPr lang="en-US" sz="1200" i="1" dirty="0">
              <a:solidFill>
                <a:srgbClr val="000099"/>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ransition spd="slow">
    <p:pull/>
  </p:transition>
  <p:hf hdr="0"/>
  <p:txStyles>
    <p:titleStyle>
      <a:lvl1pPr algn="ctr" defTabSz="960438" rtl="0" eaLnBrk="0" fontAlgn="base" hangingPunct="0">
        <a:lnSpc>
          <a:spcPct val="80000"/>
        </a:lnSpc>
        <a:spcBef>
          <a:spcPct val="0"/>
        </a:spcBef>
        <a:spcAft>
          <a:spcPct val="0"/>
        </a:spcAft>
        <a:defRPr sz="3200" b="1">
          <a:solidFill>
            <a:srgbClr val="0D2B88"/>
          </a:solidFill>
          <a:latin typeface="+mj-lt"/>
          <a:ea typeface="+mj-ea"/>
          <a:cs typeface="+mj-cs"/>
        </a:defRPr>
      </a:lvl1pPr>
      <a:lvl2pPr algn="ctr" defTabSz="960438" rtl="0" eaLnBrk="0" fontAlgn="base" hangingPunct="0">
        <a:lnSpc>
          <a:spcPct val="80000"/>
        </a:lnSpc>
        <a:spcBef>
          <a:spcPct val="0"/>
        </a:spcBef>
        <a:spcAft>
          <a:spcPct val="0"/>
        </a:spcAft>
        <a:defRPr sz="3200" b="1">
          <a:solidFill>
            <a:srgbClr val="0D2B88"/>
          </a:solidFill>
          <a:latin typeface="Arial" charset="0"/>
        </a:defRPr>
      </a:lvl2pPr>
      <a:lvl3pPr algn="ctr" defTabSz="960438" rtl="0" eaLnBrk="0" fontAlgn="base" hangingPunct="0">
        <a:lnSpc>
          <a:spcPct val="80000"/>
        </a:lnSpc>
        <a:spcBef>
          <a:spcPct val="0"/>
        </a:spcBef>
        <a:spcAft>
          <a:spcPct val="0"/>
        </a:spcAft>
        <a:defRPr sz="3200" b="1">
          <a:solidFill>
            <a:srgbClr val="0D2B88"/>
          </a:solidFill>
          <a:latin typeface="Arial" charset="0"/>
        </a:defRPr>
      </a:lvl3pPr>
      <a:lvl4pPr algn="ctr" defTabSz="960438" rtl="0" eaLnBrk="0" fontAlgn="base" hangingPunct="0">
        <a:lnSpc>
          <a:spcPct val="80000"/>
        </a:lnSpc>
        <a:spcBef>
          <a:spcPct val="0"/>
        </a:spcBef>
        <a:spcAft>
          <a:spcPct val="0"/>
        </a:spcAft>
        <a:defRPr sz="3200" b="1">
          <a:solidFill>
            <a:srgbClr val="0D2B88"/>
          </a:solidFill>
          <a:latin typeface="Arial" charset="0"/>
        </a:defRPr>
      </a:lvl4pPr>
      <a:lvl5pPr algn="ctr" defTabSz="960438" rtl="0" eaLnBrk="0" fontAlgn="base" hangingPunct="0">
        <a:lnSpc>
          <a:spcPct val="80000"/>
        </a:lnSpc>
        <a:spcBef>
          <a:spcPct val="0"/>
        </a:spcBef>
        <a:spcAft>
          <a:spcPct val="0"/>
        </a:spcAft>
        <a:defRPr sz="3200" b="1">
          <a:solidFill>
            <a:srgbClr val="0D2B88"/>
          </a:solidFill>
          <a:latin typeface="Arial" charset="0"/>
        </a:defRPr>
      </a:lvl5pPr>
      <a:lvl6pPr marL="457200" algn="ctr" defTabSz="960438" rtl="0" fontAlgn="base">
        <a:lnSpc>
          <a:spcPct val="80000"/>
        </a:lnSpc>
        <a:spcBef>
          <a:spcPct val="0"/>
        </a:spcBef>
        <a:spcAft>
          <a:spcPct val="0"/>
        </a:spcAft>
        <a:defRPr sz="3200" b="1">
          <a:solidFill>
            <a:srgbClr val="0D2B88"/>
          </a:solidFill>
          <a:latin typeface="Arial" charset="0"/>
        </a:defRPr>
      </a:lvl6pPr>
      <a:lvl7pPr marL="914400" algn="ctr" defTabSz="960438" rtl="0" fontAlgn="base">
        <a:lnSpc>
          <a:spcPct val="80000"/>
        </a:lnSpc>
        <a:spcBef>
          <a:spcPct val="0"/>
        </a:spcBef>
        <a:spcAft>
          <a:spcPct val="0"/>
        </a:spcAft>
        <a:defRPr sz="3200" b="1">
          <a:solidFill>
            <a:srgbClr val="0D2B88"/>
          </a:solidFill>
          <a:latin typeface="Arial" charset="0"/>
        </a:defRPr>
      </a:lvl7pPr>
      <a:lvl8pPr marL="1371600" algn="ctr" defTabSz="960438" rtl="0" fontAlgn="base">
        <a:lnSpc>
          <a:spcPct val="80000"/>
        </a:lnSpc>
        <a:spcBef>
          <a:spcPct val="0"/>
        </a:spcBef>
        <a:spcAft>
          <a:spcPct val="0"/>
        </a:spcAft>
        <a:defRPr sz="3200" b="1">
          <a:solidFill>
            <a:srgbClr val="0D2B88"/>
          </a:solidFill>
          <a:latin typeface="Arial" charset="0"/>
        </a:defRPr>
      </a:lvl8pPr>
      <a:lvl9pPr marL="1828800" algn="ctr" defTabSz="960438" rtl="0" fontAlgn="base">
        <a:lnSpc>
          <a:spcPct val="80000"/>
        </a:lnSpc>
        <a:spcBef>
          <a:spcPct val="0"/>
        </a:spcBef>
        <a:spcAft>
          <a:spcPct val="0"/>
        </a:spcAft>
        <a:defRPr sz="3200" b="1">
          <a:solidFill>
            <a:srgbClr val="0D2B88"/>
          </a:solidFill>
          <a:latin typeface="Arial" charset="0"/>
        </a:defRPr>
      </a:lvl9pPr>
    </p:titleStyle>
    <p:bodyStyle>
      <a:lvl1pPr marL="360363" indent="-360363" algn="l" defTabSz="960438" rtl="0" eaLnBrk="0" fontAlgn="base" hangingPunct="0">
        <a:spcBef>
          <a:spcPct val="15000"/>
        </a:spcBef>
        <a:spcAft>
          <a:spcPct val="0"/>
        </a:spcAft>
        <a:buSzPct val="125000"/>
        <a:buChar char="•"/>
        <a:defRPr sz="2400" b="1">
          <a:solidFill>
            <a:schemeClr val="tx1"/>
          </a:solidFill>
          <a:latin typeface="+mn-lt"/>
          <a:ea typeface="+mn-ea"/>
          <a:cs typeface="+mn-cs"/>
        </a:defRPr>
      </a:lvl1pPr>
      <a:lvl2pPr marL="774700" indent="-300038" algn="l" defTabSz="960438" rtl="0" eaLnBrk="0" fontAlgn="base" hangingPunct="0">
        <a:spcBef>
          <a:spcPct val="15000"/>
        </a:spcBef>
        <a:spcAft>
          <a:spcPct val="0"/>
        </a:spcAft>
        <a:buSzPct val="125000"/>
        <a:buChar char="–"/>
        <a:defRPr sz="2200" b="1">
          <a:solidFill>
            <a:schemeClr val="tx1"/>
          </a:solidFill>
          <a:latin typeface="+mn-lt"/>
        </a:defRPr>
      </a:lvl2pPr>
      <a:lvl3pPr marL="1128713" indent="-239713" algn="l" defTabSz="960438" rtl="0" eaLnBrk="0" fontAlgn="base" hangingPunct="0">
        <a:spcBef>
          <a:spcPct val="15000"/>
        </a:spcBef>
        <a:spcAft>
          <a:spcPct val="0"/>
        </a:spcAft>
        <a:buSzPct val="125000"/>
        <a:buChar char="•"/>
        <a:defRPr sz="2000" b="1">
          <a:solidFill>
            <a:schemeClr val="tx1"/>
          </a:solidFill>
          <a:latin typeface="+mn-lt"/>
        </a:defRPr>
      </a:lvl3pPr>
      <a:lvl4pPr marL="1482725" indent="-239713" algn="l" defTabSz="960438" rtl="0" eaLnBrk="0" fontAlgn="base" hangingPunct="0">
        <a:spcBef>
          <a:spcPct val="15000"/>
        </a:spcBef>
        <a:spcAft>
          <a:spcPct val="0"/>
        </a:spcAft>
        <a:buSzPct val="125000"/>
        <a:buChar char="–"/>
        <a:defRPr b="1">
          <a:solidFill>
            <a:schemeClr val="tx1"/>
          </a:solidFill>
          <a:latin typeface="+mn-lt"/>
        </a:defRPr>
      </a:lvl4pPr>
      <a:lvl5pPr marL="1836738" indent="-239713" algn="l" defTabSz="960438" rtl="0" eaLnBrk="0" fontAlgn="base" hangingPunct="0">
        <a:spcBef>
          <a:spcPct val="15000"/>
        </a:spcBef>
        <a:spcAft>
          <a:spcPct val="0"/>
        </a:spcAft>
        <a:buSzPct val="125000"/>
        <a:buChar char="•"/>
        <a:defRPr b="1">
          <a:solidFill>
            <a:schemeClr val="tx1"/>
          </a:solidFill>
          <a:latin typeface="+mn-lt"/>
        </a:defRPr>
      </a:lvl5pPr>
      <a:lvl6pPr marL="2293938" indent="-239713" algn="l" defTabSz="960438" rtl="0" fontAlgn="base">
        <a:spcBef>
          <a:spcPct val="15000"/>
        </a:spcBef>
        <a:spcAft>
          <a:spcPct val="0"/>
        </a:spcAft>
        <a:buSzPct val="125000"/>
        <a:buChar char="•"/>
        <a:defRPr b="1">
          <a:solidFill>
            <a:schemeClr val="tx1"/>
          </a:solidFill>
          <a:latin typeface="+mn-lt"/>
        </a:defRPr>
      </a:lvl6pPr>
      <a:lvl7pPr marL="2751138" indent="-239713" algn="l" defTabSz="960438" rtl="0" fontAlgn="base">
        <a:spcBef>
          <a:spcPct val="15000"/>
        </a:spcBef>
        <a:spcAft>
          <a:spcPct val="0"/>
        </a:spcAft>
        <a:buSzPct val="125000"/>
        <a:buChar char="•"/>
        <a:defRPr b="1">
          <a:solidFill>
            <a:schemeClr val="tx1"/>
          </a:solidFill>
          <a:latin typeface="+mn-lt"/>
        </a:defRPr>
      </a:lvl7pPr>
      <a:lvl8pPr marL="3208338" indent="-239713" algn="l" defTabSz="960438" rtl="0" fontAlgn="base">
        <a:spcBef>
          <a:spcPct val="15000"/>
        </a:spcBef>
        <a:spcAft>
          <a:spcPct val="0"/>
        </a:spcAft>
        <a:buSzPct val="125000"/>
        <a:buChar char="•"/>
        <a:defRPr b="1">
          <a:solidFill>
            <a:schemeClr val="tx1"/>
          </a:solidFill>
          <a:latin typeface="+mn-lt"/>
        </a:defRPr>
      </a:lvl8pPr>
      <a:lvl9pPr marL="3665538" indent="-239713" algn="l" defTabSz="960438" rtl="0" fontAlgn="base">
        <a:spcBef>
          <a:spcPct val="15000"/>
        </a:spcBef>
        <a:spcAft>
          <a:spcPct val="0"/>
        </a:spcAft>
        <a:buSzPct val="12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hyperlink" Target="http://www.ngdc.noaa.gov/stp/satellite/satdataservices.html"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ngdc.noaa.gov/stp/satellite/goes/index.html" TargetMode="Externa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hyperlink" Target="http://www.ngdc.noaa.gov/nndc/struts/results?t=102827&amp;s=1&amp;d=1001,1002,9" TargetMode="External"/><Relationship Id="rId5" Type="http://schemas.openxmlformats.org/officeDocument/2006/relationships/hyperlink" Target="http://www.ngdc.noaa.gov/stp/satellite/poes/index.html" TargetMode="External"/><Relationship Id="rId4" Type="http://schemas.openxmlformats.org/officeDocument/2006/relationships/hyperlink" Target="http://sxi.ngdc.noaa.gov/"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intermagnet.org/" TargetMode="External"/><Relationship Id="rId3" Type="http://schemas.openxmlformats.org/officeDocument/2006/relationships/image" Target="../media/image26.png"/><Relationship Id="rId7"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hyperlink" Target="http://www.ngdc.noaa.gov/stp/iono/ionohome.html" TargetMode="External"/><Relationship Id="rId5" Type="http://schemas.openxmlformats.org/officeDocument/2006/relationships/hyperlink" Target="http://spidr.ngdc.noaa.gov/spidr/" TargetMode="External"/><Relationship Id="rId4" Type="http://schemas.openxmlformats.org/officeDocument/2006/relationships/hyperlink" Target="http://www.ngdc.noaa.gov/stp/spaceweather.html" TargetMode="External"/><Relationship Id="rId9" Type="http://schemas.openxmlformats.org/officeDocument/2006/relationships/hyperlink" Target="http://geomag.usgs.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www.newser.com/story/88342/zombie-satellite-set-to-wreak-havoc.html"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g"/><Relationship Id="rId1" Type="http://schemas.microsoft.com/office/2007/relationships/media" Target="../media/media2.mpg"/><Relationship Id="rId6" Type="http://schemas.openxmlformats.org/officeDocument/2006/relationships/hyperlink" Target="http://sxi.ngdc.noaa.gov/sxi_greatest.html"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hyperlink" Target="http://mobile.slashdot.org/story/12/03/15/199252/lightsquared-satellite-disabled-by-last-weeks-solar-stor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hyperlink" Target="http://www.ngdc.noaa.gov/stp/spaceweather.html" TargetMode="External"/><Relationship Id="rId2" Type="http://schemas.openxmlformats.org/officeDocument/2006/relationships/image" Target="../media/image52.jpeg"/><Relationship Id="rId1" Type="http://schemas.openxmlformats.org/officeDocument/2006/relationships/slideLayout" Target="../slideLayouts/slideLayout1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hyperlink" Target="http://www.ngdc.noaa.gov/stp/solar/sibintro.html" TargetMode="External"/><Relationship Id="rId4" Type="http://schemas.openxmlformats.org/officeDocument/2006/relationships/hyperlink" Target="http://www.ngdc.noaa.gov/stp/geomag/geoib.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hyperlink" Target="http://www.ngdc.noaa.gov/stp/solar/onlinepubl.html" TargetMode="Externa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11"/>
          <p:cNvSpPr>
            <a:spLocks noChangeArrowheads="1"/>
          </p:cNvSpPr>
          <p:nvPr/>
        </p:nvSpPr>
        <p:spPr bwMode="auto">
          <a:xfrm>
            <a:off x="539750" y="2776538"/>
            <a:ext cx="8081963" cy="646112"/>
          </a:xfrm>
          <a:prstGeom prst="rect">
            <a:avLst/>
          </a:prstGeom>
          <a:solidFill>
            <a:schemeClr val="accent1"/>
          </a:solidFill>
          <a:ln w="9525">
            <a:solidFill>
              <a:schemeClr val="tx1"/>
            </a:solidFill>
            <a:miter lim="800000"/>
            <a:headEnd/>
            <a:tailEnd/>
          </a:ln>
        </p:spPr>
        <p:txBody>
          <a:bodyPr wrap="none" anchor="ctr"/>
          <a:lstStyle/>
          <a:p>
            <a:pPr algn="ctr">
              <a:spcBef>
                <a:spcPct val="20000"/>
              </a:spcBef>
            </a:pPr>
            <a:r>
              <a:rPr lang="en-US" sz="3200" i="1" dirty="0" smtClean="0">
                <a:solidFill>
                  <a:schemeClr val="bg1"/>
                </a:solidFill>
              </a:rPr>
              <a:t>Operational Space Weather Data</a:t>
            </a:r>
            <a:endParaRPr lang="en-US" sz="3200" i="1" dirty="0">
              <a:solidFill>
                <a:schemeClr val="bg1"/>
              </a:solidFill>
            </a:endParaRPr>
          </a:p>
        </p:txBody>
      </p:sp>
      <p:pic>
        <p:nvPicPr>
          <p:cNvPr id="2051" name="Picture 22" descr="NOAA - Boulder"/>
          <p:cNvPicPr>
            <a:picLocks noChangeAspect="1" noChangeArrowheads="1"/>
          </p:cNvPicPr>
          <p:nvPr/>
        </p:nvPicPr>
        <p:blipFill>
          <a:blip r:embed="rId3" cstate="print"/>
          <a:srcRect/>
          <a:stretch>
            <a:fillRect/>
          </a:stretch>
        </p:blipFill>
        <p:spPr bwMode="auto">
          <a:xfrm>
            <a:off x="533400" y="217488"/>
            <a:ext cx="8096250" cy="2401887"/>
          </a:xfrm>
          <a:prstGeom prst="rect">
            <a:avLst/>
          </a:prstGeom>
          <a:noFill/>
          <a:ln w="9525">
            <a:noFill/>
            <a:miter lim="800000"/>
            <a:headEnd/>
            <a:tailEnd/>
          </a:ln>
        </p:spPr>
      </p:pic>
      <p:sp>
        <p:nvSpPr>
          <p:cNvPr id="2052" name="Text Box 24"/>
          <p:cNvSpPr txBox="1">
            <a:spLocks noChangeArrowheads="1"/>
          </p:cNvSpPr>
          <p:nvPr/>
        </p:nvSpPr>
        <p:spPr bwMode="auto">
          <a:xfrm>
            <a:off x="4946970" y="3762375"/>
            <a:ext cx="3766159" cy="707886"/>
          </a:xfrm>
          <a:prstGeom prst="rect">
            <a:avLst/>
          </a:prstGeom>
          <a:noFill/>
          <a:ln w="9525">
            <a:noFill/>
            <a:miter lim="800000"/>
            <a:headEnd/>
            <a:tailEnd/>
          </a:ln>
        </p:spPr>
        <p:txBody>
          <a:bodyPr wrap="none">
            <a:spAutoFit/>
          </a:bodyPr>
          <a:lstStyle/>
          <a:p>
            <a:pPr algn="r">
              <a:spcBef>
                <a:spcPct val="20000"/>
              </a:spcBef>
            </a:pPr>
            <a:r>
              <a:rPr lang="en-US" sz="4000" dirty="0" smtClean="0">
                <a:solidFill>
                  <a:srgbClr val="000099"/>
                </a:solidFill>
              </a:rPr>
              <a:t>COSPAR 2012 </a:t>
            </a:r>
            <a:endParaRPr lang="en-US" sz="4000" dirty="0">
              <a:solidFill>
                <a:srgbClr val="000099"/>
              </a:solidFill>
            </a:endParaRPr>
          </a:p>
        </p:txBody>
      </p:sp>
      <p:sp>
        <p:nvSpPr>
          <p:cNvPr id="2053" name="Rectangle 7"/>
          <p:cNvSpPr>
            <a:spLocks noChangeArrowheads="1"/>
          </p:cNvSpPr>
          <p:nvPr/>
        </p:nvSpPr>
        <p:spPr bwMode="auto">
          <a:xfrm>
            <a:off x="3305175" y="4624388"/>
            <a:ext cx="5407954" cy="1752600"/>
          </a:xfrm>
          <a:prstGeom prst="rect">
            <a:avLst/>
          </a:prstGeom>
          <a:noFill/>
          <a:ln w="9525">
            <a:noFill/>
            <a:miter lim="800000"/>
            <a:headEnd/>
            <a:tailEnd/>
          </a:ln>
        </p:spPr>
        <p:txBody>
          <a:bodyPr lIns="96838" tIns="47625" rIns="96838" bIns="47625"/>
          <a:lstStyle/>
          <a:p>
            <a:pPr algn="r" defTabSz="960438">
              <a:lnSpc>
                <a:spcPct val="80000"/>
              </a:lnSpc>
              <a:spcBef>
                <a:spcPct val="20000"/>
              </a:spcBef>
              <a:buSzPct val="125000"/>
            </a:pPr>
            <a:r>
              <a:rPr lang="en-US" sz="2400" dirty="0" smtClean="0">
                <a:solidFill>
                  <a:srgbClr val="000099"/>
                </a:solidFill>
              </a:rPr>
              <a:t>W. </a:t>
            </a:r>
            <a:r>
              <a:rPr lang="en-US" sz="2400" dirty="0" err="1" smtClean="0">
                <a:solidFill>
                  <a:srgbClr val="000099"/>
                </a:solidFill>
              </a:rPr>
              <a:t>Denig</a:t>
            </a:r>
            <a:r>
              <a:rPr lang="en-US" sz="2400" dirty="0" smtClean="0">
                <a:solidFill>
                  <a:srgbClr val="000099"/>
                </a:solidFill>
              </a:rPr>
              <a:t>, J. Green, J. Rodriguez &amp; R. </a:t>
            </a:r>
            <a:r>
              <a:rPr lang="en-US" sz="2400" dirty="0" err="1" smtClean="0">
                <a:solidFill>
                  <a:srgbClr val="000099"/>
                </a:solidFill>
              </a:rPr>
              <a:t>Viereck</a:t>
            </a:r>
            <a:endParaRPr lang="en-US" sz="2400" dirty="0" smtClean="0">
              <a:solidFill>
                <a:srgbClr val="000099"/>
              </a:solidFill>
            </a:endParaRPr>
          </a:p>
          <a:p>
            <a:pPr algn="r" defTabSz="960438">
              <a:lnSpc>
                <a:spcPct val="80000"/>
              </a:lnSpc>
              <a:spcBef>
                <a:spcPts val="1200"/>
              </a:spcBef>
              <a:buSzPct val="125000"/>
            </a:pPr>
            <a:r>
              <a:rPr lang="en-US" sz="2400" dirty="0" smtClean="0">
                <a:solidFill>
                  <a:srgbClr val="000099"/>
                </a:solidFill>
              </a:rPr>
              <a:t>U.S. Department of Commerce</a:t>
            </a:r>
          </a:p>
          <a:p>
            <a:pPr algn="r" defTabSz="960438">
              <a:lnSpc>
                <a:spcPct val="80000"/>
              </a:lnSpc>
              <a:spcBef>
                <a:spcPct val="20000"/>
              </a:spcBef>
              <a:buSzPct val="125000"/>
            </a:pPr>
            <a:r>
              <a:rPr lang="en-US" sz="2400" dirty="0" smtClean="0">
                <a:solidFill>
                  <a:srgbClr val="000099"/>
                </a:solidFill>
              </a:rPr>
              <a:t>National Oceanic and Atmospheric Administration (NOAA)</a:t>
            </a:r>
            <a:endParaRPr lang="en-US" sz="2400" dirty="0">
              <a:solidFill>
                <a:srgbClr val="000099"/>
              </a:solidFill>
            </a:endParaRPr>
          </a:p>
        </p:txBody>
      </p:sp>
      <p:pic>
        <p:nvPicPr>
          <p:cNvPr id="2054" name="Picture 26" descr="noaa_round_x"/>
          <p:cNvPicPr>
            <a:picLocks noChangeAspect="1" noChangeArrowheads="1"/>
          </p:cNvPicPr>
          <p:nvPr/>
        </p:nvPicPr>
        <p:blipFill>
          <a:blip r:embed="rId4" cstate="print">
            <a:clrChange>
              <a:clrFrom>
                <a:srgbClr val="00F0E2"/>
              </a:clrFrom>
              <a:clrTo>
                <a:srgbClr val="00F0E2">
                  <a:alpha val="0"/>
                </a:srgbClr>
              </a:clrTo>
            </a:clrChange>
          </a:blip>
          <a:srcRect/>
          <a:stretch>
            <a:fillRect/>
          </a:stretch>
        </p:blipFill>
        <p:spPr bwMode="auto">
          <a:xfrm>
            <a:off x="471488" y="3794125"/>
            <a:ext cx="2597150" cy="259873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004010" y="6350"/>
            <a:ext cx="71026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LEO Measurements – </a:t>
            </a:r>
            <a:r>
              <a:rPr lang="en-US" sz="2800" b="0" dirty="0" err="1" smtClean="0">
                <a:solidFill>
                  <a:schemeClr val="tx2"/>
                </a:solidFill>
              </a:rPr>
              <a:t>Auroral</a:t>
            </a:r>
            <a:r>
              <a:rPr lang="en-US" sz="2800" b="0" dirty="0" smtClean="0">
                <a:solidFill>
                  <a:schemeClr val="tx2"/>
                </a:solidFill>
              </a:rPr>
              <a:t> Morphology </a:t>
            </a:r>
            <a:endParaRPr lang="en-US" sz="2800" b="0" dirty="0">
              <a:solidFill>
                <a:schemeClr val="tx2"/>
              </a:solidFill>
            </a:endParaRPr>
          </a:p>
        </p:txBody>
      </p:sp>
      <p:sp>
        <p:nvSpPr>
          <p:cNvPr id="6147" name="TextBox 2"/>
          <p:cNvSpPr txBox="1">
            <a:spLocks noChangeArrowheads="1"/>
          </p:cNvSpPr>
          <p:nvPr/>
        </p:nvSpPr>
        <p:spPr bwMode="auto">
          <a:xfrm>
            <a:off x="511175" y="1131888"/>
            <a:ext cx="4806950"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27013" algn="l"/>
                <a:tab pos="1376363" algn="l"/>
                <a:tab pos="2743200" algn="l"/>
              </a:tabLst>
              <a:defRPr sz="1600" b="1">
                <a:solidFill>
                  <a:schemeClr val="tx1"/>
                </a:solidFill>
                <a:latin typeface="Arial" charset="0"/>
              </a:defRPr>
            </a:lvl1pPr>
            <a:lvl2pPr marL="742950" indent="-285750" eaLnBrk="0" hangingPunct="0">
              <a:tabLst>
                <a:tab pos="227013" algn="l"/>
                <a:tab pos="1376363" algn="l"/>
                <a:tab pos="2743200" algn="l"/>
              </a:tabLst>
              <a:defRPr sz="1600" b="1">
                <a:solidFill>
                  <a:schemeClr val="tx1"/>
                </a:solidFill>
                <a:latin typeface="Arial" charset="0"/>
              </a:defRPr>
            </a:lvl2pPr>
            <a:lvl3pPr marL="1143000" indent="-228600" eaLnBrk="0" hangingPunct="0">
              <a:tabLst>
                <a:tab pos="227013" algn="l"/>
                <a:tab pos="1376363" algn="l"/>
                <a:tab pos="2743200" algn="l"/>
              </a:tabLst>
              <a:defRPr sz="1600" b="1">
                <a:solidFill>
                  <a:schemeClr val="tx1"/>
                </a:solidFill>
                <a:latin typeface="Arial" charset="0"/>
              </a:defRPr>
            </a:lvl3pPr>
            <a:lvl4pPr marL="1600200" indent="-228600" eaLnBrk="0" hangingPunct="0">
              <a:tabLst>
                <a:tab pos="227013" algn="l"/>
                <a:tab pos="1376363" algn="l"/>
                <a:tab pos="2743200" algn="l"/>
              </a:tabLst>
              <a:defRPr sz="1600" b="1">
                <a:solidFill>
                  <a:schemeClr val="tx1"/>
                </a:solidFill>
                <a:latin typeface="Arial" charset="0"/>
              </a:defRPr>
            </a:lvl4pPr>
            <a:lvl5pPr marL="2057400" indent="-228600" eaLnBrk="0" hangingPunct="0">
              <a:tabLst>
                <a:tab pos="227013" algn="l"/>
                <a:tab pos="1376363" algn="l"/>
                <a:tab pos="2743200" algn="l"/>
              </a:tabLst>
              <a:defRPr sz="1600" b="1">
                <a:solidFill>
                  <a:schemeClr val="tx1"/>
                </a:solidFill>
                <a:latin typeface="Arial" charset="0"/>
              </a:defRPr>
            </a:lvl5pPr>
            <a:lvl6pPr marL="2514600" indent="-228600" eaLnBrk="0" fontAlgn="base" hangingPunct="0">
              <a:spcBef>
                <a:spcPct val="0"/>
              </a:spcBef>
              <a:spcAft>
                <a:spcPct val="0"/>
              </a:spcAft>
              <a:tabLst>
                <a:tab pos="227013" algn="l"/>
                <a:tab pos="1376363" algn="l"/>
                <a:tab pos="2743200" algn="l"/>
              </a:tabLst>
              <a:defRPr sz="1600" b="1">
                <a:solidFill>
                  <a:schemeClr val="tx1"/>
                </a:solidFill>
                <a:latin typeface="Arial" charset="0"/>
              </a:defRPr>
            </a:lvl6pPr>
            <a:lvl7pPr marL="2971800" indent="-228600" eaLnBrk="0" fontAlgn="base" hangingPunct="0">
              <a:spcBef>
                <a:spcPct val="0"/>
              </a:spcBef>
              <a:spcAft>
                <a:spcPct val="0"/>
              </a:spcAft>
              <a:tabLst>
                <a:tab pos="227013" algn="l"/>
                <a:tab pos="1376363" algn="l"/>
                <a:tab pos="2743200" algn="l"/>
              </a:tabLst>
              <a:defRPr sz="1600" b="1">
                <a:solidFill>
                  <a:schemeClr val="tx1"/>
                </a:solidFill>
                <a:latin typeface="Arial" charset="0"/>
              </a:defRPr>
            </a:lvl7pPr>
            <a:lvl8pPr marL="3429000" indent="-228600" eaLnBrk="0" fontAlgn="base" hangingPunct="0">
              <a:spcBef>
                <a:spcPct val="0"/>
              </a:spcBef>
              <a:spcAft>
                <a:spcPct val="0"/>
              </a:spcAft>
              <a:tabLst>
                <a:tab pos="227013" algn="l"/>
                <a:tab pos="1376363" algn="l"/>
                <a:tab pos="2743200" algn="l"/>
              </a:tabLst>
              <a:defRPr sz="1600" b="1">
                <a:solidFill>
                  <a:schemeClr val="tx1"/>
                </a:solidFill>
                <a:latin typeface="Arial" charset="0"/>
              </a:defRPr>
            </a:lvl8pPr>
            <a:lvl9pPr marL="3886200" indent="-228600" eaLnBrk="0" fontAlgn="base" hangingPunct="0">
              <a:spcBef>
                <a:spcPct val="0"/>
              </a:spcBef>
              <a:spcAft>
                <a:spcPct val="0"/>
              </a:spcAft>
              <a:tabLst>
                <a:tab pos="227013" algn="l"/>
                <a:tab pos="1376363" algn="l"/>
                <a:tab pos="2743200" algn="l"/>
              </a:tabLst>
              <a:defRPr sz="1600" b="1">
                <a:solidFill>
                  <a:schemeClr val="tx1"/>
                </a:solidFill>
                <a:latin typeface="Arial" charset="0"/>
              </a:defRPr>
            </a:lvl9pPr>
          </a:lstStyle>
          <a:p>
            <a:pPr algn="just" eaLnBrk="1" hangingPunct="1"/>
            <a:r>
              <a:rPr lang="en-US" u="sng" dirty="0" err="1">
                <a:solidFill>
                  <a:srgbClr val="000099"/>
                </a:solidFill>
              </a:rPr>
              <a:t>Auroral</a:t>
            </a:r>
            <a:r>
              <a:rPr lang="en-US" u="sng" dirty="0">
                <a:solidFill>
                  <a:srgbClr val="000099"/>
                </a:solidFill>
              </a:rPr>
              <a:t> Energy Particles</a:t>
            </a:r>
          </a:p>
          <a:p>
            <a:pPr algn="just" eaLnBrk="1" hangingPunct="1">
              <a:spcBef>
                <a:spcPts val="600"/>
              </a:spcBef>
            </a:pPr>
            <a:r>
              <a:rPr lang="en-US" b="0" dirty="0" smtClean="0">
                <a:solidFill>
                  <a:srgbClr val="000099"/>
                </a:solidFill>
              </a:rPr>
              <a:t>Measure the energy spectrum and distribution of particles precipitating into the high-latitude ionosphere. Discern </a:t>
            </a:r>
            <a:r>
              <a:rPr lang="en-US" b="0" dirty="0" err="1" smtClean="0">
                <a:solidFill>
                  <a:srgbClr val="000099"/>
                </a:solidFill>
              </a:rPr>
              <a:t>magnetospheric</a:t>
            </a:r>
            <a:r>
              <a:rPr lang="en-US" b="0" dirty="0" smtClean="0">
                <a:solidFill>
                  <a:srgbClr val="000099"/>
                </a:solidFill>
              </a:rPr>
              <a:t> source regions in </a:t>
            </a:r>
            <a:r>
              <a:rPr lang="en-US" b="0" dirty="0" smtClean="0">
                <a:solidFill>
                  <a:srgbClr val="000099"/>
                </a:solidFill>
              </a:rPr>
              <a:t>magnetic latitude - magnetic local time</a:t>
            </a:r>
            <a:r>
              <a:rPr lang="en-US" b="0" dirty="0" smtClean="0">
                <a:solidFill>
                  <a:srgbClr val="000099"/>
                </a:solidFill>
              </a:rPr>
              <a:t>  </a:t>
            </a:r>
            <a:r>
              <a:rPr lang="en-US" b="0" dirty="0" smtClean="0">
                <a:solidFill>
                  <a:srgbClr val="000099"/>
                </a:solidFill>
              </a:rPr>
              <a:t>plots.</a:t>
            </a:r>
            <a:endParaRPr lang="en-US" b="0" dirty="0">
              <a:solidFill>
                <a:srgbClr val="000099"/>
              </a:solidFill>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 y="2774950"/>
            <a:ext cx="4716463" cy="362585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6149" name="Text Box 11"/>
          <p:cNvSpPr txBox="1">
            <a:spLocks noChangeArrowheads="1"/>
          </p:cNvSpPr>
          <p:nvPr/>
        </p:nvSpPr>
        <p:spPr bwMode="auto">
          <a:xfrm>
            <a:off x="4033838" y="6446838"/>
            <a:ext cx="12938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r" eaLnBrk="1" hangingPunct="1">
              <a:spcBef>
                <a:spcPct val="20000"/>
              </a:spcBef>
            </a:pPr>
            <a:r>
              <a:rPr lang="en-US" sz="800" b="0">
                <a:solidFill>
                  <a:schemeClr val="tx2"/>
                </a:solidFill>
              </a:rPr>
              <a:t>Credit: Newell, JHU/APL</a:t>
            </a:r>
          </a:p>
        </p:txBody>
      </p:sp>
      <p:pic>
        <p:nvPicPr>
          <p:cNvPr id="61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1225550"/>
            <a:ext cx="33845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pmap_2009_04_14_1028_N_5_141_104_19.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8150" y="3516313"/>
            <a:ext cx="338455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96997"/>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685000" y="6350"/>
            <a:ext cx="574067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Extended Capabilities – LEO Data </a:t>
            </a:r>
            <a:endParaRPr lang="en-US" sz="2800" b="0" dirty="0">
              <a:solidFill>
                <a:schemeClr val="tx2"/>
              </a:solidFill>
            </a:endParaRPr>
          </a:p>
        </p:txBody>
      </p:sp>
      <p:grpSp>
        <p:nvGrpSpPr>
          <p:cNvPr id="8" name="Group 7"/>
          <p:cNvGrpSpPr/>
          <p:nvPr/>
        </p:nvGrpSpPr>
        <p:grpSpPr>
          <a:xfrm>
            <a:off x="4399472" y="1569994"/>
            <a:ext cx="4641010" cy="5132716"/>
            <a:chOff x="214746" y="1101435"/>
            <a:chExt cx="6404265" cy="5967189"/>
          </a:xfrm>
        </p:grpSpPr>
        <p:pic>
          <p:nvPicPr>
            <p:cNvPr id="9" name="Picture 8" descr="p13_10jan04_1804_1834_js.jpg"/>
            <p:cNvPicPr>
              <a:picLocks/>
            </p:cNvPicPr>
            <p:nvPr/>
          </p:nvPicPr>
          <p:blipFill>
            <a:blip r:embed="rId2" cstate="print"/>
            <a:stretch>
              <a:fillRect/>
            </a:stretch>
          </p:blipFill>
          <p:spPr>
            <a:xfrm>
              <a:off x="214746" y="1101435"/>
              <a:ext cx="6400800" cy="4965192"/>
            </a:xfrm>
            <a:prstGeom prst="rect">
              <a:avLst/>
            </a:prstGeom>
          </p:spPr>
        </p:pic>
        <p:pic>
          <p:nvPicPr>
            <p:cNvPr id="10" name="Picture 9" descr="p13_10jan04_1804_1834_jm.jpg"/>
            <p:cNvPicPr>
              <a:picLocks/>
            </p:cNvPicPr>
            <p:nvPr/>
          </p:nvPicPr>
          <p:blipFill>
            <a:blip r:embed="rId3" cstate="print"/>
            <a:stretch>
              <a:fillRect/>
            </a:stretch>
          </p:blipFill>
          <p:spPr>
            <a:xfrm>
              <a:off x="218211" y="5468424"/>
              <a:ext cx="6400800" cy="1600200"/>
            </a:xfrm>
            <a:prstGeom prst="rect">
              <a:avLst/>
            </a:prstGeom>
          </p:spPr>
        </p:pic>
      </p:grpSp>
      <p:sp>
        <p:nvSpPr>
          <p:cNvPr id="2" name="TextBox 1"/>
          <p:cNvSpPr txBox="1"/>
          <p:nvPr/>
        </p:nvSpPr>
        <p:spPr bwMode="auto">
          <a:xfrm>
            <a:off x="3048482" y="4733067"/>
            <a:ext cx="1208985" cy="338554"/>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smtClean="0">
                <a:solidFill>
                  <a:srgbClr val="000099"/>
                </a:solidFill>
              </a:rPr>
              <a:t>Convection</a:t>
            </a:r>
            <a:endParaRPr lang="en-US" b="0" dirty="0">
              <a:solidFill>
                <a:srgbClr val="000099"/>
              </a:solidFill>
            </a:endParaRPr>
          </a:p>
        </p:txBody>
      </p:sp>
      <p:sp>
        <p:nvSpPr>
          <p:cNvPr id="3" name="TextBox 2"/>
          <p:cNvSpPr txBox="1"/>
          <p:nvPr/>
        </p:nvSpPr>
        <p:spPr bwMode="auto">
          <a:xfrm>
            <a:off x="3285727" y="5340487"/>
            <a:ext cx="971740" cy="830997"/>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000099"/>
                </a:solidFill>
              </a:rPr>
              <a:t>Field</a:t>
            </a:r>
          </a:p>
          <a:p>
            <a:pPr algn="r">
              <a:tabLst>
                <a:tab pos="227013" algn="l"/>
                <a:tab pos="1376363" algn="l"/>
                <a:tab pos="2743200" algn="l"/>
              </a:tabLst>
            </a:pPr>
            <a:r>
              <a:rPr lang="en-US" b="0" dirty="0" smtClean="0">
                <a:solidFill>
                  <a:srgbClr val="000099"/>
                </a:solidFill>
              </a:rPr>
              <a:t>Aligned</a:t>
            </a:r>
          </a:p>
          <a:p>
            <a:pPr algn="r">
              <a:tabLst>
                <a:tab pos="227013" algn="l"/>
                <a:tab pos="1376363" algn="l"/>
                <a:tab pos="2743200" algn="l"/>
              </a:tabLst>
            </a:pPr>
            <a:r>
              <a:rPr lang="en-US" b="0" dirty="0" smtClean="0">
                <a:solidFill>
                  <a:srgbClr val="000099"/>
                </a:solidFill>
              </a:rPr>
              <a:t>Currents</a:t>
            </a:r>
            <a:endParaRPr lang="en-US" b="0" dirty="0">
              <a:solidFill>
                <a:srgbClr val="000099"/>
              </a:solidFill>
            </a:endParaRPr>
          </a:p>
        </p:txBody>
      </p:sp>
      <p:sp>
        <p:nvSpPr>
          <p:cNvPr id="4" name="TextBox 3"/>
          <p:cNvSpPr txBox="1"/>
          <p:nvPr/>
        </p:nvSpPr>
        <p:spPr bwMode="auto">
          <a:xfrm rot="16200000">
            <a:off x="3603121" y="3034988"/>
            <a:ext cx="970137" cy="338554"/>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smtClean="0">
                <a:solidFill>
                  <a:srgbClr val="000099"/>
                </a:solidFill>
              </a:rPr>
              <a:t>Particles</a:t>
            </a:r>
            <a:endParaRPr lang="en-US" b="0" dirty="0">
              <a:solidFill>
                <a:srgbClr val="000099"/>
              </a:solidFill>
            </a:endParaRPr>
          </a:p>
        </p:txBody>
      </p:sp>
      <p:sp>
        <p:nvSpPr>
          <p:cNvPr id="5" name="Left Brace 4"/>
          <p:cNvSpPr/>
          <p:nvPr/>
        </p:nvSpPr>
        <p:spPr bwMode="auto">
          <a:xfrm>
            <a:off x="4190320" y="1919694"/>
            <a:ext cx="293757" cy="2558562"/>
          </a:xfrm>
          <a:prstGeom prst="leftBrace">
            <a:avLst/>
          </a:prstGeom>
          <a:noFill/>
          <a:ln w="1270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5" name="Left Brace 14"/>
          <p:cNvSpPr/>
          <p:nvPr/>
        </p:nvSpPr>
        <p:spPr bwMode="auto">
          <a:xfrm>
            <a:off x="4207180" y="4478256"/>
            <a:ext cx="293757" cy="848031"/>
          </a:xfrm>
          <a:prstGeom prst="leftBrace">
            <a:avLst/>
          </a:prstGeom>
          <a:noFill/>
          <a:ln w="1270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6" name="Left Brace 15"/>
          <p:cNvSpPr/>
          <p:nvPr/>
        </p:nvSpPr>
        <p:spPr bwMode="auto">
          <a:xfrm>
            <a:off x="4207180" y="5327020"/>
            <a:ext cx="293757" cy="830567"/>
          </a:xfrm>
          <a:prstGeom prst="leftBrace">
            <a:avLst/>
          </a:prstGeom>
          <a:noFill/>
          <a:ln w="1270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cxnSp>
        <p:nvCxnSpPr>
          <p:cNvPr id="19" name="Straight Connector 18"/>
          <p:cNvCxnSpPr/>
          <p:nvPr/>
        </p:nvCxnSpPr>
        <p:spPr bwMode="auto">
          <a:xfrm>
            <a:off x="7795397" y="1802921"/>
            <a:ext cx="0" cy="4364066"/>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21" name="Straight Connector 20"/>
          <p:cNvCxnSpPr/>
          <p:nvPr/>
        </p:nvCxnSpPr>
        <p:spPr bwMode="auto">
          <a:xfrm>
            <a:off x="7292189" y="1802921"/>
            <a:ext cx="0" cy="4364066"/>
          </a:xfrm>
          <a:prstGeom prst="line">
            <a:avLst/>
          </a:prstGeom>
          <a:solidFill>
            <a:schemeClr val="accent1"/>
          </a:solidFill>
          <a:ln w="12700" cap="flat" cmpd="sng" algn="ctr">
            <a:solidFill>
              <a:srgbClr val="000099"/>
            </a:solidFill>
            <a:prstDash val="solid"/>
            <a:round/>
            <a:headEnd type="none" w="med" len="med"/>
            <a:tailEnd type="none" w="med" len="med"/>
          </a:ln>
          <a:effectLst/>
        </p:spPr>
      </p:cxnSp>
      <p:grpSp>
        <p:nvGrpSpPr>
          <p:cNvPr id="13" name="Group 12"/>
          <p:cNvGrpSpPr/>
          <p:nvPr/>
        </p:nvGrpSpPr>
        <p:grpSpPr>
          <a:xfrm>
            <a:off x="5796943" y="1181819"/>
            <a:ext cx="241547" cy="4985168"/>
            <a:chOff x="5796944" y="1181819"/>
            <a:chExt cx="152400" cy="4985168"/>
          </a:xfrm>
        </p:grpSpPr>
        <p:cxnSp>
          <p:nvCxnSpPr>
            <p:cNvPr id="7" name="Straight Connector 6"/>
            <p:cNvCxnSpPr/>
            <p:nvPr/>
          </p:nvCxnSpPr>
          <p:spPr bwMode="auto">
            <a:xfrm>
              <a:off x="5796944" y="1802921"/>
              <a:ext cx="0" cy="4364066"/>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20" name="Straight Connector 19"/>
            <p:cNvCxnSpPr/>
            <p:nvPr/>
          </p:nvCxnSpPr>
          <p:spPr bwMode="auto">
            <a:xfrm>
              <a:off x="5949344" y="1802921"/>
              <a:ext cx="0" cy="4364066"/>
            </a:xfrm>
            <a:prstGeom prst="line">
              <a:avLst/>
            </a:prstGeom>
            <a:solidFill>
              <a:schemeClr val="accent1"/>
            </a:solidFill>
            <a:ln w="12700" cap="flat" cmpd="sng" algn="ctr">
              <a:solidFill>
                <a:srgbClr val="000099"/>
              </a:solidFill>
              <a:prstDash val="solid"/>
              <a:round/>
              <a:headEnd type="none" w="med" len="med"/>
              <a:tailEnd type="none" w="med" len="med"/>
            </a:ln>
            <a:effectLst/>
          </p:spPr>
        </p:cxnSp>
        <p:sp>
          <p:nvSpPr>
            <p:cNvPr id="12" name="Rectangle 11"/>
            <p:cNvSpPr/>
            <p:nvPr/>
          </p:nvSpPr>
          <p:spPr bwMode="auto">
            <a:xfrm>
              <a:off x="5796944" y="1181819"/>
              <a:ext cx="152400" cy="73787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grpSp>
      <p:sp>
        <p:nvSpPr>
          <p:cNvPr id="24" name="Rectangle 23"/>
          <p:cNvSpPr/>
          <p:nvPr/>
        </p:nvSpPr>
        <p:spPr bwMode="auto">
          <a:xfrm>
            <a:off x="7277805" y="1181805"/>
            <a:ext cx="517592" cy="73787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4" name="TextBox 13"/>
          <p:cNvSpPr txBox="1"/>
          <p:nvPr/>
        </p:nvSpPr>
        <p:spPr bwMode="auto">
          <a:xfrm rot="16200000">
            <a:off x="5505583" y="1431662"/>
            <a:ext cx="824265" cy="215444"/>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800" dirty="0" err="1" smtClean="0">
                <a:solidFill>
                  <a:schemeClr val="bg1"/>
                </a:solidFill>
              </a:rPr>
              <a:t>Auroral</a:t>
            </a:r>
            <a:r>
              <a:rPr lang="en-US" sz="800" dirty="0" smtClean="0">
                <a:solidFill>
                  <a:schemeClr val="bg1"/>
                </a:solidFill>
              </a:rPr>
              <a:t> Zone</a:t>
            </a:r>
            <a:endParaRPr lang="en-US" sz="800" dirty="0">
              <a:solidFill>
                <a:schemeClr val="bg1"/>
              </a:solidFill>
            </a:endParaRPr>
          </a:p>
        </p:txBody>
      </p:sp>
      <p:sp>
        <p:nvSpPr>
          <p:cNvPr id="27" name="TextBox 26"/>
          <p:cNvSpPr txBox="1"/>
          <p:nvPr/>
        </p:nvSpPr>
        <p:spPr bwMode="auto">
          <a:xfrm rot="16200000">
            <a:off x="7124469" y="1431662"/>
            <a:ext cx="824265" cy="215444"/>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800" dirty="0" err="1" smtClean="0">
                <a:solidFill>
                  <a:schemeClr val="bg1"/>
                </a:solidFill>
              </a:rPr>
              <a:t>Auroral</a:t>
            </a:r>
            <a:r>
              <a:rPr lang="en-US" sz="800" dirty="0" smtClean="0">
                <a:solidFill>
                  <a:schemeClr val="bg1"/>
                </a:solidFill>
              </a:rPr>
              <a:t> Zone</a:t>
            </a:r>
            <a:endParaRPr lang="en-US" sz="800" dirty="0">
              <a:solidFill>
                <a:schemeClr val="bg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165" y="1181805"/>
            <a:ext cx="3303918" cy="3303918"/>
          </a:xfrm>
          <a:prstGeom prst="rect">
            <a:avLst/>
          </a:prstGeom>
          <a:ln w="12700">
            <a:solidFill>
              <a:srgbClr val="000099"/>
            </a:solidFill>
          </a:ln>
        </p:spPr>
      </p:pic>
      <p:sp>
        <p:nvSpPr>
          <p:cNvPr id="29" name="Text Box 11"/>
          <p:cNvSpPr txBox="1">
            <a:spLocks noChangeArrowheads="1"/>
          </p:cNvSpPr>
          <p:nvPr/>
        </p:nvSpPr>
        <p:spPr bwMode="auto">
          <a:xfrm>
            <a:off x="2378150" y="4485723"/>
            <a:ext cx="11673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r" eaLnBrk="1" hangingPunct="1">
              <a:spcBef>
                <a:spcPct val="20000"/>
              </a:spcBef>
            </a:pPr>
            <a:r>
              <a:rPr lang="en-US" sz="800" b="0" dirty="0" err="1" smtClean="0">
                <a:solidFill>
                  <a:schemeClr val="tx2"/>
                </a:solidFill>
              </a:rPr>
              <a:t>Andalsvik</a:t>
            </a:r>
            <a:r>
              <a:rPr lang="en-US" sz="800" b="0" dirty="0" smtClean="0">
                <a:solidFill>
                  <a:schemeClr val="tx2"/>
                </a:solidFill>
              </a:rPr>
              <a:t> et al., 2011</a:t>
            </a:r>
            <a:endParaRPr lang="en-US" sz="800" b="0" dirty="0">
              <a:solidFill>
                <a:schemeClr val="tx2"/>
              </a:solidFill>
            </a:endParaRPr>
          </a:p>
        </p:txBody>
      </p:sp>
      <p:sp>
        <p:nvSpPr>
          <p:cNvPr id="18" name="TextBox 17"/>
          <p:cNvSpPr txBox="1"/>
          <p:nvPr/>
        </p:nvSpPr>
        <p:spPr bwMode="auto">
          <a:xfrm>
            <a:off x="284152" y="4842395"/>
            <a:ext cx="2764330" cy="1400383"/>
          </a:xfrm>
          <a:prstGeom prst="rect">
            <a:avLst/>
          </a:prstGeom>
          <a:noFill/>
          <a:ln w="12700">
            <a:noFill/>
            <a:miter lim="800000"/>
            <a:headEnd/>
            <a:tailEnd/>
          </a:ln>
        </p:spPr>
        <p:txBody>
          <a:bodyPr wrap="square" rtlCol="0">
            <a:spAutoFit/>
          </a:bodyPr>
          <a:lstStyle/>
          <a:p>
            <a:pPr algn="just">
              <a:tabLst>
                <a:tab pos="227013" algn="l"/>
                <a:tab pos="1376363" algn="l"/>
                <a:tab pos="2743200" algn="l"/>
              </a:tabLst>
            </a:pPr>
            <a:r>
              <a:rPr lang="en-US" b="0" u="sng" dirty="0" smtClean="0">
                <a:solidFill>
                  <a:srgbClr val="000099"/>
                </a:solidFill>
              </a:rPr>
              <a:t>LEO measurements</a:t>
            </a:r>
          </a:p>
          <a:p>
            <a:pPr algn="just">
              <a:spcBef>
                <a:spcPts val="600"/>
              </a:spcBef>
              <a:tabLst>
                <a:tab pos="227013" algn="l"/>
                <a:tab pos="1376363" algn="l"/>
                <a:tab pos="2743200" algn="l"/>
              </a:tabLst>
            </a:pPr>
            <a:r>
              <a:rPr lang="en-US" b="0" dirty="0" err="1" smtClean="0">
                <a:solidFill>
                  <a:srgbClr val="000099"/>
                </a:solidFill>
              </a:rPr>
              <a:t>SWx</a:t>
            </a:r>
            <a:r>
              <a:rPr lang="en-US" b="0" dirty="0" smtClean="0">
                <a:solidFill>
                  <a:srgbClr val="000099"/>
                </a:solidFill>
              </a:rPr>
              <a:t> data from the DMSP are used to determine the electrodynamics of the high-latitude space environment. </a:t>
            </a:r>
            <a:endParaRPr lang="en-US" b="0" dirty="0">
              <a:solidFill>
                <a:srgbClr val="000099"/>
              </a:solidFill>
            </a:endParaRPr>
          </a:p>
        </p:txBody>
      </p:sp>
    </p:spTree>
    <p:extLst>
      <p:ext uri="{BB962C8B-B14F-4D97-AF65-F5344CB8AC3E}">
        <p14:creationId xmlns:p14="http://schemas.microsoft.com/office/powerpoint/2010/main" val="3689247251"/>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xi_15_20120304_20120317.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145" y="1181819"/>
            <a:ext cx="4126302" cy="4951562"/>
          </a:xfrm>
          <a:prstGeom prst="rect">
            <a:avLst/>
          </a:prstGeom>
        </p:spPr>
      </p:pic>
      <p:sp>
        <p:nvSpPr>
          <p:cNvPr id="4" name="Text Box 4"/>
          <p:cNvSpPr txBox="1">
            <a:spLocks noChangeArrowheads="1"/>
          </p:cNvSpPr>
          <p:nvPr/>
        </p:nvSpPr>
        <p:spPr bwMode="auto">
          <a:xfrm>
            <a:off x="1937470" y="6350"/>
            <a:ext cx="52357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GOES </a:t>
            </a:r>
            <a:r>
              <a:rPr lang="en-US" sz="2800" b="0" dirty="0" err="1" smtClean="0">
                <a:solidFill>
                  <a:schemeClr val="tx2"/>
                </a:solidFill>
              </a:rPr>
              <a:t>SWx</a:t>
            </a:r>
            <a:r>
              <a:rPr lang="en-US" sz="2800" b="0" dirty="0" smtClean="0">
                <a:solidFill>
                  <a:schemeClr val="tx2"/>
                </a:solidFill>
              </a:rPr>
              <a:t> Data – March 2012</a:t>
            </a:r>
            <a:endParaRPr lang="en-US" sz="2800" b="0" dirty="0">
              <a:solidFill>
                <a:schemeClr val="tx2"/>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1011" y="2817788"/>
            <a:ext cx="4287474" cy="3315593"/>
          </a:xfrm>
          <a:prstGeom prst="rect">
            <a:avLst/>
          </a:prstGeom>
          <a:ln w="12700">
            <a:solidFill>
              <a:srgbClr val="000099"/>
            </a:solidFill>
          </a:ln>
        </p:spPr>
      </p:pic>
      <p:sp>
        <p:nvSpPr>
          <p:cNvPr id="6" name="TextBox 5"/>
          <p:cNvSpPr txBox="1"/>
          <p:nvPr/>
        </p:nvSpPr>
        <p:spPr bwMode="auto">
          <a:xfrm>
            <a:off x="4735905" y="1259471"/>
            <a:ext cx="3812874" cy="1400383"/>
          </a:xfrm>
          <a:prstGeom prst="rect">
            <a:avLst/>
          </a:prstGeom>
          <a:noFill/>
          <a:ln w="12700">
            <a:noFill/>
            <a:miter lim="800000"/>
            <a:headEnd/>
            <a:tailEnd/>
          </a:ln>
        </p:spPr>
        <p:txBody>
          <a:bodyPr wrap="square" rtlCol="0">
            <a:spAutoFit/>
          </a:bodyPr>
          <a:lstStyle/>
          <a:p>
            <a:pPr algn="just">
              <a:tabLst>
                <a:tab pos="227013" algn="l"/>
                <a:tab pos="1376363" algn="l"/>
                <a:tab pos="2743200" algn="l"/>
              </a:tabLst>
            </a:pPr>
            <a:r>
              <a:rPr lang="en-US" b="0" u="sng" dirty="0" smtClean="0">
                <a:solidFill>
                  <a:srgbClr val="000099"/>
                </a:solidFill>
              </a:rPr>
              <a:t>GEO Measurements</a:t>
            </a:r>
          </a:p>
          <a:p>
            <a:pPr algn="just">
              <a:spcBef>
                <a:spcPts val="600"/>
              </a:spcBef>
              <a:tabLst>
                <a:tab pos="227013" algn="l"/>
                <a:tab pos="1376363" algn="l"/>
                <a:tab pos="2743200" algn="l"/>
              </a:tabLst>
            </a:pPr>
            <a:r>
              <a:rPr lang="en-US" b="0" dirty="0" smtClean="0">
                <a:solidFill>
                  <a:srgbClr val="000099"/>
                </a:solidFill>
              </a:rPr>
              <a:t>Space weather data from Geostationary Operational Environmental Satellites (GOES) include space particle and field measurements plus solar observations.</a:t>
            </a:r>
            <a:endParaRPr lang="en-US" b="0" dirty="0">
              <a:solidFill>
                <a:srgbClr val="000099"/>
              </a:solidFill>
            </a:endParaRPr>
          </a:p>
        </p:txBody>
      </p:sp>
      <p:sp>
        <p:nvSpPr>
          <p:cNvPr id="3" name="TextBox 2"/>
          <p:cNvSpPr txBox="1"/>
          <p:nvPr/>
        </p:nvSpPr>
        <p:spPr bwMode="auto">
          <a:xfrm>
            <a:off x="776365" y="6280030"/>
            <a:ext cx="7598299" cy="307777"/>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400" b="0" dirty="0" smtClean="0">
                <a:solidFill>
                  <a:srgbClr val="000099"/>
                </a:solidFill>
              </a:rPr>
              <a:t>All data and plots are </a:t>
            </a:r>
            <a:r>
              <a:rPr lang="en-US" sz="1400" b="0" dirty="0">
                <a:solidFill>
                  <a:srgbClr val="000099"/>
                </a:solidFill>
              </a:rPr>
              <a:t>available at</a:t>
            </a:r>
            <a:r>
              <a:rPr lang="en-US" sz="1400" b="0" dirty="0" smtClean="0">
                <a:solidFill>
                  <a:srgbClr val="000099"/>
                </a:solidFill>
              </a:rPr>
              <a:t>: </a:t>
            </a:r>
            <a:r>
              <a:rPr lang="en-US" sz="1400" b="0" dirty="0" smtClean="0">
                <a:solidFill>
                  <a:srgbClr val="000099"/>
                </a:solidFill>
                <a:hlinkClick r:id="rId6"/>
              </a:rPr>
              <a:t>http</a:t>
            </a:r>
            <a:r>
              <a:rPr lang="en-US" sz="1400" b="0" dirty="0">
                <a:solidFill>
                  <a:srgbClr val="000099"/>
                </a:solidFill>
                <a:hlinkClick r:id="rId6"/>
              </a:rPr>
              <a:t>://</a:t>
            </a:r>
            <a:r>
              <a:rPr lang="en-US" sz="1400" b="0" dirty="0" smtClean="0">
                <a:solidFill>
                  <a:srgbClr val="000099"/>
                </a:solidFill>
                <a:hlinkClick r:id="rId6"/>
              </a:rPr>
              <a:t>www.ngdc.noaa.gov/stp/satellite/satdataservices.html</a:t>
            </a:r>
            <a:endParaRPr lang="en-US" sz="1400" b="0" dirty="0" smtClean="0">
              <a:solidFill>
                <a:srgbClr val="000099"/>
              </a:solidFill>
            </a:endParaRPr>
          </a:p>
        </p:txBody>
      </p:sp>
    </p:spTree>
    <p:extLst>
      <p:ext uri="{BB962C8B-B14F-4D97-AF65-F5344CB8AC3E}">
        <p14:creationId xmlns:p14="http://schemas.microsoft.com/office/powerpoint/2010/main" val="1143680621"/>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268" y="1107481"/>
            <a:ext cx="7125419" cy="5510235"/>
          </a:xfrm>
          <a:prstGeom prst="rect">
            <a:avLst/>
          </a:prstGeom>
          <a:ln w="12700">
            <a:solidFill>
              <a:srgbClr val="000099"/>
            </a:solidFill>
          </a:ln>
        </p:spPr>
      </p:pic>
      <p:sp>
        <p:nvSpPr>
          <p:cNvPr id="3" name="Text Box 4"/>
          <p:cNvSpPr txBox="1">
            <a:spLocks noChangeArrowheads="1"/>
          </p:cNvSpPr>
          <p:nvPr/>
        </p:nvSpPr>
        <p:spPr bwMode="auto">
          <a:xfrm>
            <a:off x="1654829" y="6350"/>
            <a:ext cx="58010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A closer look at the 07 March event</a:t>
            </a:r>
            <a:endParaRPr lang="en-US" sz="2800" b="0" dirty="0">
              <a:solidFill>
                <a:schemeClr val="tx2"/>
              </a:solidFill>
            </a:endParaRPr>
          </a:p>
        </p:txBody>
      </p:sp>
    </p:spTree>
    <p:extLst>
      <p:ext uri="{BB962C8B-B14F-4D97-AF65-F5344CB8AC3E}">
        <p14:creationId xmlns:p14="http://schemas.microsoft.com/office/powerpoint/2010/main" val="1524027021"/>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841745" y="5074833"/>
            <a:ext cx="5026025" cy="1094509"/>
          </a:xfrm>
          <a:prstGeom prst="rect">
            <a:avLst/>
          </a:prstGeom>
          <a:solidFill>
            <a:schemeClr val="bg1">
              <a:lumMod val="95000"/>
            </a:schemeClr>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3841745" y="3753051"/>
            <a:ext cx="5026025" cy="1094509"/>
          </a:xfrm>
          <a:prstGeom prst="rect">
            <a:avLst/>
          </a:prstGeom>
          <a:solidFill>
            <a:schemeClr val="bg1">
              <a:lumMod val="95000"/>
            </a:schemeClr>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 name="Rectangle 1"/>
          <p:cNvSpPr/>
          <p:nvPr/>
        </p:nvSpPr>
        <p:spPr bwMode="auto">
          <a:xfrm>
            <a:off x="3841745" y="2478396"/>
            <a:ext cx="5026025" cy="1094509"/>
          </a:xfrm>
          <a:prstGeom prst="rect">
            <a:avLst/>
          </a:prstGeom>
          <a:solidFill>
            <a:schemeClr val="bg1">
              <a:lumMod val="95000"/>
            </a:schemeClr>
          </a:solidFill>
          <a:ln w="9525"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1409433"/>
            <a:ext cx="33337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6"/>
          <p:cNvSpPr txBox="1">
            <a:spLocks noChangeArrowheads="1"/>
          </p:cNvSpPr>
          <p:nvPr/>
        </p:nvSpPr>
        <p:spPr bwMode="auto">
          <a:xfrm>
            <a:off x="3841750" y="1047005"/>
            <a:ext cx="5026025"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just" eaLnBrk="1" hangingPunct="1"/>
            <a:r>
              <a:rPr lang="en-US" b="0" dirty="0">
                <a:solidFill>
                  <a:srgbClr val="000099"/>
                </a:solidFill>
              </a:rPr>
              <a:t>Over </a:t>
            </a:r>
            <a:r>
              <a:rPr lang="en-US" b="0" dirty="0" smtClean="0">
                <a:solidFill>
                  <a:srgbClr val="000099"/>
                </a:solidFill>
              </a:rPr>
              <a:t>35 </a:t>
            </a:r>
            <a:r>
              <a:rPr lang="en-US" b="0" dirty="0">
                <a:solidFill>
                  <a:srgbClr val="000099"/>
                </a:solidFill>
              </a:rPr>
              <a:t>years of operational </a:t>
            </a:r>
            <a:r>
              <a:rPr lang="en-US" b="0" dirty="0" smtClean="0">
                <a:solidFill>
                  <a:srgbClr val="000099"/>
                </a:solidFill>
              </a:rPr>
              <a:t>satellite space </a:t>
            </a:r>
            <a:r>
              <a:rPr lang="en-US" b="0" dirty="0">
                <a:solidFill>
                  <a:srgbClr val="000099"/>
                </a:solidFill>
              </a:rPr>
              <a:t>environmental data </a:t>
            </a:r>
            <a:r>
              <a:rPr lang="en-US" b="0" dirty="0" smtClean="0">
                <a:solidFill>
                  <a:srgbClr val="000099"/>
                </a:solidFill>
              </a:rPr>
              <a:t>are</a:t>
            </a:r>
            <a:r>
              <a:rPr lang="en-US" b="0" dirty="0" smtClean="0">
                <a:solidFill>
                  <a:srgbClr val="000099"/>
                </a:solidFill>
              </a:rPr>
              <a:t> </a:t>
            </a:r>
            <a:r>
              <a:rPr lang="en-US" b="0" dirty="0">
                <a:solidFill>
                  <a:srgbClr val="000099"/>
                </a:solidFill>
              </a:rPr>
              <a:t>available for </a:t>
            </a:r>
            <a:r>
              <a:rPr lang="en-US" b="0" dirty="0" err="1">
                <a:solidFill>
                  <a:srgbClr val="000099"/>
                </a:solidFill>
              </a:rPr>
              <a:t>heliophysics</a:t>
            </a:r>
            <a:r>
              <a:rPr lang="en-US" b="0" dirty="0">
                <a:solidFill>
                  <a:srgbClr val="000099"/>
                </a:solidFill>
              </a:rPr>
              <a:t> research. For the most part the measurement parameters have remained the same except for some improvements in sensor design and </a:t>
            </a:r>
            <a:r>
              <a:rPr lang="en-US" b="0" dirty="0" smtClean="0">
                <a:solidFill>
                  <a:srgbClr val="000099"/>
                </a:solidFill>
              </a:rPr>
              <a:t>performance.</a:t>
            </a:r>
            <a:endParaRPr lang="en-US" b="0" dirty="0">
              <a:solidFill>
                <a:srgbClr val="000099"/>
              </a:solidFill>
            </a:endParaRPr>
          </a:p>
          <a:p>
            <a:pPr algn="just" eaLnBrk="1" hangingPunct="1">
              <a:spcBef>
                <a:spcPts val="1200"/>
              </a:spcBef>
            </a:pPr>
            <a:r>
              <a:rPr lang="en-US" sz="1400" b="0" u="sng" dirty="0">
                <a:solidFill>
                  <a:srgbClr val="000099"/>
                </a:solidFill>
              </a:rPr>
              <a:t>NOAA GOES </a:t>
            </a:r>
            <a:r>
              <a:rPr lang="en-US" sz="1400" b="0" dirty="0">
                <a:solidFill>
                  <a:srgbClr val="000099"/>
                </a:solidFill>
              </a:rPr>
              <a:t>– particles, fields, solar observation</a:t>
            </a:r>
          </a:p>
          <a:p>
            <a:pPr algn="just" eaLnBrk="1" hangingPunct="1"/>
            <a:r>
              <a:rPr lang="en-US" sz="1400" b="0" dirty="0">
                <a:solidFill>
                  <a:srgbClr val="000099"/>
                </a:solidFill>
              </a:rPr>
              <a:t>	Date range: 1976 – present</a:t>
            </a:r>
          </a:p>
          <a:p>
            <a:pPr algn="just" eaLnBrk="1" hangingPunct="1"/>
            <a:r>
              <a:rPr lang="en-US" sz="1400" b="0" dirty="0">
                <a:solidFill>
                  <a:srgbClr val="000099"/>
                </a:solidFill>
              </a:rPr>
              <a:t>	# of satellites: 15 (not counting 1 failure)</a:t>
            </a:r>
          </a:p>
          <a:p>
            <a:pPr algn="just" eaLnBrk="1" hangingPunct="1"/>
            <a:r>
              <a:rPr lang="en-US" sz="1400" b="0" dirty="0" smtClean="0">
                <a:solidFill>
                  <a:srgbClr val="000099"/>
                </a:solidFill>
                <a:hlinkClick r:id="rId3"/>
              </a:rPr>
              <a:t>http</a:t>
            </a:r>
            <a:r>
              <a:rPr lang="en-US" sz="1400" b="0" dirty="0">
                <a:solidFill>
                  <a:srgbClr val="000099"/>
                </a:solidFill>
                <a:hlinkClick r:id="rId3"/>
              </a:rPr>
              <a:t>://</a:t>
            </a:r>
            <a:r>
              <a:rPr lang="en-US" sz="1400" b="0" dirty="0" smtClean="0">
                <a:solidFill>
                  <a:srgbClr val="000099"/>
                </a:solidFill>
                <a:hlinkClick r:id="rId3"/>
              </a:rPr>
              <a:t>www.ngdc.noaa.gov/stp/satellite/goes/index.html</a:t>
            </a:r>
            <a:endParaRPr lang="en-US" sz="1400" b="0" dirty="0" smtClean="0">
              <a:solidFill>
                <a:srgbClr val="000099"/>
              </a:solidFill>
            </a:endParaRPr>
          </a:p>
          <a:p>
            <a:pPr algn="just" eaLnBrk="1" hangingPunct="1"/>
            <a:r>
              <a:rPr lang="en-US" sz="1400" b="0" dirty="0">
                <a:solidFill>
                  <a:srgbClr val="000099"/>
                </a:solidFill>
                <a:hlinkClick r:id="rId4"/>
              </a:rPr>
              <a:t>http://sxi.ngdc.noaa.gov</a:t>
            </a:r>
            <a:r>
              <a:rPr lang="en-US" sz="1400" b="0" dirty="0" smtClean="0">
                <a:solidFill>
                  <a:srgbClr val="000099"/>
                </a:solidFill>
                <a:hlinkClick r:id="rId4"/>
              </a:rPr>
              <a:t>/</a:t>
            </a:r>
            <a:endParaRPr lang="en-US" sz="1400" b="0" dirty="0" smtClean="0">
              <a:solidFill>
                <a:srgbClr val="000099"/>
              </a:solidFill>
            </a:endParaRPr>
          </a:p>
          <a:p>
            <a:pPr algn="just" eaLnBrk="1" hangingPunct="1">
              <a:spcBef>
                <a:spcPts val="1800"/>
              </a:spcBef>
            </a:pPr>
            <a:r>
              <a:rPr lang="en-US" sz="1400" b="0" u="sng" dirty="0" smtClean="0">
                <a:solidFill>
                  <a:srgbClr val="000099"/>
                </a:solidFill>
              </a:rPr>
              <a:t>NOAA </a:t>
            </a:r>
            <a:r>
              <a:rPr lang="en-US" sz="1400" b="0" u="sng" dirty="0" smtClean="0">
                <a:solidFill>
                  <a:srgbClr val="000099"/>
                </a:solidFill>
              </a:rPr>
              <a:t>POES (also </a:t>
            </a:r>
            <a:r>
              <a:rPr lang="en-US" sz="1400" b="0" u="sng" dirty="0" err="1" smtClean="0">
                <a:solidFill>
                  <a:srgbClr val="000099"/>
                </a:solidFill>
              </a:rPr>
              <a:t>MetOp</a:t>
            </a:r>
            <a:r>
              <a:rPr lang="en-US" sz="1400" b="0" u="sng" dirty="0" smtClean="0">
                <a:solidFill>
                  <a:srgbClr val="000099"/>
                </a:solidFill>
              </a:rPr>
              <a:t>) </a:t>
            </a:r>
            <a:r>
              <a:rPr lang="en-US" sz="1400" b="0" dirty="0">
                <a:solidFill>
                  <a:srgbClr val="000099"/>
                </a:solidFill>
              </a:rPr>
              <a:t>– energetic charged </a:t>
            </a:r>
            <a:r>
              <a:rPr lang="en-US" sz="1400" b="0" dirty="0" smtClean="0">
                <a:solidFill>
                  <a:srgbClr val="000099"/>
                </a:solidFill>
              </a:rPr>
              <a:t>particles </a:t>
            </a:r>
            <a:endParaRPr lang="en-US" sz="1400" b="0" dirty="0">
              <a:solidFill>
                <a:srgbClr val="000099"/>
              </a:solidFill>
            </a:endParaRPr>
          </a:p>
          <a:p>
            <a:pPr algn="just" eaLnBrk="1" hangingPunct="1"/>
            <a:r>
              <a:rPr lang="en-US" sz="1400" b="0" dirty="0">
                <a:solidFill>
                  <a:srgbClr val="000099"/>
                </a:solidFill>
              </a:rPr>
              <a:t>	Date range: 1978 – present</a:t>
            </a:r>
          </a:p>
          <a:p>
            <a:pPr algn="just" eaLnBrk="1" hangingPunct="1"/>
            <a:r>
              <a:rPr lang="en-US" sz="1400" b="0" dirty="0">
                <a:solidFill>
                  <a:srgbClr val="000099"/>
                </a:solidFill>
              </a:rPr>
              <a:t>	# of satellites: 12 (not counting 1 </a:t>
            </a:r>
            <a:r>
              <a:rPr lang="en-US" sz="1400" b="0" dirty="0" smtClean="0">
                <a:solidFill>
                  <a:srgbClr val="000099"/>
                </a:solidFill>
              </a:rPr>
              <a:t>launch failure)</a:t>
            </a:r>
          </a:p>
          <a:p>
            <a:pPr algn="just" eaLnBrk="1" hangingPunct="1"/>
            <a:r>
              <a:rPr lang="en-US" sz="1400" b="0" dirty="0">
                <a:solidFill>
                  <a:srgbClr val="000099"/>
                </a:solidFill>
                <a:hlinkClick r:id="rId5"/>
              </a:rPr>
              <a:t>http://</a:t>
            </a:r>
            <a:r>
              <a:rPr lang="en-US" sz="1400" b="0" dirty="0" smtClean="0">
                <a:solidFill>
                  <a:srgbClr val="000099"/>
                </a:solidFill>
                <a:hlinkClick r:id="rId5"/>
              </a:rPr>
              <a:t>www.ngdc.noaa.gov/stp/satellite/poes/index.html</a:t>
            </a:r>
            <a:endParaRPr lang="en-US" sz="1400" b="0" dirty="0" smtClean="0">
              <a:solidFill>
                <a:srgbClr val="000099"/>
              </a:solidFill>
            </a:endParaRPr>
          </a:p>
          <a:p>
            <a:pPr algn="just" eaLnBrk="1" hangingPunct="1"/>
            <a:endParaRPr lang="en-US" sz="1400" b="0" dirty="0" smtClean="0">
              <a:solidFill>
                <a:srgbClr val="000099"/>
              </a:solidFill>
            </a:endParaRPr>
          </a:p>
          <a:p>
            <a:pPr algn="just" eaLnBrk="1" hangingPunct="1">
              <a:spcBef>
                <a:spcPts val="1800"/>
              </a:spcBef>
            </a:pPr>
            <a:r>
              <a:rPr lang="en-US" sz="1400" b="0" u="sng" dirty="0" smtClean="0">
                <a:solidFill>
                  <a:srgbClr val="000099"/>
                </a:solidFill>
              </a:rPr>
              <a:t>USAF </a:t>
            </a:r>
            <a:r>
              <a:rPr lang="en-US" sz="1400" b="0" u="sng" dirty="0">
                <a:solidFill>
                  <a:srgbClr val="000099"/>
                </a:solidFill>
              </a:rPr>
              <a:t>DMSP </a:t>
            </a:r>
            <a:r>
              <a:rPr lang="en-US" sz="1400" b="0" dirty="0">
                <a:solidFill>
                  <a:srgbClr val="000099"/>
                </a:solidFill>
              </a:rPr>
              <a:t>– </a:t>
            </a:r>
            <a:r>
              <a:rPr lang="en-US" sz="1400" b="0" dirty="0" smtClean="0">
                <a:solidFill>
                  <a:srgbClr val="000099"/>
                </a:solidFill>
              </a:rPr>
              <a:t>energetic particles </a:t>
            </a:r>
            <a:r>
              <a:rPr lang="en-US" sz="1400" b="0" dirty="0">
                <a:solidFill>
                  <a:srgbClr val="000099"/>
                </a:solidFill>
              </a:rPr>
              <a:t>&amp; </a:t>
            </a:r>
            <a:r>
              <a:rPr lang="en-US" sz="1400" b="0" dirty="0" smtClean="0">
                <a:solidFill>
                  <a:srgbClr val="000099"/>
                </a:solidFill>
              </a:rPr>
              <a:t>fields</a:t>
            </a:r>
            <a:endParaRPr lang="en-US" sz="1400" b="0" dirty="0">
              <a:solidFill>
                <a:srgbClr val="000099"/>
              </a:solidFill>
            </a:endParaRPr>
          </a:p>
          <a:p>
            <a:pPr algn="just" eaLnBrk="1" hangingPunct="1"/>
            <a:r>
              <a:rPr lang="en-US" sz="1400" b="0" dirty="0">
                <a:solidFill>
                  <a:srgbClr val="000099"/>
                </a:solidFill>
              </a:rPr>
              <a:t>	Date range: 1976 – present</a:t>
            </a:r>
          </a:p>
          <a:p>
            <a:pPr algn="just" eaLnBrk="1" hangingPunct="1"/>
            <a:r>
              <a:rPr lang="en-US" sz="1400" b="0" dirty="0">
                <a:solidFill>
                  <a:srgbClr val="000099"/>
                </a:solidFill>
              </a:rPr>
              <a:t>	# of satellites: </a:t>
            </a:r>
            <a:r>
              <a:rPr lang="en-US" sz="1400" b="0" dirty="0" smtClean="0">
                <a:solidFill>
                  <a:srgbClr val="000099"/>
                </a:solidFill>
              </a:rPr>
              <a:t>13</a:t>
            </a:r>
          </a:p>
          <a:p>
            <a:pPr algn="just" eaLnBrk="1" hangingPunct="1"/>
            <a:r>
              <a:rPr lang="en-US" sz="1400" b="0" dirty="0">
                <a:solidFill>
                  <a:srgbClr val="000099"/>
                </a:solidFill>
                <a:hlinkClick r:id="rId6"/>
              </a:rPr>
              <a:t>http://</a:t>
            </a:r>
            <a:r>
              <a:rPr lang="en-US" sz="1400" b="0" dirty="0" smtClean="0">
                <a:solidFill>
                  <a:srgbClr val="000099"/>
                </a:solidFill>
                <a:hlinkClick r:id="rId6"/>
              </a:rPr>
              <a:t>www.ngdc.noaa.gov/nndc/struts/results?t=102827&amp;s=1&amp;d=1001,1002,9</a:t>
            </a:r>
            <a:endParaRPr lang="en-US" sz="1400" b="0" dirty="0" smtClean="0">
              <a:solidFill>
                <a:srgbClr val="000099"/>
              </a:solidFill>
            </a:endParaRPr>
          </a:p>
          <a:p>
            <a:pPr algn="just" eaLnBrk="1" hangingPunct="1"/>
            <a:endParaRPr lang="en-US" sz="1400" b="0" dirty="0">
              <a:solidFill>
                <a:srgbClr val="000099"/>
              </a:solidFill>
            </a:endParaRPr>
          </a:p>
          <a:p>
            <a:pPr algn="just" eaLnBrk="1" hangingPunct="1"/>
            <a:endParaRPr lang="en-US" sz="1400" b="0" dirty="0">
              <a:solidFill>
                <a:srgbClr val="000099"/>
              </a:solidFill>
            </a:endParaRPr>
          </a:p>
        </p:txBody>
      </p:sp>
      <p:sp>
        <p:nvSpPr>
          <p:cNvPr id="9221" name="TextBox 4"/>
          <p:cNvSpPr txBox="1">
            <a:spLocks noChangeArrowheads="1"/>
          </p:cNvSpPr>
          <p:nvPr/>
        </p:nvSpPr>
        <p:spPr bwMode="auto">
          <a:xfrm>
            <a:off x="357188" y="5862370"/>
            <a:ext cx="3376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b="0" i="1" dirty="0">
                <a:solidFill>
                  <a:srgbClr val="000099"/>
                </a:solidFill>
              </a:rPr>
              <a:t>It keeps going and going and going</a:t>
            </a:r>
          </a:p>
        </p:txBody>
      </p:sp>
      <p:sp>
        <p:nvSpPr>
          <p:cNvPr id="9" name="Text Box 4"/>
          <p:cNvSpPr txBox="1">
            <a:spLocks noChangeArrowheads="1"/>
          </p:cNvSpPr>
          <p:nvPr/>
        </p:nvSpPr>
        <p:spPr bwMode="auto">
          <a:xfrm>
            <a:off x="1286332" y="6350"/>
            <a:ext cx="65380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Over 35 Years of Operational </a:t>
            </a:r>
            <a:r>
              <a:rPr lang="en-US" sz="2800" b="0" dirty="0" err="1" smtClean="0">
                <a:solidFill>
                  <a:schemeClr val="tx2"/>
                </a:solidFill>
              </a:rPr>
              <a:t>SWx</a:t>
            </a:r>
            <a:r>
              <a:rPr lang="en-US" sz="2800" b="0" dirty="0" smtClean="0">
                <a:solidFill>
                  <a:schemeClr val="tx2"/>
                </a:solidFill>
              </a:rPr>
              <a:t> Data</a:t>
            </a:r>
            <a:endParaRPr lang="en-US" sz="2800" b="0" dirty="0">
              <a:solidFill>
                <a:schemeClr val="tx2"/>
              </a:solidFill>
            </a:endParaRPr>
          </a:p>
        </p:txBody>
      </p:sp>
      <p:sp>
        <p:nvSpPr>
          <p:cNvPr id="3" name="TextBox 2"/>
          <p:cNvSpPr txBox="1"/>
          <p:nvPr/>
        </p:nvSpPr>
        <p:spPr bwMode="auto">
          <a:xfrm>
            <a:off x="253429" y="6286768"/>
            <a:ext cx="8614346" cy="307777"/>
          </a:xfrm>
          <a:prstGeom prst="rect">
            <a:avLst/>
          </a:prstGeom>
          <a:noFill/>
          <a:ln w="9525">
            <a:noFill/>
            <a:miter lim="800000"/>
            <a:headEnd/>
            <a:tailEnd/>
          </a:ln>
        </p:spPr>
        <p:txBody>
          <a:bodyPr wrap="none" rtlCol="0">
            <a:spAutoFit/>
          </a:bodyPr>
          <a:lstStyle/>
          <a:p>
            <a:pPr algn="ctr">
              <a:tabLst>
                <a:tab pos="227013" algn="l"/>
                <a:tab pos="1376363" algn="l"/>
                <a:tab pos="2743200" algn="l"/>
              </a:tabLst>
            </a:pPr>
            <a:r>
              <a:rPr lang="en-US" sz="1400" b="0" i="1" dirty="0" smtClean="0">
                <a:solidFill>
                  <a:srgbClr val="000099"/>
                </a:solidFill>
              </a:rPr>
              <a:t>Data </a:t>
            </a:r>
            <a:r>
              <a:rPr lang="en-US" sz="1400" b="0" i="1" dirty="0">
                <a:solidFill>
                  <a:srgbClr val="000099"/>
                </a:solidFill>
              </a:rPr>
              <a:t>a</a:t>
            </a:r>
            <a:r>
              <a:rPr lang="en-US" sz="1400" b="0" i="1" dirty="0" smtClean="0">
                <a:solidFill>
                  <a:srgbClr val="000099"/>
                </a:solidFill>
              </a:rPr>
              <a:t>vailable through the NOAA National Geophysical Data </a:t>
            </a:r>
            <a:r>
              <a:rPr lang="en-US" sz="1400" b="0" i="1" dirty="0">
                <a:solidFill>
                  <a:srgbClr val="000099"/>
                </a:solidFill>
              </a:rPr>
              <a:t>Center </a:t>
            </a:r>
            <a:r>
              <a:rPr lang="en-US" sz="1400" b="0" i="1" dirty="0" smtClean="0">
                <a:solidFill>
                  <a:srgbClr val="000099"/>
                </a:solidFill>
              </a:rPr>
              <a:t>(http</a:t>
            </a:r>
            <a:r>
              <a:rPr lang="en-US" sz="1400" b="0" i="1" dirty="0">
                <a:solidFill>
                  <a:srgbClr val="000099"/>
                </a:solidFill>
              </a:rPr>
              <a:t>://</a:t>
            </a:r>
            <a:r>
              <a:rPr lang="en-US" sz="1400" b="0" i="1" dirty="0" smtClean="0">
                <a:solidFill>
                  <a:srgbClr val="000099"/>
                </a:solidFill>
              </a:rPr>
              <a:t>www.ngdc.noaa.gov/ngdc.html)</a:t>
            </a:r>
            <a:endParaRPr lang="en-US" sz="1400" b="0" i="1" dirty="0">
              <a:solidFill>
                <a:srgbClr val="000099"/>
              </a:solidFill>
            </a:endParaRPr>
          </a:p>
        </p:txBody>
      </p:sp>
    </p:spTree>
    <p:extLst>
      <p:ext uri="{BB962C8B-B14F-4D97-AF65-F5344CB8AC3E}">
        <p14:creationId xmlns:p14="http://schemas.microsoft.com/office/powerpoint/2010/main" val="342919014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3997588"/>
            <a:ext cx="4516438" cy="22225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2" y="2201252"/>
            <a:ext cx="3487737" cy="2413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2" name="TextBox 13"/>
          <p:cNvSpPr txBox="1">
            <a:spLocks noChangeArrowheads="1"/>
          </p:cNvSpPr>
          <p:nvPr/>
        </p:nvSpPr>
        <p:spPr bwMode="auto">
          <a:xfrm>
            <a:off x="4797100" y="5555639"/>
            <a:ext cx="40997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dirty="0">
                <a:solidFill>
                  <a:srgbClr val="000099"/>
                </a:solidFill>
              </a:rPr>
              <a:t>USAF Solar Electro-Optical </a:t>
            </a:r>
            <a:r>
              <a:rPr lang="en-US" sz="1400" b="0" dirty="0" smtClean="0">
                <a:solidFill>
                  <a:srgbClr val="000099"/>
                </a:solidFill>
              </a:rPr>
              <a:t>Network (</a:t>
            </a:r>
            <a:r>
              <a:rPr lang="en-US" sz="1400" dirty="0" smtClean="0">
                <a:solidFill>
                  <a:srgbClr val="000099"/>
                </a:solidFill>
              </a:rPr>
              <a:t>SEON</a:t>
            </a:r>
            <a:r>
              <a:rPr lang="en-US" sz="1400" b="0" dirty="0" smtClean="0">
                <a:solidFill>
                  <a:srgbClr val="000099"/>
                </a:solidFill>
              </a:rPr>
              <a:t>)</a:t>
            </a:r>
          </a:p>
          <a:p>
            <a:pPr eaLnBrk="1" hangingPunct="1"/>
            <a:r>
              <a:rPr lang="en-US" sz="1400" b="0" dirty="0">
                <a:solidFill>
                  <a:srgbClr val="000099"/>
                </a:solidFill>
                <a:hlinkClick r:id="rId4"/>
              </a:rPr>
              <a:t>http://</a:t>
            </a:r>
            <a:r>
              <a:rPr lang="en-US" sz="1400" b="0" dirty="0" smtClean="0">
                <a:solidFill>
                  <a:srgbClr val="000099"/>
                </a:solidFill>
                <a:hlinkClick r:id="rId4"/>
              </a:rPr>
              <a:t>www.ngdc.noaa.gov/stp/spaceweather.html</a:t>
            </a:r>
            <a:endParaRPr lang="en-US" sz="1400" b="0" dirty="0" smtClean="0">
              <a:solidFill>
                <a:srgbClr val="000099"/>
              </a:solidFill>
            </a:endParaRPr>
          </a:p>
        </p:txBody>
      </p:sp>
      <p:sp>
        <p:nvSpPr>
          <p:cNvPr id="11273" name="TextBox 14"/>
          <p:cNvSpPr txBox="1">
            <a:spLocks noChangeArrowheads="1"/>
          </p:cNvSpPr>
          <p:nvPr/>
        </p:nvSpPr>
        <p:spPr bwMode="auto">
          <a:xfrm>
            <a:off x="5478089" y="4622952"/>
            <a:ext cx="34877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r>
              <a:rPr lang="en-US" sz="1400" b="0" dirty="0" smtClean="0">
                <a:solidFill>
                  <a:srgbClr val="000099"/>
                </a:solidFill>
              </a:rPr>
              <a:t>USGS Magnetic Observatories</a:t>
            </a:r>
            <a:r>
              <a:rPr lang="en-US" sz="1400" b="0" baseline="30000" dirty="0" smtClean="0">
                <a:solidFill>
                  <a:srgbClr val="000099"/>
                </a:solidFill>
              </a:rPr>
              <a:t>1</a:t>
            </a:r>
            <a:r>
              <a:rPr lang="en-US" sz="1400" b="0" dirty="0" smtClean="0">
                <a:solidFill>
                  <a:srgbClr val="000099"/>
                </a:solidFill>
              </a:rPr>
              <a:t> (</a:t>
            </a:r>
            <a:r>
              <a:rPr lang="en-US" sz="1400" dirty="0" smtClean="0">
                <a:solidFill>
                  <a:srgbClr val="000099"/>
                </a:solidFill>
              </a:rPr>
              <a:t>INTERMAGNET</a:t>
            </a:r>
            <a:r>
              <a:rPr lang="en-US" sz="1400" b="0" dirty="0" smtClean="0">
                <a:solidFill>
                  <a:srgbClr val="000099"/>
                </a:solidFill>
              </a:rPr>
              <a:t>) </a:t>
            </a:r>
            <a:r>
              <a:rPr lang="en-US" sz="1400" b="0" dirty="0">
                <a:solidFill>
                  <a:srgbClr val="000099"/>
                </a:solidFill>
              </a:rPr>
              <a:t>– Barrow, </a:t>
            </a:r>
            <a:r>
              <a:rPr lang="en-US" sz="1400" b="0" dirty="0" smtClean="0">
                <a:solidFill>
                  <a:srgbClr val="000099"/>
                </a:solidFill>
              </a:rPr>
              <a:t>AK</a:t>
            </a:r>
          </a:p>
          <a:p>
            <a:pPr algn="ctr" eaLnBrk="1" hangingPunct="1"/>
            <a:r>
              <a:rPr lang="en-US" sz="1400" b="0" dirty="0">
                <a:solidFill>
                  <a:srgbClr val="000099"/>
                </a:solidFill>
                <a:hlinkClick r:id="rId5"/>
              </a:rPr>
              <a:t>http://spidr.ngdc.noaa.gov/spidr</a:t>
            </a:r>
            <a:r>
              <a:rPr lang="en-US" sz="1400" b="0" dirty="0" smtClean="0">
                <a:solidFill>
                  <a:srgbClr val="000099"/>
                </a:solidFill>
                <a:hlinkClick r:id="rId5"/>
              </a:rPr>
              <a:t>/</a:t>
            </a:r>
            <a:endParaRPr lang="en-US" sz="1400" b="0" dirty="0" smtClean="0">
              <a:solidFill>
                <a:srgbClr val="000099"/>
              </a:solidFill>
            </a:endParaRPr>
          </a:p>
        </p:txBody>
      </p:sp>
      <p:sp>
        <p:nvSpPr>
          <p:cNvPr id="10" name="TextBox 13"/>
          <p:cNvSpPr txBox="1">
            <a:spLocks noChangeArrowheads="1"/>
          </p:cNvSpPr>
          <p:nvPr/>
        </p:nvSpPr>
        <p:spPr bwMode="auto">
          <a:xfrm>
            <a:off x="3759372" y="1318404"/>
            <a:ext cx="4958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dirty="0" smtClean="0">
                <a:solidFill>
                  <a:srgbClr val="000099"/>
                </a:solidFill>
              </a:rPr>
              <a:t>USAF </a:t>
            </a:r>
            <a:r>
              <a:rPr lang="en-US" sz="1400" b="0" dirty="0" err="1" smtClean="0">
                <a:solidFill>
                  <a:srgbClr val="000099"/>
                </a:solidFill>
              </a:rPr>
              <a:t>Ionosonde</a:t>
            </a:r>
            <a:r>
              <a:rPr lang="en-US" sz="1400" b="0" dirty="0" smtClean="0">
                <a:solidFill>
                  <a:srgbClr val="000099"/>
                </a:solidFill>
              </a:rPr>
              <a:t> Network (</a:t>
            </a:r>
            <a:r>
              <a:rPr lang="en-US" sz="1400" dirty="0" smtClean="0">
                <a:solidFill>
                  <a:srgbClr val="000099"/>
                </a:solidFill>
              </a:rPr>
              <a:t>MIRRION</a:t>
            </a:r>
            <a:r>
              <a:rPr lang="en-US" sz="1400" b="0" dirty="0" smtClean="0">
                <a:solidFill>
                  <a:srgbClr val="000099"/>
                </a:solidFill>
              </a:rPr>
              <a:t>) – Boulder, CO</a:t>
            </a:r>
          </a:p>
          <a:p>
            <a:pPr eaLnBrk="1" hangingPunct="1"/>
            <a:r>
              <a:rPr lang="en-US" sz="1400" b="0" dirty="0">
                <a:solidFill>
                  <a:srgbClr val="000099"/>
                </a:solidFill>
                <a:hlinkClick r:id="rId6"/>
              </a:rPr>
              <a:t>http://</a:t>
            </a:r>
            <a:r>
              <a:rPr lang="en-US" sz="1400" b="0" dirty="0" smtClean="0">
                <a:solidFill>
                  <a:srgbClr val="000099"/>
                </a:solidFill>
                <a:hlinkClick r:id="rId6"/>
              </a:rPr>
              <a:t>www.ngdc.noaa.gov/stp/iono/ionohome.html</a:t>
            </a:r>
            <a:endParaRPr lang="en-US" sz="1400" b="0" dirty="0" smtClean="0">
              <a:solidFill>
                <a:srgbClr val="000099"/>
              </a:solidFill>
            </a:endParaRPr>
          </a:p>
        </p:txBody>
      </p:sp>
      <p:pic>
        <p:nvPicPr>
          <p:cNvPr id="11" name="Picture 5" descr="IMG_237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271" y="1318404"/>
            <a:ext cx="3353219" cy="223442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3738491" y="6280470"/>
            <a:ext cx="4858702" cy="523220"/>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sz="1400" b="0" baseline="30000" dirty="0" smtClean="0">
                <a:solidFill>
                  <a:srgbClr val="000099"/>
                </a:solidFill>
              </a:rPr>
              <a:t>1</a:t>
            </a:r>
            <a:r>
              <a:rPr lang="en-US" sz="1400" b="0" dirty="0" smtClean="0">
                <a:solidFill>
                  <a:srgbClr val="000099"/>
                </a:solidFill>
              </a:rPr>
              <a:t>INTERMAGNET </a:t>
            </a:r>
            <a:r>
              <a:rPr lang="en-US" sz="1400" b="0" dirty="0">
                <a:solidFill>
                  <a:srgbClr val="000099"/>
                </a:solidFill>
              </a:rPr>
              <a:t>home page</a:t>
            </a:r>
            <a:r>
              <a:rPr lang="en-US" sz="1400" b="0" dirty="0" smtClean="0">
                <a:solidFill>
                  <a:srgbClr val="000099"/>
                </a:solidFill>
              </a:rPr>
              <a:t>: </a:t>
            </a:r>
            <a:r>
              <a:rPr lang="en-US" sz="1400" b="0" dirty="0" smtClean="0">
                <a:solidFill>
                  <a:srgbClr val="000099"/>
                </a:solidFill>
                <a:hlinkClick r:id="rId8"/>
              </a:rPr>
              <a:t>http</a:t>
            </a:r>
            <a:r>
              <a:rPr lang="en-US" sz="1400" b="0" dirty="0">
                <a:solidFill>
                  <a:srgbClr val="000099"/>
                </a:solidFill>
                <a:hlinkClick r:id="rId8"/>
              </a:rPr>
              <a:t>://www.intermagnet.org</a:t>
            </a:r>
            <a:r>
              <a:rPr lang="en-US" sz="1400" b="0" dirty="0" smtClean="0">
                <a:solidFill>
                  <a:srgbClr val="000099"/>
                </a:solidFill>
                <a:hlinkClick r:id="rId8"/>
              </a:rPr>
              <a:t>/</a:t>
            </a:r>
            <a:r>
              <a:rPr lang="en-US" sz="1400" b="0" dirty="0" smtClean="0">
                <a:solidFill>
                  <a:srgbClr val="000099"/>
                </a:solidFill>
              </a:rPr>
              <a:t> </a:t>
            </a:r>
          </a:p>
          <a:p>
            <a:pPr algn="r">
              <a:tabLst>
                <a:tab pos="227013" algn="l"/>
                <a:tab pos="1376363" algn="l"/>
                <a:tab pos="2743200" algn="l"/>
              </a:tabLst>
            </a:pPr>
            <a:r>
              <a:rPr lang="en-US" sz="1400" b="0" dirty="0">
                <a:solidFill>
                  <a:srgbClr val="000099"/>
                </a:solidFill>
              </a:rPr>
              <a:t>USGS Geomagnetism: </a:t>
            </a:r>
            <a:r>
              <a:rPr lang="en-US" sz="1400" b="0" dirty="0">
                <a:solidFill>
                  <a:srgbClr val="000099"/>
                </a:solidFill>
                <a:hlinkClick r:id="rId9"/>
              </a:rPr>
              <a:t>http://geomag.usgs.gov</a:t>
            </a:r>
            <a:r>
              <a:rPr lang="en-US" sz="1400" b="0" dirty="0" smtClean="0">
                <a:solidFill>
                  <a:srgbClr val="000099"/>
                </a:solidFill>
                <a:hlinkClick r:id="rId9"/>
              </a:rPr>
              <a:t>/</a:t>
            </a:r>
            <a:r>
              <a:rPr lang="en-US" sz="1400" b="0" dirty="0" smtClean="0">
                <a:solidFill>
                  <a:srgbClr val="000099"/>
                </a:solidFill>
              </a:rPr>
              <a:t> </a:t>
            </a:r>
            <a:endParaRPr lang="en-US" sz="1400" b="0" dirty="0">
              <a:solidFill>
                <a:srgbClr val="000099"/>
              </a:solidFill>
            </a:endParaRPr>
          </a:p>
        </p:txBody>
      </p:sp>
      <p:sp>
        <p:nvSpPr>
          <p:cNvPr id="12" name="Text Box 4"/>
          <p:cNvSpPr txBox="1">
            <a:spLocks noChangeArrowheads="1"/>
          </p:cNvSpPr>
          <p:nvPr/>
        </p:nvSpPr>
        <p:spPr bwMode="auto">
          <a:xfrm>
            <a:off x="2244734" y="6350"/>
            <a:ext cx="46212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Other Ground Assets</a:t>
            </a:r>
            <a:endParaRPr lang="en-US" sz="2800" b="0" dirty="0">
              <a:solidFill>
                <a:schemeClr val="tx2"/>
              </a:solidFill>
            </a:endParaRPr>
          </a:p>
        </p:txBody>
      </p:sp>
    </p:spTree>
    <p:extLst>
      <p:ext uri="{BB962C8B-B14F-4D97-AF65-F5344CB8AC3E}">
        <p14:creationId xmlns:p14="http://schemas.microsoft.com/office/powerpoint/2010/main" val="2460528499"/>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438" y="1146175"/>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1985963"/>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3175000"/>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014788"/>
            <a:ext cx="3048000" cy="2286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4342" name="TextBox 6"/>
          <p:cNvSpPr txBox="1">
            <a:spLocks noChangeArrowheads="1"/>
          </p:cNvSpPr>
          <p:nvPr/>
        </p:nvSpPr>
        <p:spPr bwMode="auto">
          <a:xfrm>
            <a:off x="477838" y="1123950"/>
            <a:ext cx="48498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just" eaLnBrk="1" hangingPunct="1"/>
            <a:r>
              <a:rPr lang="en-US" b="0" dirty="0">
                <a:solidFill>
                  <a:srgbClr val="000099"/>
                </a:solidFill>
              </a:rPr>
              <a:t>The GOES-R series space/solar sensors provide an incremental improvement to current NOAA GEO space weather monitoring. The first launch date of the GOES-R series is 2015. </a:t>
            </a:r>
          </a:p>
        </p:txBody>
      </p:sp>
      <p:sp>
        <p:nvSpPr>
          <p:cNvPr id="14343" name="TextBox 9"/>
          <p:cNvSpPr txBox="1">
            <a:spLocks noChangeArrowheads="1"/>
          </p:cNvSpPr>
          <p:nvPr/>
        </p:nvSpPr>
        <p:spPr bwMode="auto">
          <a:xfrm>
            <a:off x="5092700" y="5654675"/>
            <a:ext cx="17700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a:solidFill>
                  <a:srgbClr val="000099"/>
                </a:solidFill>
              </a:rPr>
              <a:t>Improved particle energy coverage</a:t>
            </a:r>
          </a:p>
        </p:txBody>
      </p:sp>
      <p:sp>
        <p:nvSpPr>
          <p:cNvPr id="14344" name="TextBox 10"/>
          <p:cNvSpPr txBox="1">
            <a:spLocks noChangeArrowheads="1"/>
          </p:cNvSpPr>
          <p:nvPr/>
        </p:nvSpPr>
        <p:spPr bwMode="auto">
          <a:xfrm>
            <a:off x="6300788" y="4816475"/>
            <a:ext cx="180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a:solidFill>
                  <a:srgbClr val="000099"/>
                </a:solidFill>
              </a:rPr>
              <a:t>Solar UV imagery versus soft x-rays</a:t>
            </a:r>
          </a:p>
        </p:txBody>
      </p:sp>
      <p:sp>
        <p:nvSpPr>
          <p:cNvPr id="14345" name="TextBox 11"/>
          <p:cNvSpPr txBox="1">
            <a:spLocks noChangeArrowheads="1"/>
          </p:cNvSpPr>
          <p:nvPr/>
        </p:nvSpPr>
        <p:spPr bwMode="auto">
          <a:xfrm>
            <a:off x="7466013" y="3624263"/>
            <a:ext cx="1770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400" b="0">
                <a:solidFill>
                  <a:srgbClr val="000099"/>
                </a:solidFill>
              </a:rPr>
              <a:t>Increased # of wavelength bands</a:t>
            </a:r>
          </a:p>
        </p:txBody>
      </p:sp>
      <p:pic>
        <p:nvPicPr>
          <p:cNvPr id="1434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25" y="2205038"/>
            <a:ext cx="24828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Box 15"/>
          <p:cNvSpPr txBox="1">
            <a:spLocks noChangeArrowheads="1"/>
          </p:cNvSpPr>
          <p:nvPr/>
        </p:nvSpPr>
        <p:spPr bwMode="auto">
          <a:xfrm>
            <a:off x="495300" y="3951288"/>
            <a:ext cx="15462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sz="1000" b="0">
                <a:solidFill>
                  <a:srgbClr val="000099"/>
                </a:solidFill>
              </a:rPr>
              <a:t>Credit: Lockheed-Martin</a:t>
            </a:r>
          </a:p>
        </p:txBody>
      </p:sp>
      <p:pic>
        <p:nvPicPr>
          <p:cNvPr id="1434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3238" y="5334000"/>
            <a:ext cx="19177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Left Arrow 17"/>
          <p:cNvSpPr>
            <a:spLocks noChangeArrowheads="1"/>
          </p:cNvSpPr>
          <p:nvPr/>
        </p:nvSpPr>
        <p:spPr bwMode="auto">
          <a:xfrm>
            <a:off x="5092700" y="6140450"/>
            <a:ext cx="587375" cy="160338"/>
          </a:xfrm>
          <a:prstGeom prst="leftArrow">
            <a:avLst>
              <a:gd name="adj1" fmla="val 50000"/>
              <a:gd name="adj2" fmla="val 49710"/>
            </a:avLst>
          </a:prstGeom>
          <a:solidFill>
            <a:schemeClr val="accent1"/>
          </a:solidFill>
          <a:ln w="9525" algn="ctr">
            <a:solidFill>
              <a:schemeClr val="tx1"/>
            </a:solidFill>
            <a:round/>
            <a:headEnd/>
            <a:tailEnd/>
          </a:ln>
        </p:spPr>
        <p:txBody>
          <a:bodyPr/>
          <a:lstStyle/>
          <a:p>
            <a:pPr algn="ctr">
              <a:spcBef>
                <a:spcPct val="20000"/>
              </a:spcBef>
            </a:pPr>
            <a:endParaRPr lang="en-US"/>
          </a:p>
        </p:txBody>
      </p:sp>
      <p:sp>
        <p:nvSpPr>
          <p:cNvPr id="14350" name="Left Arrow 18"/>
          <p:cNvSpPr>
            <a:spLocks noChangeArrowheads="1"/>
          </p:cNvSpPr>
          <p:nvPr/>
        </p:nvSpPr>
        <p:spPr bwMode="auto">
          <a:xfrm>
            <a:off x="7467600" y="4111625"/>
            <a:ext cx="587375" cy="160338"/>
          </a:xfrm>
          <a:prstGeom prst="leftArrow">
            <a:avLst>
              <a:gd name="adj1" fmla="val 50000"/>
              <a:gd name="adj2" fmla="val 49710"/>
            </a:avLst>
          </a:prstGeom>
          <a:solidFill>
            <a:schemeClr val="accent1"/>
          </a:solidFill>
          <a:ln w="9525" algn="ctr">
            <a:solidFill>
              <a:schemeClr val="tx1"/>
            </a:solidFill>
            <a:round/>
            <a:headEnd/>
            <a:tailEnd/>
          </a:ln>
        </p:spPr>
        <p:txBody>
          <a:bodyPr/>
          <a:lstStyle/>
          <a:p>
            <a:pPr algn="ctr">
              <a:spcBef>
                <a:spcPct val="20000"/>
              </a:spcBef>
            </a:pPr>
            <a:endParaRPr lang="en-US"/>
          </a:p>
        </p:txBody>
      </p:sp>
      <p:sp>
        <p:nvSpPr>
          <p:cNvPr id="14351" name="Left Arrow 19"/>
          <p:cNvSpPr>
            <a:spLocks noChangeArrowheads="1"/>
          </p:cNvSpPr>
          <p:nvPr/>
        </p:nvSpPr>
        <p:spPr bwMode="auto">
          <a:xfrm>
            <a:off x="6302375" y="5302250"/>
            <a:ext cx="587375" cy="158750"/>
          </a:xfrm>
          <a:prstGeom prst="leftArrow">
            <a:avLst>
              <a:gd name="adj1" fmla="val 50000"/>
              <a:gd name="adj2" fmla="val 50207"/>
            </a:avLst>
          </a:prstGeom>
          <a:solidFill>
            <a:schemeClr val="accent1"/>
          </a:solidFill>
          <a:ln w="9525" algn="ctr">
            <a:solidFill>
              <a:schemeClr val="tx1"/>
            </a:solidFill>
            <a:round/>
            <a:headEnd/>
            <a:tailEnd/>
          </a:ln>
        </p:spPr>
        <p:txBody>
          <a:bodyPr/>
          <a:lstStyle/>
          <a:p>
            <a:pPr algn="ctr">
              <a:spcBef>
                <a:spcPct val="20000"/>
              </a:spcBef>
            </a:pPr>
            <a:endParaRPr lang="en-US"/>
          </a:p>
        </p:txBody>
      </p:sp>
      <p:sp>
        <p:nvSpPr>
          <p:cNvPr id="17" name="Text Box 4"/>
          <p:cNvSpPr txBox="1">
            <a:spLocks noChangeArrowheads="1"/>
          </p:cNvSpPr>
          <p:nvPr/>
        </p:nvSpPr>
        <p:spPr bwMode="auto">
          <a:xfrm>
            <a:off x="1915834" y="6350"/>
            <a:ext cx="527900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Future Capabilities – GOES-R </a:t>
            </a:r>
            <a:endParaRPr lang="en-US" sz="2800" b="0" dirty="0">
              <a:solidFill>
                <a:schemeClr val="tx2"/>
              </a:solidFill>
            </a:endParaRPr>
          </a:p>
        </p:txBody>
      </p:sp>
    </p:spTree>
    <p:extLst>
      <p:ext uri="{BB962C8B-B14F-4D97-AF65-F5344CB8AC3E}">
        <p14:creationId xmlns:p14="http://schemas.microsoft.com/office/powerpoint/2010/main" val="258519129"/>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3" name="Straight Connector 21"/>
          <p:cNvCxnSpPr>
            <a:cxnSpLocks noChangeShapeType="1"/>
          </p:cNvCxnSpPr>
          <p:nvPr/>
        </p:nvCxnSpPr>
        <p:spPr bwMode="auto">
          <a:xfrm rot="5400000">
            <a:off x="1839913" y="3821113"/>
            <a:ext cx="5461000" cy="0"/>
          </a:xfrm>
          <a:prstGeom prst="line">
            <a:avLst/>
          </a:prstGeom>
          <a:noFill/>
          <a:ln w="9525" algn="ctr">
            <a:solidFill>
              <a:schemeClr val="tx1"/>
            </a:solidFill>
            <a:round/>
            <a:headEnd/>
            <a:tailEnd/>
          </a:ln>
        </p:spPr>
      </p:cxn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838" y="1555750"/>
            <a:ext cx="302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22"/>
          <p:cNvSpPr txBox="1">
            <a:spLocks noChangeArrowheads="1"/>
          </p:cNvSpPr>
          <p:nvPr/>
        </p:nvSpPr>
        <p:spPr bwMode="auto">
          <a:xfrm>
            <a:off x="303415" y="3665538"/>
            <a:ext cx="4159399"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7475" indent="-117475"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r>
              <a:rPr lang="en-US" b="0" u="sng" dirty="0">
                <a:solidFill>
                  <a:srgbClr val="000099"/>
                </a:solidFill>
              </a:rPr>
              <a:t>Deep-space Climate Observatory</a:t>
            </a:r>
          </a:p>
          <a:p>
            <a:pPr eaLnBrk="1" hangingPunct="1">
              <a:spcBef>
                <a:spcPts val="600"/>
              </a:spcBef>
              <a:buFont typeface="Arial" charset="0"/>
              <a:buChar char="•"/>
            </a:pPr>
            <a:r>
              <a:rPr lang="en-US" sz="1400" b="0" dirty="0">
                <a:solidFill>
                  <a:srgbClr val="000099"/>
                </a:solidFill>
              </a:rPr>
              <a:t>Operational replacement for </a:t>
            </a:r>
            <a:r>
              <a:rPr lang="en-US" sz="1400" b="0" dirty="0" smtClean="0">
                <a:solidFill>
                  <a:srgbClr val="000099"/>
                </a:solidFill>
              </a:rPr>
              <a:t>ACE</a:t>
            </a:r>
          </a:p>
          <a:p>
            <a:pPr eaLnBrk="1" hangingPunct="1">
              <a:spcBef>
                <a:spcPts val="300"/>
              </a:spcBef>
              <a:buFont typeface="Arial" charset="0"/>
              <a:buChar char="•"/>
            </a:pPr>
            <a:r>
              <a:rPr lang="en-US" sz="1400" b="0" dirty="0" smtClean="0">
                <a:solidFill>
                  <a:srgbClr val="000099"/>
                </a:solidFill>
              </a:rPr>
              <a:t>Partnership with NASA and U.S. Air Force</a:t>
            </a:r>
            <a:endParaRPr lang="en-US" sz="1400" b="0" dirty="0">
              <a:solidFill>
                <a:srgbClr val="000099"/>
              </a:solidFill>
            </a:endParaRPr>
          </a:p>
          <a:p>
            <a:pPr eaLnBrk="1" hangingPunct="1">
              <a:spcBef>
                <a:spcPts val="300"/>
              </a:spcBef>
              <a:buFont typeface="Arial" charset="0"/>
              <a:buChar char="•"/>
            </a:pPr>
            <a:r>
              <a:rPr lang="en-US" sz="1400" b="0" dirty="0">
                <a:solidFill>
                  <a:srgbClr val="000099"/>
                </a:solidFill>
              </a:rPr>
              <a:t>Solar-wind &amp; magnetic field </a:t>
            </a:r>
            <a:r>
              <a:rPr lang="en-US" sz="1400" b="0" dirty="0" smtClean="0">
                <a:solidFill>
                  <a:srgbClr val="000099"/>
                </a:solidFill>
              </a:rPr>
              <a:t>measurements @ L1</a:t>
            </a:r>
          </a:p>
          <a:p>
            <a:pPr eaLnBrk="1" hangingPunct="1">
              <a:spcBef>
                <a:spcPts val="300"/>
              </a:spcBef>
              <a:buFont typeface="Arial" charset="0"/>
              <a:buChar char="•"/>
            </a:pPr>
            <a:r>
              <a:rPr lang="en-US" sz="1400" b="0" dirty="0" smtClean="0">
                <a:solidFill>
                  <a:srgbClr val="000099"/>
                </a:solidFill>
              </a:rPr>
              <a:t>Data stewardship &amp; archive: NGDC</a:t>
            </a:r>
            <a:endParaRPr lang="en-US" sz="1400" b="0" dirty="0">
              <a:solidFill>
                <a:srgbClr val="000099"/>
              </a:solidFill>
            </a:endParaRPr>
          </a:p>
          <a:p>
            <a:pPr eaLnBrk="1" hangingPunct="1">
              <a:spcBef>
                <a:spcPts val="300"/>
              </a:spcBef>
              <a:buFont typeface="Arial" charset="0"/>
              <a:buChar char="•"/>
            </a:pPr>
            <a:r>
              <a:rPr lang="en-US" sz="1400" b="0" dirty="0">
                <a:solidFill>
                  <a:srgbClr val="000099"/>
                </a:solidFill>
              </a:rPr>
              <a:t>Scheduled launch: 2014</a:t>
            </a:r>
          </a:p>
        </p:txBody>
      </p:sp>
      <p:pic>
        <p:nvPicPr>
          <p:cNvPr id="153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838" y="1555750"/>
            <a:ext cx="24352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23"/>
          <p:cNvSpPr txBox="1">
            <a:spLocks noChangeArrowheads="1"/>
          </p:cNvSpPr>
          <p:nvPr/>
        </p:nvSpPr>
        <p:spPr bwMode="auto">
          <a:xfrm>
            <a:off x="2928995" y="3332163"/>
            <a:ext cx="944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r" eaLnBrk="1" hangingPunct="1"/>
            <a:r>
              <a:rPr lang="en-US" sz="1000" b="0" dirty="0">
                <a:solidFill>
                  <a:srgbClr val="000099"/>
                </a:solidFill>
              </a:rPr>
              <a:t>Credit: NASA</a:t>
            </a:r>
          </a:p>
        </p:txBody>
      </p:sp>
      <p:sp>
        <p:nvSpPr>
          <p:cNvPr id="15368" name="TextBox 24"/>
          <p:cNvSpPr txBox="1">
            <a:spLocks noChangeArrowheads="1"/>
          </p:cNvSpPr>
          <p:nvPr/>
        </p:nvSpPr>
        <p:spPr bwMode="auto">
          <a:xfrm>
            <a:off x="6165543" y="3332163"/>
            <a:ext cx="18399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r" eaLnBrk="1" hangingPunct="1"/>
            <a:r>
              <a:rPr lang="en-US" sz="1000" b="0" dirty="0">
                <a:solidFill>
                  <a:srgbClr val="000099"/>
                </a:solidFill>
              </a:rPr>
              <a:t>Credit: Orbital Sciences Corp</a:t>
            </a:r>
          </a:p>
        </p:txBody>
      </p:sp>
      <p:sp>
        <p:nvSpPr>
          <p:cNvPr id="15369" name="TextBox 25"/>
          <p:cNvSpPr txBox="1">
            <a:spLocks noChangeArrowheads="1"/>
          </p:cNvSpPr>
          <p:nvPr/>
        </p:nvSpPr>
        <p:spPr bwMode="auto">
          <a:xfrm>
            <a:off x="4741863" y="3665538"/>
            <a:ext cx="4068762" cy="214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r>
              <a:rPr lang="en-US" b="0" u="sng" dirty="0">
                <a:solidFill>
                  <a:srgbClr val="000099"/>
                </a:solidFill>
              </a:rPr>
              <a:t>Constellation Observing System for Meteorology, </a:t>
            </a:r>
            <a:r>
              <a:rPr lang="en-US" b="0" u="sng" dirty="0" smtClean="0">
                <a:solidFill>
                  <a:srgbClr val="000099"/>
                </a:solidFill>
              </a:rPr>
              <a:t>Ionosphere </a:t>
            </a:r>
            <a:r>
              <a:rPr lang="en-US" b="0" u="sng" dirty="0">
                <a:solidFill>
                  <a:srgbClr val="000099"/>
                </a:solidFill>
              </a:rPr>
              <a:t>and Climate-2</a:t>
            </a:r>
          </a:p>
          <a:p>
            <a:pPr eaLnBrk="1" hangingPunct="1">
              <a:spcBef>
                <a:spcPts val="600"/>
              </a:spcBef>
              <a:buFont typeface="Arial" charset="0"/>
              <a:buChar char="•"/>
            </a:pPr>
            <a:r>
              <a:rPr lang="en-US" sz="1400" b="0" dirty="0">
                <a:solidFill>
                  <a:srgbClr val="000099"/>
                </a:solidFill>
              </a:rPr>
              <a:t>Operational replacement for </a:t>
            </a:r>
            <a:r>
              <a:rPr lang="en-US" sz="1400" b="0" dirty="0" smtClean="0">
                <a:solidFill>
                  <a:srgbClr val="000099"/>
                </a:solidFill>
              </a:rPr>
              <a:t>COSMIC</a:t>
            </a:r>
          </a:p>
          <a:p>
            <a:pPr eaLnBrk="1" hangingPunct="1">
              <a:spcBef>
                <a:spcPts val="300"/>
              </a:spcBef>
              <a:buFont typeface="Arial" charset="0"/>
              <a:buChar char="•"/>
            </a:pPr>
            <a:r>
              <a:rPr lang="en-US" sz="1400" b="0" dirty="0" smtClean="0">
                <a:solidFill>
                  <a:srgbClr val="000099"/>
                </a:solidFill>
              </a:rPr>
              <a:t>Partnership with </a:t>
            </a:r>
            <a:r>
              <a:rPr lang="en-US" sz="1400" b="0" dirty="0" err="1" smtClean="0">
                <a:solidFill>
                  <a:srgbClr val="000099"/>
                </a:solidFill>
              </a:rPr>
              <a:t>Tiawan</a:t>
            </a:r>
            <a:r>
              <a:rPr lang="en-US" sz="1400" b="0" dirty="0" smtClean="0">
                <a:solidFill>
                  <a:srgbClr val="000099"/>
                </a:solidFill>
              </a:rPr>
              <a:t> and the U.S. Air Force</a:t>
            </a:r>
            <a:endParaRPr lang="en-US" sz="1400" b="0" dirty="0">
              <a:solidFill>
                <a:srgbClr val="000099"/>
              </a:solidFill>
            </a:endParaRPr>
          </a:p>
          <a:p>
            <a:pPr eaLnBrk="1" hangingPunct="1">
              <a:spcBef>
                <a:spcPts val="300"/>
              </a:spcBef>
              <a:buFont typeface="Arial" charset="0"/>
              <a:buChar char="•"/>
            </a:pPr>
            <a:r>
              <a:rPr lang="en-US" sz="1400" b="0" dirty="0">
                <a:solidFill>
                  <a:srgbClr val="000099"/>
                </a:solidFill>
              </a:rPr>
              <a:t>Improved weather forecasting drives the need</a:t>
            </a:r>
          </a:p>
          <a:p>
            <a:pPr eaLnBrk="1" hangingPunct="1">
              <a:spcBef>
                <a:spcPts val="300"/>
              </a:spcBef>
              <a:buFont typeface="Arial" charset="0"/>
              <a:buChar char="•"/>
            </a:pPr>
            <a:r>
              <a:rPr lang="en-US" sz="1400" b="0" dirty="0" err="1">
                <a:solidFill>
                  <a:srgbClr val="000099"/>
                </a:solidFill>
              </a:rPr>
              <a:t>Ionospheric</a:t>
            </a:r>
            <a:r>
              <a:rPr lang="en-US" sz="1400" b="0" dirty="0">
                <a:solidFill>
                  <a:srgbClr val="000099"/>
                </a:solidFill>
              </a:rPr>
              <a:t> specification and </a:t>
            </a:r>
            <a:r>
              <a:rPr lang="en-US" sz="1400" b="0" dirty="0" smtClean="0">
                <a:solidFill>
                  <a:srgbClr val="000099"/>
                </a:solidFill>
              </a:rPr>
              <a:t>scintillation</a:t>
            </a:r>
          </a:p>
          <a:p>
            <a:pPr eaLnBrk="1" hangingPunct="1">
              <a:spcBef>
                <a:spcPts val="300"/>
              </a:spcBef>
              <a:buFont typeface="Arial" charset="0"/>
              <a:buChar char="•"/>
            </a:pPr>
            <a:r>
              <a:rPr lang="en-US" sz="1400" b="0" dirty="0" smtClean="0">
                <a:solidFill>
                  <a:srgbClr val="000099"/>
                </a:solidFill>
              </a:rPr>
              <a:t>Data Stewardship and archive: NGDC/NCDC</a:t>
            </a:r>
            <a:endParaRPr lang="en-US" sz="1400" b="0" dirty="0">
              <a:solidFill>
                <a:srgbClr val="000099"/>
              </a:solidFill>
            </a:endParaRPr>
          </a:p>
          <a:p>
            <a:pPr eaLnBrk="1" hangingPunct="1">
              <a:spcBef>
                <a:spcPts val="300"/>
              </a:spcBef>
              <a:buFont typeface="Arial" charset="0"/>
              <a:buChar char="•"/>
            </a:pPr>
            <a:r>
              <a:rPr lang="en-US" sz="1400" b="0" dirty="0">
                <a:solidFill>
                  <a:srgbClr val="000099"/>
                </a:solidFill>
              </a:rPr>
              <a:t>Scheduled launch: </a:t>
            </a:r>
            <a:r>
              <a:rPr lang="en-US" sz="1400" b="0" dirty="0" smtClean="0">
                <a:solidFill>
                  <a:srgbClr val="000099"/>
                </a:solidFill>
              </a:rPr>
              <a:t>2015</a:t>
            </a:r>
            <a:endParaRPr lang="en-US" sz="1400" b="0" dirty="0">
              <a:solidFill>
                <a:srgbClr val="000099"/>
              </a:solidFill>
            </a:endParaRPr>
          </a:p>
        </p:txBody>
      </p:sp>
      <p:sp>
        <p:nvSpPr>
          <p:cNvPr id="15370" name="TextBox 26"/>
          <p:cNvSpPr txBox="1">
            <a:spLocks noChangeArrowheads="1"/>
          </p:cNvSpPr>
          <p:nvPr/>
        </p:nvSpPr>
        <p:spPr bwMode="auto">
          <a:xfrm>
            <a:off x="1839913" y="1208088"/>
            <a:ext cx="1060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r>
              <a:rPr lang="en-US">
                <a:solidFill>
                  <a:srgbClr val="000099"/>
                </a:solidFill>
              </a:rPr>
              <a:t>DSCOVR</a:t>
            </a:r>
          </a:p>
        </p:txBody>
      </p:sp>
      <p:sp>
        <p:nvSpPr>
          <p:cNvPr id="15371" name="TextBox 27"/>
          <p:cNvSpPr txBox="1">
            <a:spLocks noChangeArrowheads="1"/>
          </p:cNvSpPr>
          <p:nvPr/>
        </p:nvSpPr>
        <p:spPr bwMode="auto">
          <a:xfrm>
            <a:off x="6181725" y="1208088"/>
            <a:ext cx="1187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eaLnBrk="1" hangingPunct="1"/>
            <a:r>
              <a:rPr lang="en-US">
                <a:solidFill>
                  <a:srgbClr val="000099"/>
                </a:solidFill>
              </a:rPr>
              <a:t>COSMIC-2</a:t>
            </a:r>
          </a:p>
        </p:txBody>
      </p:sp>
      <p:sp>
        <p:nvSpPr>
          <p:cNvPr id="12" name="Text Box 4"/>
          <p:cNvSpPr txBox="1">
            <a:spLocks noChangeArrowheads="1"/>
          </p:cNvSpPr>
          <p:nvPr/>
        </p:nvSpPr>
        <p:spPr bwMode="auto">
          <a:xfrm>
            <a:off x="1119142" y="6350"/>
            <a:ext cx="68723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Future Datasets – DSCOVR &amp; COSMIC-2</a:t>
            </a:r>
            <a:endParaRPr lang="en-US" sz="2800" b="0" dirty="0">
              <a:solidFill>
                <a:schemeClr val="tx2"/>
              </a:solidFill>
            </a:endParaRPr>
          </a:p>
        </p:txBody>
      </p:sp>
      <p:sp>
        <p:nvSpPr>
          <p:cNvPr id="2" name="TextBox 1"/>
          <p:cNvSpPr txBox="1"/>
          <p:nvPr/>
        </p:nvSpPr>
        <p:spPr bwMode="auto">
          <a:xfrm>
            <a:off x="303415" y="6028393"/>
            <a:ext cx="3961084" cy="307777"/>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400" b="0" dirty="0" smtClean="0">
                <a:solidFill>
                  <a:srgbClr val="000099"/>
                </a:solidFill>
              </a:rPr>
              <a:t>ACE – Advanced Composition Explorer (NASA)</a:t>
            </a:r>
            <a:endParaRPr lang="en-US" sz="1400" b="0" dirty="0">
              <a:solidFill>
                <a:srgbClr val="000099"/>
              </a:solidFill>
            </a:endParaRPr>
          </a:p>
        </p:txBody>
      </p:sp>
      <p:sp>
        <p:nvSpPr>
          <p:cNvPr id="14" name="TextBox 13"/>
          <p:cNvSpPr txBox="1"/>
          <p:nvPr/>
        </p:nvSpPr>
        <p:spPr bwMode="auto">
          <a:xfrm>
            <a:off x="4741863" y="6028393"/>
            <a:ext cx="3943986" cy="523220"/>
          </a:xfrm>
          <a:prstGeom prst="rect">
            <a:avLst/>
          </a:prstGeom>
          <a:noFill/>
          <a:ln w="9525">
            <a:noFill/>
            <a:miter lim="800000"/>
            <a:headEnd/>
            <a:tailEnd/>
          </a:ln>
        </p:spPr>
        <p:txBody>
          <a:bodyPr wrap="square" rtlCol="0">
            <a:spAutoFit/>
          </a:bodyPr>
          <a:lstStyle/>
          <a:p>
            <a:pPr algn="r">
              <a:tabLst>
                <a:tab pos="227013" algn="l"/>
                <a:tab pos="1376363" algn="l"/>
                <a:tab pos="2743200" algn="l"/>
              </a:tabLst>
            </a:pPr>
            <a:r>
              <a:rPr lang="en-US" sz="1400" b="0" dirty="0" smtClean="0">
                <a:solidFill>
                  <a:srgbClr val="000099"/>
                </a:solidFill>
              </a:rPr>
              <a:t>COSMIC</a:t>
            </a:r>
            <a:r>
              <a:rPr lang="en-US" sz="1400" b="0" dirty="0" smtClean="0">
                <a:solidFill>
                  <a:srgbClr val="000099"/>
                </a:solidFill>
              </a:rPr>
              <a:t> – Constellation Observing System for Meteorology, Ionosphere and Climate</a:t>
            </a:r>
            <a:endParaRPr lang="en-US" sz="1400" b="0" dirty="0">
              <a:solidFill>
                <a:srgbClr val="000099"/>
              </a:solidFill>
            </a:endParaRPr>
          </a:p>
        </p:txBody>
      </p:sp>
    </p:spTree>
    <p:extLst>
      <p:ext uri="{BB962C8B-B14F-4D97-AF65-F5344CB8AC3E}">
        <p14:creationId xmlns:p14="http://schemas.microsoft.com/office/powerpoint/2010/main" val="3173118827"/>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571" y="1381663"/>
            <a:ext cx="7171295" cy="478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8"/>
          <p:cNvSpPr txBox="1">
            <a:spLocks noChangeArrowheads="1"/>
          </p:cNvSpPr>
          <p:nvPr/>
        </p:nvSpPr>
        <p:spPr bwMode="auto">
          <a:xfrm>
            <a:off x="2279646" y="6350"/>
            <a:ext cx="4564070"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a:r>
              <a:rPr lang="en-US" sz="2800" b="0" dirty="0" smtClean="0">
                <a:solidFill>
                  <a:schemeClr val="tx2"/>
                </a:solidFill>
              </a:rPr>
              <a:t>Topics </a:t>
            </a:r>
            <a:endParaRPr lang="en-US" sz="2800" b="0" dirty="0">
              <a:solidFill>
                <a:schemeClr val="tx2"/>
              </a:solidFill>
            </a:endParaRPr>
          </a:p>
        </p:txBody>
      </p:sp>
      <p:sp>
        <p:nvSpPr>
          <p:cNvPr id="3" name="TextBox 2"/>
          <p:cNvSpPr txBox="1"/>
          <p:nvPr/>
        </p:nvSpPr>
        <p:spPr bwMode="auto">
          <a:xfrm>
            <a:off x="1147649" y="1388858"/>
            <a:ext cx="6817892" cy="1692771"/>
          </a:xfrm>
          <a:prstGeom prst="rect">
            <a:avLst/>
          </a:prstGeom>
          <a:noFill/>
          <a:ln w="9525">
            <a:noFill/>
            <a:miter lim="800000"/>
            <a:headEnd/>
            <a:tailEnd/>
          </a:ln>
        </p:spPr>
        <p:txBody>
          <a:bodyPr wrap="none" rtlCol="0">
            <a:spAutoFit/>
          </a:bodyPr>
          <a:lstStyle/>
          <a:p>
            <a:pPr marL="457200" indent="-457200">
              <a:buFont typeface="Wingdings" pitchFamily="2" charset="2"/>
              <a:buChar char="Ø"/>
              <a:tabLst>
                <a:tab pos="227013" algn="l"/>
                <a:tab pos="1376363" algn="l"/>
                <a:tab pos="2743200" algn="l"/>
              </a:tabLst>
            </a:pPr>
            <a:r>
              <a:rPr lang="en-US" sz="2800" b="0" dirty="0" smtClean="0">
                <a:solidFill>
                  <a:srgbClr val="000099"/>
                </a:solidFill>
              </a:rPr>
              <a:t>Operational Satellite Datasets</a:t>
            </a:r>
          </a:p>
          <a:p>
            <a:pPr marL="457200" indent="-457200">
              <a:spcBef>
                <a:spcPts val="1200"/>
              </a:spcBef>
              <a:buFont typeface="Wingdings" pitchFamily="2" charset="2"/>
              <a:buChar char="Ø"/>
              <a:tabLst>
                <a:tab pos="227013" algn="l"/>
                <a:tab pos="1376363" algn="l"/>
                <a:tab pos="2743200" algn="l"/>
              </a:tabLst>
            </a:pPr>
            <a:r>
              <a:rPr lang="en-US" sz="2800" dirty="0" smtClean="0">
                <a:solidFill>
                  <a:srgbClr val="FF0000"/>
                </a:solidFill>
              </a:rPr>
              <a:t>Environmental Impacts on Satellites</a:t>
            </a:r>
          </a:p>
          <a:p>
            <a:pPr marL="457200" indent="-457200">
              <a:spcBef>
                <a:spcPts val="1200"/>
              </a:spcBef>
              <a:buFont typeface="Wingdings" pitchFamily="2" charset="2"/>
              <a:buChar char="Ø"/>
              <a:tabLst>
                <a:tab pos="227013" algn="l"/>
                <a:tab pos="1376363" algn="l"/>
                <a:tab pos="2743200" algn="l"/>
              </a:tabLst>
            </a:pPr>
            <a:r>
              <a:rPr lang="en-US" sz="2800" b="0" dirty="0" smtClean="0">
                <a:solidFill>
                  <a:srgbClr val="000099"/>
                </a:solidFill>
              </a:rPr>
              <a:t>Where Have All the WDCs Gone? </a:t>
            </a:r>
            <a:endParaRPr lang="en-US" sz="2800" b="0" dirty="0">
              <a:solidFill>
                <a:srgbClr val="000099"/>
              </a:solidFill>
            </a:endParaRPr>
          </a:p>
        </p:txBody>
      </p:sp>
      <p:sp>
        <p:nvSpPr>
          <p:cNvPr id="4" name="TextBox 3"/>
          <p:cNvSpPr txBox="1"/>
          <p:nvPr/>
        </p:nvSpPr>
        <p:spPr bwMode="auto">
          <a:xfrm>
            <a:off x="4197605" y="6167891"/>
            <a:ext cx="3932295" cy="584775"/>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000099"/>
                </a:solidFill>
              </a:rPr>
              <a:t>Galaxy15 Satellite Anomaly</a:t>
            </a:r>
            <a:r>
              <a:rPr lang="en-US" b="0" dirty="0">
                <a:solidFill>
                  <a:srgbClr val="000099"/>
                </a:solidFill>
              </a:rPr>
              <a:t> </a:t>
            </a:r>
            <a:r>
              <a:rPr lang="en-US" b="0" dirty="0" smtClean="0">
                <a:solidFill>
                  <a:srgbClr val="000099"/>
                </a:solidFill>
              </a:rPr>
              <a:t>05 April 2010</a:t>
            </a:r>
          </a:p>
          <a:p>
            <a:pPr algn="r">
              <a:tabLst>
                <a:tab pos="227013" algn="l"/>
                <a:tab pos="1376363" algn="l"/>
                <a:tab pos="2743200" algn="l"/>
              </a:tabLst>
            </a:pPr>
            <a:r>
              <a:rPr lang="en-US" b="0" dirty="0" smtClean="0">
                <a:solidFill>
                  <a:srgbClr val="000099"/>
                </a:solidFill>
              </a:rPr>
              <a:t>Photo Credit: </a:t>
            </a:r>
            <a:r>
              <a:rPr lang="en-US" b="0" dirty="0" smtClean="0">
                <a:solidFill>
                  <a:srgbClr val="000099"/>
                </a:solidFill>
                <a:hlinkClick r:id="rId3"/>
              </a:rPr>
              <a:t>Business Wire</a:t>
            </a:r>
            <a:endParaRPr lang="en-US" b="0" dirty="0">
              <a:solidFill>
                <a:srgbClr val="000099"/>
              </a:solidFill>
            </a:endParaRPr>
          </a:p>
        </p:txBody>
      </p:sp>
    </p:spTree>
    <p:extLst>
      <p:ext uri="{BB962C8B-B14F-4D97-AF65-F5344CB8AC3E}">
        <p14:creationId xmlns:p14="http://schemas.microsoft.com/office/powerpoint/2010/main" val="2787408792"/>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29249" y="1487783"/>
            <a:ext cx="7272588" cy="5306733"/>
            <a:chOff x="889310" y="1487783"/>
            <a:chExt cx="7272588" cy="5306733"/>
          </a:xfrm>
        </p:grpSpPr>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85" y="1487783"/>
              <a:ext cx="3427413" cy="2401887"/>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310" y="4181913"/>
              <a:ext cx="3427413" cy="239395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765946" y="1487783"/>
              <a:ext cx="3395952" cy="5306733"/>
              <a:chOff x="4765946" y="1487783"/>
              <a:chExt cx="3395952" cy="5306733"/>
            </a:xfrm>
          </p:grpSpPr>
          <p:sp>
            <p:nvSpPr>
              <p:cNvPr id="2052" name="Text Box 31"/>
              <p:cNvSpPr txBox="1">
                <a:spLocks noChangeArrowheads="1"/>
              </p:cNvSpPr>
              <p:nvPr/>
            </p:nvSpPr>
            <p:spPr bwMode="auto">
              <a:xfrm>
                <a:off x="5155947" y="6548295"/>
                <a:ext cx="30059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r" eaLnBrk="1" hangingPunct="1"/>
                <a:r>
                  <a:rPr lang="en-US" sz="1000" b="0" dirty="0">
                    <a:solidFill>
                      <a:schemeClr val="tx2"/>
                    </a:solidFill>
                  </a:rPr>
                  <a:t>Galaxy 15 satellite. Photo Credit: Orbital Sciences</a:t>
                </a:r>
                <a:endParaRPr lang="en-US" sz="1000" dirty="0">
                  <a:solidFill>
                    <a:schemeClr val="tx2"/>
                  </a:solidFill>
                </a:endParaRPr>
              </a:p>
            </p:txBody>
          </p:sp>
          <p:pic>
            <p:nvPicPr>
              <p:cNvPr id="2050" name="Picture 2" descr="http://www.gpsworld.com/files/gpsworld/nodes/2010/9841/Galaxy_15_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946" y="1487783"/>
                <a:ext cx="3395952" cy="5076097"/>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7" name="Text Box 4"/>
          <p:cNvSpPr txBox="1">
            <a:spLocks noChangeArrowheads="1"/>
          </p:cNvSpPr>
          <p:nvPr/>
        </p:nvSpPr>
        <p:spPr bwMode="auto">
          <a:xfrm>
            <a:off x="1814842" y="6350"/>
            <a:ext cx="54809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Environmental Impacts – Case 1</a:t>
            </a:r>
            <a:endParaRPr lang="en-US" sz="2800" b="0" dirty="0">
              <a:solidFill>
                <a:schemeClr val="tx2"/>
              </a:solidFill>
            </a:endParaRPr>
          </a:p>
        </p:txBody>
      </p:sp>
      <p:sp>
        <p:nvSpPr>
          <p:cNvPr id="2" name="TextBox 1"/>
          <p:cNvSpPr txBox="1"/>
          <p:nvPr/>
        </p:nvSpPr>
        <p:spPr bwMode="auto">
          <a:xfrm>
            <a:off x="831867" y="1091485"/>
            <a:ext cx="7467365" cy="400110"/>
          </a:xfrm>
          <a:prstGeom prst="rect">
            <a:avLst/>
          </a:prstGeom>
          <a:noFill/>
          <a:ln w="9525">
            <a:noFill/>
            <a:miter lim="800000"/>
            <a:headEnd/>
            <a:tailEnd/>
          </a:ln>
        </p:spPr>
        <p:txBody>
          <a:bodyPr wrap="none" rtlCol="0">
            <a:spAutoFit/>
          </a:bodyPr>
          <a:lstStyle/>
          <a:p>
            <a:pPr algn="ctr">
              <a:tabLst>
                <a:tab pos="227013" algn="l"/>
                <a:tab pos="1376363" algn="l"/>
                <a:tab pos="2743200" algn="l"/>
              </a:tabLst>
            </a:pPr>
            <a:r>
              <a:rPr lang="en-US" sz="2000" i="1" dirty="0" smtClean="0">
                <a:solidFill>
                  <a:srgbClr val="000099"/>
                </a:solidFill>
              </a:rPr>
              <a:t>Galaxy 15 Geostationary Satellite Anomaly – 05 April 2010</a:t>
            </a:r>
            <a:endParaRPr lang="en-US" sz="2000" i="1" dirty="0">
              <a:solidFill>
                <a:srgbClr val="000099"/>
              </a:solidFill>
            </a:endParaRPr>
          </a:p>
        </p:txBody>
      </p:sp>
    </p:spTree>
    <p:extLst>
      <p:ext uri="{BB962C8B-B14F-4D97-AF65-F5344CB8AC3E}">
        <p14:creationId xmlns:p14="http://schemas.microsoft.com/office/powerpoint/2010/main" val="3773329977"/>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bwMode="auto">
          <a:xfrm>
            <a:off x="323851" y="1190625"/>
            <a:ext cx="8524874" cy="5170646"/>
          </a:xfrm>
          <a:prstGeom prst="rect">
            <a:avLst/>
          </a:prstGeom>
          <a:noFill/>
          <a:ln w="9525">
            <a:noFill/>
            <a:miter lim="800000"/>
            <a:headEnd/>
            <a:tailEnd/>
          </a:ln>
        </p:spPr>
        <p:txBody>
          <a:bodyPr wrap="square" rtlCol="0">
            <a:spAutoFit/>
          </a:bodyPr>
          <a:lstStyle/>
          <a:p>
            <a:pPr algn="ctr"/>
            <a:r>
              <a:rPr lang="en-US" dirty="0">
                <a:solidFill>
                  <a:srgbClr val="000099"/>
                </a:solidFill>
              </a:rPr>
              <a:t>Operational Space Weather Data </a:t>
            </a:r>
            <a:r>
              <a:rPr lang="en-US" dirty="0" smtClean="0">
                <a:solidFill>
                  <a:srgbClr val="000099"/>
                </a:solidFill>
              </a:rPr>
              <a:t>Available from </a:t>
            </a:r>
            <a:r>
              <a:rPr lang="en-US" dirty="0">
                <a:solidFill>
                  <a:srgbClr val="000099"/>
                </a:solidFill>
              </a:rPr>
              <a:t>the National Geophysical Data Center</a:t>
            </a:r>
            <a:endParaRPr lang="en-US" dirty="0" smtClean="0">
              <a:solidFill>
                <a:srgbClr val="000099"/>
              </a:solidFill>
            </a:endParaRPr>
          </a:p>
          <a:p>
            <a:pPr algn="just">
              <a:spcBef>
                <a:spcPts val="1200"/>
              </a:spcBef>
              <a:tabLst>
                <a:tab pos="227013" algn="l"/>
                <a:tab pos="1376363" algn="l"/>
                <a:tab pos="2743200" algn="l"/>
              </a:tabLst>
            </a:pPr>
            <a:r>
              <a:rPr lang="en-US" b="0" dirty="0" smtClean="0">
                <a:solidFill>
                  <a:srgbClr val="000099"/>
                </a:solidFill>
              </a:rPr>
              <a:t>The </a:t>
            </a:r>
            <a:r>
              <a:rPr lang="en-US" b="0" dirty="0">
                <a:solidFill>
                  <a:srgbClr val="000099"/>
                </a:solidFill>
              </a:rPr>
              <a:t>National Geophysical Data Center (NGDC) provides scientific data stewardship for space weather data and environmental products acquired from U.S. operational satellites in accordance with National Oceanic and Atmospheric Administration (NOAA) Administrative Order 212-15, Management of Environmental Data and Information. The civilian Polar and Geostationary Operational Environmental Satellites, POES and GOES respectively, and the Defense Meteorological Satellite Program (DMSP) spacecraft have provided continuous measurements of the near-earth space and solar environments since the early 1970’s.  These data are available online at the NGDC website. While the performance of the space weather sensors on the POES, GOES and DMSP have evolved over time the basic datasets and many available products have remained largely unchanged.  </a:t>
            </a:r>
            <a:r>
              <a:rPr lang="en-US" b="0" dirty="0" err="1">
                <a:solidFill>
                  <a:srgbClr val="000099"/>
                </a:solidFill>
              </a:rPr>
              <a:t>Heliophysics</a:t>
            </a:r>
            <a:r>
              <a:rPr lang="en-US" b="0" dirty="0">
                <a:solidFill>
                  <a:srgbClr val="000099"/>
                </a:solidFill>
              </a:rPr>
              <a:t> research benefits greatly from the availability of these long-term and consistent space environmental records that can be used for stand-alone research; that is, single-satellite studies, and as contributors to larger, multi-platform investigations that include other satellites and ground assets. In this talk I will provide an overview of these retrospective datasets and products available to the scientific community. Additionally I will briefly discuss other space weather data, indices, models, and tools available from NGDC. Finally, I will cover the uses and availability of real-time operational data and products from the NOAA Space Weather Prediction Center (SWPC) and planned improvements to NOAA’s space weather monitoring program.</a:t>
            </a:r>
            <a:endParaRPr lang="en-US" b="0" u="sng" dirty="0">
              <a:solidFill>
                <a:srgbClr val="000099"/>
              </a:solidFill>
            </a:endParaRPr>
          </a:p>
        </p:txBody>
      </p:sp>
      <p:sp>
        <p:nvSpPr>
          <p:cNvPr id="3" name="Text Box 8"/>
          <p:cNvSpPr txBox="1">
            <a:spLocks noChangeArrowheads="1"/>
          </p:cNvSpPr>
          <p:nvPr/>
        </p:nvSpPr>
        <p:spPr bwMode="auto">
          <a:xfrm>
            <a:off x="1538547" y="6350"/>
            <a:ext cx="6046271"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rgbClr val="000099"/>
                </a:solidFill>
              </a:rPr>
              <a:t>Abstract  </a:t>
            </a:r>
            <a:endParaRPr lang="en-US" sz="3200" dirty="0">
              <a:solidFill>
                <a:srgbClr val="000099"/>
              </a:solidFill>
            </a:endParaRPr>
          </a:p>
          <a:p>
            <a:pPr algn="ctr"/>
            <a:r>
              <a:rPr lang="en-US" sz="2800" b="0" dirty="0" smtClean="0">
                <a:solidFill>
                  <a:srgbClr val="000099"/>
                </a:solidFill>
              </a:rPr>
              <a:t>PSW.3-0020-12 – 18 Jul 12 @ 10:25</a:t>
            </a:r>
            <a:endParaRPr lang="en-US" sz="2800" b="0" dirty="0">
              <a:solidFill>
                <a:srgbClr val="000099"/>
              </a:solidFill>
            </a:endParaRPr>
          </a:p>
        </p:txBody>
      </p:sp>
    </p:spTree>
    <p:extLst>
      <p:ext uri="{BB962C8B-B14F-4D97-AF65-F5344CB8AC3E}">
        <p14:creationId xmlns:p14="http://schemas.microsoft.com/office/powerpoint/2010/main" val="90213953"/>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6"/>
          <p:cNvSpPr txBox="1">
            <a:spLocks noChangeArrowheads="1"/>
          </p:cNvSpPr>
          <p:nvPr/>
        </p:nvSpPr>
        <p:spPr bwMode="auto">
          <a:xfrm>
            <a:off x="4824338" y="1536743"/>
            <a:ext cx="395759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indent="-22860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just" eaLnBrk="1" hangingPunct="1"/>
            <a:r>
              <a:rPr lang="en-US" b="0" dirty="0" smtClean="0">
                <a:solidFill>
                  <a:schemeClr val="tx2"/>
                </a:solidFill>
              </a:rPr>
              <a:t>The initiation of the “solar storm” was a modest B7 solar flare from region 11059 (S22W15) that was observed on 02 April by the GOES X-Ray Sensor (XRS) and Solar X-ray Imager (SXI)</a:t>
            </a:r>
            <a:endParaRPr lang="en-US" b="0" dirty="0">
              <a:solidFill>
                <a:schemeClr val="tx2"/>
              </a:solidFill>
            </a:endParaRPr>
          </a:p>
        </p:txBody>
      </p:sp>
      <p:grpSp>
        <p:nvGrpSpPr>
          <p:cNvPr id="2" name="Group 1"/>
          <p:cNvGrpSpPr/>
          <p:nvPr/>
        </p:nvGrpSpPr>
        <p:grpSpPr>
          <a:xfrm>
            <a:off x="4824339" y="2963374"/>
            <a:ext cx="3957595" cy="2905511"/>
            <a:chOff x="4523505" y="3773673"/>
            <a:chExt cx="4267200" cy="3200400"/>
          </a:xfrm>
        </p:grpSpPr>
        <p:pic>
          <p:nvPicPr>
            <p:cNvPr id="7173" name="Content Placeholder 3" descr="20100404_xray.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3505" y="3773673"/>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74" name="Straight Arrow Connector 16"/>
            <p:cNvCxnSpPr>
              <a:cxnSpLocks noChangeShapeType="1"/>
              <a:stCxn id="7177" idx="2"/>
            </p:cNvCxnSpPr>
            <p:nvPr/>
          </p:nvCxnSpPr>
          <p:spPr bwMode="auto">
            <a:xfrm flipH="1">
              <a:off x="5343525" y="4924425"/>
              <a:ext cx="460375" cy="838200"/>
            </a:xfrm>
            <a:prstGeom prst="straightConnector1">
              <a:avLst/>
            </a:prstGeom>
            <a:noFill/>
            <a:ln w="19050" algn="ctr">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7175" name="Straight Arrow Connector 17"/>
            <p:cNvCxnSpPr>
              <a:cxnSpLocks noChangeShapeType="1"/>
              <a:stCxn id="7177" idx="2"/>
            </p:cNvCxnSpPr>
            <p:nvPr/>
          </p:nvCxnSpPr>
          <p:spPr bwMode="auto">
            <a:xfrm>
              <a:off x="5803900" y="4924425"/>
              <a:ext cx="604838" cy="838200"/>
            </a:xfrm>
            <a:prstGeom prst="straightConnector1">
              <a:avLst/>
            </a:prstGeom>
            <a:noFill/>
            <a:ln w="19050" algn="ctr">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7176" name="Straight Arrow Connector 19"/>
            <p:cNvCxnSpPr>
              <a:cxnSpLocks noChangeShapeType="1"/>
              <a:stCxn id="7177" idx="2"/>
            </p:cNvCxnSpPr>
            <p:nvPr/>
          </p:nvCxnSpPr>
          <p:spPr bwMode="auto">
            <a:xfrm>
              <a:off x="5803900" y="4924425"/>
              <a:ext cx="1597025" cy="838200"/>
            </a:xfrm>
            <a:prstGeom prst="straightConnector1">
              <a:avLst/>
            </a:prstGeom>
            <a:noFill/>
            <a:ln w="19050" algn="ctr">
              <a:solidFill>
                <a:schemeClr val="tx2"/>
              </a:solidFill>
              <a:round/>
              <a:headEnd/>
              <a:tailEnd type="triangle" w="med" len="med"/>
            </a:ln>
            <a:extLst>
              <a:ext uri="{909E8E84-426E-40DD-AFC4-6F175D3DCCD1}">
                <a14:hiddenFill xmlns:a14="http://schemas.microsoft.com/office/drawing/2010/main">
                  <a:noFill/>
                </a14:hiddenFill>
              </a:ext>
            </a:extLst>
          </p:spPr>
        </p:cxnSp>
        <p:sp>
          <p:nvSpPr>
            <p:cNvPr id="7177" name="TextBox 21"/>
            <p:cNvSpPr txBox="1">
              <a:spLocks noChangeArrowheads="1"/>
            </p:cNvSpPr>
            <p:nvPr/>
          </p:nvSpPr>
          <p:spPr bwMode="auto">
            <a:xfrm>
              <a:off x="5037138" y="4619625"/>
              <a:ext cx="15335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l" eaLnBrk="1" hangingPunct="1">
                <a:spcBef>
                  <a:spcPct val="0"/>
                </a:spcBef>
              </a:pPr>
              <a:r>
                <a:rPr lang="en-US" sz="1400" dirty="0">
                  <a:solidFill>
                    <a:schemeClr val="tx2"/>
                  </a:solidFill>
                </a:rPr>
                <a:t>Satellite Eclipse</a:t>
              </a:r>
            </a:p>
          </p:txBody>
        </p:sp>
        <p:sp>
          <p:nvSpPr>
            <p:cNvPr id="7178" name="TextBox 22"/>
            <p:cNvSpPr txBox="1">
              <a:spLocks noChangeArrowheads="1"/>
            </p:cNvSpPr>
            <p:nvPr/>
          </p:nvSpPr>
          <p:spPr bwMode="auto">
            <a:xfrm>
              <a:off x="7010400" y="4627563"/>
              <a:ext cx="105251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l" eaLnBrk="1" hangingPunct="1">
                <a:spcBef>
                  <a:spcPct val="0"/>
                </a:spcBef>
              </a:pPr>
              <a:r>
                <a:rPr lang="en-US" sz="1400">
                  <a:solidFill>
                    <a:srgbClr val="FF0000"/>
                  </a:solidFill>
                </a:rPr>
                <a:t>B7 FLARE</a:t>
              </a:r>
            </a:p>
          </p:txBody>
        </p:sp>
        <p:sp>
          <p:nvSpPr>
            <p:cNvPr id="7179" name="Line 24"/>
            <p:cNvSpPr>
              <a:spLocks noChangeShapeType="1"/>
            </p:cNvSpPr>
            <p:nvPr/>
          </p:nvSpPr>
          <p:spPr bwMode="auto">
            <a:xfrm flipH="1">
              <a:off x="6677025" y="4891088"/>
              <a:ext cx="793750" cy="59531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3" name="Text Box 4"/>
          <p:cNvSpPr txBox="1">
            <a:spLocks noChangeArrowheads="1"/>
          </p:cNvSpPr>
          <p:nvPr/>
        </p:nvSpPr>
        <p:spPr bwMode="auto">
          <a:xfrm>
            <a:off x="1814842" y="6350"/>
            <a:ext cx="54809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Environmental Impacts – Case 1</a:t>
            </a:r>
            <a:endParaRPr lang="en-US" sz="2800" b="0" dirty="0">
              <a:solidFill>
                <a:schemeClr val="tx2"/>
              </a:solidFill>
            </a:endParaRPr>
          </a:p>
        </p:txBody>
      </p:sp>
      <p:pic>
        <p:nvPicPr>
          <p:cNvPr id="3" name="20100405_Galaxy15_SXI_XR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527650"/>
            <a:ext cx="4327380" cy="4327380"/>
          </a:xfrm>
          <a:prstGeom prst="rect">
            <a:avLst/>
          </a:prstGeom>
        </p:spPr>
      </p:pic>
      <p:sp>
        <p:nvSpPr>
          <p:cNvPr id="5" name="TextBox 4"/>
          <p:cNvSpPr txBox="1"/>
          <p:nvPr/>
        </p:nvSpPr>
        <p:spPr bwMode="auto">
          <a:xfrm>
            <a:off x="422382" y="6019249"/>
            <a:ext cx="7760458" cy="338554"/>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smtClean="0">
                <a:solidFill>
                  <a:srgbClr val="000099"/>
                </a:solidFill>
              </a:rPr>
              <a:t>Additional data for this event </a:t>
            </a:r>
            <a:r>
              <a:rPr lang="en-US" b="0" dirty="0">
                <a:solidFill>
                  <a:srgbClr val="000099"/>
                </a:solidFill>
              </a:rPr>
              <a:t>available </a:t>
            </a:r>
            <a:r>
              <a:rPr lang="en-US" b="0" dirty="0" smtClean="0">
                <a:solidFill>
                  <a:srgbClr val="000099"/>
                </a:solidFill>
              </a:rPr>
              <a:t>at: </a:t>
            </a:r>
            <a:r>
              <a:rPr lang="en-US" b="0" dirty="0" smtClean="0">
                <a:solidFill>
                  <a:srgbClr val="000099"/>
                </a:solidFill>
                <a:hlinkClick r:id="rId6"/>
              </a:rPr>
              <a:t>http</a:t>
            </a:r>
            <a:r>
              <a:rPr lang="en-US" b="0" dirty="0">
                <a:solidFill>
                  <a:srgbClr val="000099"/>
                </a:solidFill>
                <a:hlinkClick r:id="rId6"/>
              </a:rPr>
              <a:t>://</a:t>
            </a:r>
            <a:r>
              <a:rPr lang="en-US" b="0" dirty="0" smtClean="0">
                <a:solidFill>
                  <a:srgbClr val="000099"/>
                </a:solidFill>
                <a:hlinkClick r:id="rId6"/>
              </a:rPr>
              <a:t>sxi.ngdc.noaa.gov/sxi_greatest.html</a:t>
            </a:r>
            <a:endParaRPr lang="en-US" b="0" dirty="0" smtClean="0">
              <a:solidFill>
                <a:srgbClr val="000099"/>
              </a:solidFill>
            </a:endParaRPr>
          </a:p>
        </p:txBody>
      </p:sp>
      <p:sp>
        <p:nvSpPr>
          <p:cNvPr id="18" name="TextBox 17"/>
          <p:cNvSpPr txBox="1"/>
          <p:nvPr/>
        </p:nvSpPr>
        <p:spPr bwMode="auto">
          <a:xfrm>
            <a:off x="1990160" y="1091485"/>
            <a:ext cx="5150770" cy="400110"/>
          </a:xfrm>
          <a:prstGeom prst="rect">
            <a:avLst/>
          </a:prstGeom>
          <a:noFill/>
          <a:ln w="9525">
            <a:noFill/>
            <a:miter lim="800000"/>
            <a:headEnd/>
            <a:tailEnd/>
          </a:ln>
        </p:spPr>
        <p:txBody>
          <a:bodyPr wrap="none" rtlCol="0">
            <a:spAutoFit/>
          </a:bodyPr>
          <a:lstStyle/>
          <a:p>
            <a:pPr algn="ctr">
              <a:tabLst>
                <a:tab pos="227013" algn="l"/>
                <a:tab pos="1376363" algn="l"/>
                <a:tab pos="2743200" algn="l"/>
              </a:tabLst>
            </a:pPr>
            <a:r>
              <a:rPr lang="en-US" sz="2000" i="1" dirty="0" smtClean="0">
                <a:solidFill>
                  <a:srgbClr val="000099"/>
                </a:solidFill>
              </a:rPr>
              <a:t>Galaxy 15 Satellite – Solar Observations</a:t>
            </a:r>
            <a:endParaRPr lang="en-US" sz="2000" i="1" dirty="0">
              <a:solidFill>
                <a:srgbClr val="000099"/>
              </a:solidFill>
            </a:endParaRPr>
          </a:p>
        </p:txBody>
      </p:sp>
    </p:spTree>
    <p:extLst>
      <p:ext uri="{BB962C8B-B14F-4D97-AF65-F5344CB8AC3E}">
        <p14:creationId xmlns:p14="http://schemas.microsoft.com/office/powerpoint/2010/main" val="2994237231"/>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6"/>
          <p:cNvGrpSpPr>
            <a:grpSpLocks/>
          </p:cNvGrpSpPr>
          <p:nvPr/>
        </p:nvGrpSpPr>
        <p:grpSpPr bwMode="auto">
          <a:xfrm>
            <a:off x="315913" y="1909763"/>
            <a:ext cx="4038600" cy="4622800"/>
            <a:chOff x="2646" y="1116"/>
            <a:chExt cx="2544" cy="2450"/>
          </a:xfrm>
        </p:grpSpPr>
        <p:pic>
          <p:nvPicPr>
            <p:cNvPr id="11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 y="1116"/>
              <a:ext cx="2544" cy="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Rectangle 25"/>
            <p:cNvSpPr>
              <a:spLocks noChangeArrowheads="1"/>
            </p:cNvSpPr>
            <p:nvPr/>
          </p:nvSpPr>
          <p:spPr bwMode="auto">
            <a:xfrm>
              <a:off x="3282" y="1125"/>
              <a:ext cx="608" cy="2297"/>
            </a:xfrm>
            <a:prstGeom prst="rect">
              <a:avLst/>
            </a:prstGeom>
            <a:solidFill>
              <a:schemeClr val="accent1">
                <a:alpha val="27843"/>
              </a:schemeClr>
            </a:solidFill>
            <a:ln w="9525">
              <a:solidFill>
                <a:schemeClr val="tx1"/>
              </a:solidFill>
              <a:miter lim="800000"/>
              <a:headEnd/>
              <a:tailEnd/>
            </a:ln>
          </p:spPr>
          <p:txBody>
            <a:bodyPr wrap="none" anchor="ctr"/>
            <a:lstStyle/>
            <a:p>
              <a:pPr algn="l" defTabSz="457200">
                <a:spcBef>
                  <a:spcPct val="0"/>
                </a:spcBef>
              </a:pPr>
              <a:endParaRPr lang="en-US" sz="1800" b="0">
                <a:latin typeface="Calibri" pitchFamily="34" charset="0"/>
                <a:ea typeface="ＭＳ Ｐゴシック" pitchFamily="-105" charset="-128"/>
              </a:endParaRPr>
            </a:p>
          </p:txBody>
        </p:sp>
      </p:grpSp>
      <p:sp>
        <p:nvSpPr>
          <p:cNvPr id="11268" name="TextBox 32"/>
          <p:cNvSpPr txBox="1">
            <a:spLocks noChangeArrowheads="1"/>
          </p:cNvSpPr>
          <p:nvPr/>
        </p:nvSpPr>
        <p:spPr bwMode="auto">
          <a:xfrm>
            <a:off x="762006" y="1543487"/>
            <a:ext cx="4183786" cy="369332"/>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ctr" eaLnBrk="1" hangingPunct="1">
              <a:spcBef>
                <a:spcPct val="0"/>
              </a:spcBef>
            </a:pPr>
            <a:r>
              <a:rPr lang="en-US" sz="1800" dirty="0" smtClean="0">
                <a:solidFill>
                  <a:schemeClr val="tx2"/>
                </a:solidFill>
                <a:latin typeface="Calibri" pitchFamily="34" charset="0"/>
              </a:rPr>
              <a:t>Satellite Anomaly @ 9:48 UT</a:t>
            </a:r>
            <a:endParaRPr lang="en-US" sz="1800" dirty="0">
              <a:solidFill>
                <a:schemeClr val="tx2"/>
              </a:solidFill>
              <a:latin typeface="Calibri" pitchFamily="34" charset="0"/>
            </a:endParaRPr>
          </a:p>
        </p:txBody>
      </p:sp>
      <p:sp>
        <p:nvSpPr>
          <p:cNvPr id="11270" name="Text Box 27"/>
          <p:cNvSpPr txBox="1">
            <a:spLocks noChangeArrowheads="1"/>
          </p:cNvSpPr>
          <p:nvPr/>
        </p:nvSpPr>
        <p:spPr bwMode="auto">
          <a:xfrm>
            <a:off x="1344613" y="4537075"/>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l" eaLnBrk="1" hangingPunct="1">
              <a:spcBef>
                <a:spcPct val="0"/>
              </a:spcBef>
            </a:pPr>
            <a:r>
              <a:rPr lang="en-US">
                <a:solidFill>
                  <a:schemeClr val="tx2"/>
                </a:solidFill>
              </a:rPr>
              <a:t>Eclipse</a:t>
            </a:r>
          </a:p>
        </p:txBody>
      </p:sp>
      <p:sp>
        <p:nvSpPr>
          <p:cNvPr id="11271" name="Text Box 25"/>
          <p:cNvSpPr txBox="1">
            <a:spLocks noChangeArrowheads="1"/>
          </p:cNvSpPr>
          <p:nvPr/>
        </p:nvSpPr>
        <p:spPr bwMode="auto">
          <a:xfrm>
            <a:off x="4565546" y="1728153"/>
            <a:ext cx="41073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just" eaLnBrk="1" hangingPunct="1"/>
            <a:r>
              <a:rPr lang="en-US" b="0" dirty="0">
                <a:solidFill>
                  <a:srgbClr val="000099"/>
                </a:solidFill>
              </a:rPr>
              <a:t>April 05 @ 09:00 UT: </a:t>
            </a:r>
            <a:r>
              <a:rPr lang="en-US" b="0" dirty="0" smtClean="0">
                <a:solidFill>
                  <a:srgbClr val="000099"/>
                </a:solidFill>
              </a:rPr>
              <a:t>GOES sensors detected </a:t>
            </a:r>
            <a:r>
              <a:rPr lang="en-US" b="0" dirty="0">
                <a:solidFill>
                  <a:srgbClr val="000099"/>
                </a:solidFill>
              </a:rPr>
              <a:t>a major reconfiguration of the magnetosphere </a:t>
            </a:r>
            <a:r>
              <a:rPr lang="en-US" b="0" dirty="0" smtClean="0">
                <a:solidFill>
                  <a:srgbClr val="000099"/>
                </a:solidFill>
              </a:rPr>
              <a:t>indicative </a:t>
            </a:r>
            <a:r>
              <a:rPr lang="en-US" b="0" dirty="0">
                <a:solidFill>
                  <a:srgbClr val="000099"/>
                </a:solidFill>
              </a:rPr>
              <a:t>of </a:t>
            </a:r>
            <a:r>
              <a:rPr lang="en-US" b="0" dirty="0" smtClean="0">
                <a:solidFill>
                  <a:srgbClr val="000099"/>
                </a:solidFill>
              </a:rPr>
              <a:t>a magnetic storm. </a:t>
            </a:r>
            <a:endParaRPr lang="en-US" b="0" dirty="0">
              <a:solidFill>
                <a:srgbClr val="000099"/>
              </a:solidFill>
            </a:endParaRPr>
          </a:p>
        </p:txBody>
      </p:sp>
      <p:grpSp>
        <p:nvGrpSpPr>
          <p:cNvPr id="11272" name="Group 29"/>
          <p:cNvGrpSpPr>
            <a:grpSpLocks/>
          </p:cNvGrpSpPr>
          <p:nvPr/>
        </p:nvGrpSpPr>
        <p:grpSpPr bwMode="auto">
          <a:xfrm>
            <a:off x="4868863" y="2990575"/>
            <a:ext cx="3925887" cy="3406775"/>
            <a:chOff x="3996" y="2606"/>
            <a:chExt cx="1501" cy="1407"/>
          </a:xfrm>
        </p:grpSpPr>
        <p:pic>
          <p:nvPicPr>
            <p:cNvPr id="11273" name="Picture 30" descr="msm_galaxy15_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 y="2829"/>
              <a:ext cx="1501" cy="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31"/>
            <p:cNvSpPr txBox="1">
              <a:spLocks noChangeArrowheads="1"/>
            </p:cNvSpPr>
            <p:nvPr/>
          </p:nvSpPr>
          <p:spPr bwMode="auto">
            <a:xfrm>
              <a:off x="4412" y="2606"/>
              <a:ext cx="66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eaLnBrk="1" hangingPunct="1"/>
              <a:r>
                <a:rPr lang="en-US" sz="1400">
                  <a:solidFill>
                    <a:schemeClr val="tx2"/>
                  </a:solidFill>
                </a:rPr>
                <a:t>Satellite Locations</a:t>
              </a:r>
            </a:p>
          </p:txBody>
        </p:sp>
      </p:grpSp>
      <p:sp>
        <p:nvSpPr>
          <p:cNvPr id="15" name="TextBox 14"/>
          <p:cNvSpPr txBox="1"/>
          <p:nvPr/>
        </p:nvSpPr>
        <p:spPr bwMode="auto">
          <a:xfrm>
            <a:off x="1733681" y="1091485"/>
            <a:ext cx="5663730" cy="400110"/>
          </a:xfrm>
          <a:prstGeom prst="rect">
            <a:avLst/>
          </a:prstGeom>
          <a:noFill/>
          <a:ln w="9525">
            <a:noFill/>
            <a:miter lim="800000"/>
            <a:headEnd/>
            <a:tailEnd/>
          </a:ln>
        </p:spPr>
        <p:txBody>
          <a:bodyPr wrap="none" rtlCol="0">
            <a:spAutoFit/>
          </a:bodyPr>
          <a:lstStyle/>
          <a:p>
            <a:pPr algn="ctr">
              <a:tabLst>
                <a:tab pos="227013" algn="l"/>
                <a:tab pos="1376363" algn="l"/>
                <a:tab pos="2743200" algn="l"/>
              </a:tabLst>
            </a:pPr>
            <a:r>
              <a:rPr lang="en-US" sz="2000" i="1" dirty="0" smtClean="0">
                <a:solidFill>
                  <a:srgbClr val="000099"/>
                </a:solidFill>
              </a:rPr>
              <a:t>Galaxy 15 Satellite – Local GEO Environment</a:t>
            </a:r>
            <a:endParaRPr lang="en-US" sz="2000" i="1" dirty="0">
              <a:solidFill>
                <a:srgbClr val="000099"/>
              </a:solidFill>
            </a:endParaRPr>
          </a:p>
        </p:txBody>
      </p:sp>
      <p:sp>
        <p:nvSpPr>
          <p:cNvPr id="16" name="Text Box 4"/>
          <p:cNvSpPr txBox="1">
            <a:spLocks noChangeArrowheads="1"/>
          </p:cNvSpPr>
          <p:nvPr/>
        </p:nvSpPr>
        <p:spPr bwMode="auto">
          <a:xfrm>
            <a:off x="1814842" y="6350"/>
            <a:ext cx="54809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Environmental Impacts – Case 1</a:t>
            </a:r>
            <a:endParaRPr lang="en-US" sz="2800" b="0" dirty="0">
              <a:solidFill>
                <a:schemeClr val="tx2"/>
              </a:solidFill>
            </a:endParaRPr>
          </a:p>
        </p:txBody>
      </p:sp>
    </p:spTree>
    <p:extLst>
      <p:ext uri="{BB962C8B-B14F-4D97-AF65-F5344CB8AC3E}">
        <p14:creationId xmlns:p14="http://schemas.microsoft.com/office/powerpoint/2010/main" val="3002391286"/>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28"/>
          <p:cNvSpPr txBox="1">
            <a:spLocks noChangeArrowheads="1"/>
          </p:cNvSpPr>
          <p:nvPr/>
        </p:nvSpPr>
        <p:spPr bwMode="auto">
          <a:xfrm>
            <a:off x="290947" y="1128138"/>
            <a:ext cx="8575963"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0188" indent="-230188" eaLnBrk="0" hangingPunct="0">
              <a:defRPr sz="1600" b="1">
                <a:solidFill>
                  <a:schemeClr val="tx1"/>
                </a:solidFill>
                <a:latin typeface="Arial" charset="0"/>
              </a:defRPr>
            </a:lvl1pPr>
            <a:lvl2pPr marL="514350" indent="-168275"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algn="ctr" eaLnBrk="0" fontAlgn="base" hangingPunct="0">
              <a:spcBef>
                <a:spcPct val="20000"/>
              </a:spcBef>
              <a:spcAft>
                <a:spcPct val="0"/>
              </a:spcAft>
              <a:defRPr sz="1600" b="1">
                <a:solidFill>
                  <a:schemeClr val="tx1"/>
                </a:solidFill>
                <a:latin typeface="Arial" charset="0"/>
              </a:defRPr>
            </a:lvl6pPr>
            <a:lvl7pPr marL="2971800" indent="-228600" algn="ctr" eaLnBrk="0" fontAlgn="base" hangingPunct="0">
              <a:spcBef>
                <a:spcPct val="20000"/>
              </a:spcBef>
              <a:spcAft>
                <a:spcPct val="0"/>
              </a:spcAft>
              <a:defRPr sz="1600" b="1">
                <a:solidFill>
                  <a:schemeClr val="tx1"/>
                </a:solidFill>
                <a:latin typeface="Arial" charset="0"/>
              </a:defRPr>
            </a:lvl7pPr>
            <a:lvl8pPr marL="3429000" indent="-228600" algn="ctr" eaLnBrk="0" fontAlgn="base" hangingPunct="0">
              <a:spcBef>
                <a:spcPct val="20000"/>
              </a:spcBef>
              <a:spcAft>
                <a:spcPct val="0"/>
              </a:spcAft>
              <a:defRPr sz="1600" b="1">
                <a:solidFill>
                  <a:schemeClr val="tx1"/>
                </a:solidFill>
                <a:latin typeface="Arial" charset="0"/>
              </a:defRPr>
            </a:lvl8pPr>
            <a:lvl9pPr marL="3886200" indent="-228600" algn="ctr" eaLnBrk="0" fontAlgn="base" hangingPunct="0">
              <a:spcBef>
                <a:spcPct val="20000"/>
              </a:spcBef>
              <a:spcAft>
                <a:spcPct val="0"/>
              </a:spcAft>
              <a:defRPr sz="1600" b="1">
                <a:solidFill>
                  <a:schemeClr val="tx1"/>
                </a:solidFill>
                <a:latin typeface="Arial" charset="0"/>
              </a:defRPr>
            </a:lvl9pPr>
          </a:lstStyle>
          <a:p>
            <a:pPr algn="ctr" eaLnBrk="1" hangingPunct="1"/>
            <a:r>
              <a:rPr lang="en-US" sz="2000" b="0" i="1" dirty="0" smtClean="0">
                <a:solidFill>
                  <a:schemeClr val="tx2"/>
                </a:solidFill>
              </a:rPr>
              <a:t>Causal Indications – Internal Charging by Enhanced Electron Environment</a:t>
            </a:r>
            <a:endParaRPr lang="en-US" sz="2000" b="0" i="1" dirty="0">
              <a:solidFill>
                <a:schemeClr val="tx2"/>
              </a:solidFill>
            </a:endParaRPr>
          </a:p>
          <a:p>
            <a:pPr marL="285750" indent="-285750" algn="just" eaLnBrk="1" hangingPunct="1">
              <a:spcBef>
                <a:spcPts val="600"/>
              </a:spcBef>
              <a:buFont typeface="Wingdings" pitchFamily="2" charset="2"/>
              <a:buChar char="Ø"/>
            </a:pPr>
            <a:r>
              <a:rPr lang="en-US" b="0" dirty="0" smtClean="0">
                <a:solidFill>
                  <a:schemeClr val="tx2"/>
                </a:solidFill>
              </a:rPr>
              <a:t>Flux </a:t>
            </a:r>
            <a:r>
              <a:rPr lang="en-US" b="0" dirty="0">
                <a:solidFill>
                  <a:schemeClr val="tx2"/>
                </a:solidFill>
              </a:rPr>
              <a:t>of 275-475 </a:t>
            </a:r>
            <a:r>
              <a:rPr lang="en-US" b="0" dirty="0" err="1">
                <a:solidFill>
                  <a:schemeClr val="tx2"/>
                </a:solidFill>
              </a:rPr>
              <a:t>keV</a:t>
            </a:r>
            <a:r>
              <a:rPr lang="en-US" b="0" dirty="0">
                <a:solidFill>
                  <a:schemeClr val="tx2"/>
                </a:solidFill>
              </a:rPr>
              <a:t> electrons was the </a:t>
            </a:r>
            <a:r>
              <a:rPr lang="en-US" b="0" u="sng" dirty="0">
                <a:solidFill>
                  <a:schemeClr val="tx2"/>
                </a:solidFill>
              </a:rPr>
              <a:t>highest observed</a:t>
            </a:r>
            <a:r>
              <a:rPr lang="en-US" b="0" dirty="0">
                <a:solidFill>
                  <a:schemeClr val="tx2"/>
                </a:solidFill>
              </a:rPr>
              <a:t> since GOES 14 was turned on </a:t>
            </a:r>
            <a:r>
              <a:rPr lang="en-US" b="0" dirty="0" smtClean="0">
                <a:solidFill>
                  <a:schemeClr val="tx2"/>
                </a:solidFill>
              </a:rPr>
              <a:t>in July </a:t>
            </a:r>
            <a:r>
              <a:rPr lang="en-US" b="0" dirty="0">
                <a:solidFill>
                  <a:schemeClr val="tx2"/>
                </a:solidFill>
              </a:rPr>
              <a:t>2009 and GOES 15 since April </a:t>
            </a:r>
            <a:r>
              <a:rPr lang="en-US" b="0" dirty="0" smtClean="0">
                <a:solidFill>
                  <a:schemeClr val="tx2"/>
                </a:solidFill>
              </a:rPr>
              <a:t>2010. GOES particle data used to model the charging environment experienced by the Galaxy 15 </a:t>
            </a:r>
            <a:r>
              <a:rPr lang="en-US" b="0" dirty="0" smtClean="0">
                <a:solidFill>
                  <a:schemeClr val="tx2"/>
                </a:solidFill>
              </a:rPr>
              <a:t>satellite noted extreme charging levels.</a:t>
            </a:r>
            <a:endParaRPr lang="en-US" b="0" dirty="0">
              <a:solidFill>
                <a:schemeClr val="tx2"/>
              </a:solidFill>
            </a:endParaRPr>
          </a:p>
        </p:txBody>
      </p:sp>
      <p:grpSp>
        <p:nvGrpSpPr>
          <p:cNvPr id="3" name="Group 2"/>
          <p:cNvGrpSpPr/>
          <p:nvPr/>
        </p:nvGrpSpPr>
        <p:grpSpPr>
          <a:xfrm>
            <a:off x="388929" y="2507674"/>
            <a:ext cx="8379999" cy="3435298"/>
            <a:chOff x="430642" y="2438399"/>
            <a:chExt cx="8379999" cy="3435298"/>
          </a:xfrm>
        </p:grpSpPr>
        <p:pic>
          <p:nvPicPr>
            <p:cNvPr id="22" name="Picture 11" descr="materi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360" y="2438399"/>
              <a:ext cx="4212281" cy="343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42" y="2438400"/>
              <a:ext cx="4095173" cy="343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 Box 4"/>
          <p:cNvSpPr txBox="1">
            <a:spLocks noChangeArrowheads="1"/>
          </p:cNvSpPr>
          <p:nvPr/>
        </p:nvSpPr>
        <p:spPr bwMode="auto">
          <a:xfrm>
            <a:off x="1814842" y="6350"/>
            <a:ext cx="54809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Environmental Impacts – Case 1</a:t>
            </a:r>
            <a:endParaRPr lang="en-US" sz="2800" b="0" dirty="0">
              <a:solidFill>
                <a:schemeClr val="tx2"/>
              </a:solidFill>
            </a:endParaRPr>
          </a:p>
        </p:txBody>
      </p:sp>
      <p:sp>
        <p:nvSpPr>
          <p:cNvPr id="2" name="TextBox 1"/>
          <p:cNvSpPr txBox="1"/>
          <p:nvPr/>
        </p:nvSpPr>
        <p:spPr bwMode="auto">
          <a:xfrm>
            <a:off x="914399" y="5951598"/>
            <a:ext cx="1975221" cy="338554"/>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smtClean="0">
                <a:solidFill>
                  <a:srgbClr val="000099"/>
                </a:solidFill>
              </a:rPr>
              <a:t>In-situ Particle Data</a:t>
            </a:r>
            <a:endParaRPr lang="en-US" b="0" dirty="0">
              <a:solidFill>
                <a:srgbClr val="000099"/>
              </a:solidFill>
            </a:endParaRPr>
          </a:p>
        </p:txBody>
      </p:sp>
      <p:sp>
        <p:nvSpPr>
          <p:cNvPr id="8" name="TextBox 7"/>
          <p:cNvSpPr txBox="1"/>
          <p:nvPr/>
        </p:nvSpPr>
        <p:spPr bwMode="auto">
          <a:xfrm>
            <a:off x="5086709" y="5951598"/>
            <a:ext cx="3409908" cy="338554"/>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smtClean="0">
                <a:solidFill>
                  <a:srgbClr val="000099"/>
                </a:solidFill>
              </a:rPr>
              <a:t>Use in Spacecraft Charging Models</a:t>
            </a:r>
            <a:endParaRPr lang="en-US" b="0" dirty="0">
              <a:solidFill>
                <a:srgbClr val="000099"/>
              </a:solidFill>
            </a:endParaRPr>
          </a:p>
        </p:txBody>
      </p:sp>
    </p:spTree>
    <p:extLst>
      <p:ext uri="{BB962C8B-B14F-4D97-AF65-F5344CB8AC3E}">
        <p14:creationId xmlns:p14="http://schemas.microsoft.com/office/powerpoint/2010/main" val="593479807"/>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7953" y="2819728"/>
            <a:ext cx="5142818" cy="3949034"/>
          </a:xfrm>
          <a:prstGeom prst="rect">
            <a:avLst/>
          </a:prstGeom>
        </p:spPr>
      </p:pic>
      <p:pic>
        <p:nvPicPr>
          <p:cNvPr id="8" name="Picture 8"/>
          <p:cNvPicPr>
            <a:picLocks noChangeAspect="1" noChangeArrowheads="1"/>
          </p:cNvPicPr>
          <p:nvPr/>
        </p:nvPicPr>
        <p:blipFill>
          <a:blip r:embed="rId3" cstate="print"/>
          <a:srcRect/>
          <a:stretch>
            <a:fillRect/>
          </a:stretch>
        </p:blipFill>
        <p:spPr bwMode="auto">
          <a:xfrm>
            <a:off x="379511" y="3767638"/>
            <a:ext cx="2286000" cy="2859259"/>
          </a:xfrm>
          <a:prstGeom prst="rect">
            <a:avLst/>
          </a:prstGeom>
          <a:noFill/>
          <a:ln w="12700">
            <a:solidFill>
              <a:srgbClr val="FF0000"/>
            </a:solidFill>
            <a:miter lim="800000"/>
            <a:headEnd/>
            <a:tailEnd/>
          </a:ln>
        </p:spPr>
      </p:pic>
      <p:sp>
        <p:nvSpPr>
          <p:cNvPr id="7" name="Text Box 4"/>
          <p:cNvSpPr txBox="1">
            <a:spLocks noChangeArrowheads="1"/>
          </p:cNvSpPr>
          <p:nvPr/>
        </p:nvSpPr>
        <p:spPr bwMode="auto">
          <a:xfrm>
            <a:off x="1864536" y="6350"/>
            <a:ext cx="53816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Environmental Impacts – Case 2</a:t>
            </a:r>
            <a:endParaRPr lang="en-US" sz="2800" b="0" dirty="0">
              <a:solidFill>
                <a:schemeClr val="tx2"/>
              </a:solidFill>
            </a:endParaRPr>
          </a:p>
        </p:txBody>
      </p:sp>
      <p:sp>
        <p:nvSpPr>
          <p:cNvPr id="2" name="Rectangle 1"/>
          <p:cNvSpPr/>
          <p:nvPr/>
        </p:nvSpPr>
        <p:spPr>
          <a:xfrm>
            <a:off x="327804" y="1048291"/>
            <a:ext cx="8479766" cy="600164"/>
          </a:xfrm>
          <a:prstGeom prst="rect">
            <a:avLst/>
          </a:prstGeom>
        </p:spPr>
        <p:txBody>
          <a:bodyPr wrap="square">
            <a:spAutoFit/>
          </a:bodyPr>
          <a:lstStyle/>
          <a:p>
            <a:pPr>
              <a:spcBef>
                <a:spcPts val="600"/>
              </a:spcBef>
            </a:pPr>
            <a:r>
              <a:rPr lang="en-US" b="0" dirty="0" smtClean="0">
                <a:solidFill>
                  <a:srgbClr val="000099"/>
                </a:solidFill>
                <a:latin typeface="+mn-lt"/>
              </a:rPr>
              <a:t>News Report: </a:t>
            </a:r>
            <a:r>
              <a:rPr lang="en-US" b="0" i="1" dirty="0" err="1" smtClean="0">
                <a:solidFill>
                  <a:srgbClr val="000099"/>
                </a:solidFill>
                <a:latin typeface="+mn-lt"/>
              </a:rPr>
              <a:t>Skyterra</a:t>
            </a:r>
            <a:r>
              <a:rPr lang="en-US" b="0" i="1" dirty="0" smtClean="0">
                <a:solidFill>
                  <a:srgbClr val="000099"/>
                </a:solidFill>
                <a:latin typeface="+mn-lt"/>
              </a:rPr>
              <a:t> </a:t>
            </a:r>
            <a:r>
              <a:rPr lang="en-US" b="0" i="1" dirty="0">
                <a:solidFill>
                  <a:srgbClr val="000099"/>
                </a:solidFill>
                <a:latin typeface="+mn-lt"/>
              </a:rPr>
              <a:t>1 satellite has been </a:t>
            </a:r>
            <a:r>
              <a:rPr lang="en-US" b="0" i="1" dirty="0" smtClean="0">
                <a:solidFill>
                  <a:srgbClr val="000099"/>
                </a:solidFill>
                <a:latin typeface="+mn-lt"/>
              </a:rPr>
              <a:t>out of </a:t>
            </a:r>
            <a:r>
              <a:rPr lang="en-US" b="0" i="1" dirty="0">
                <a:solidFill>
                  <a:srgbClr val="000099"/>
                </a:solidFill>
                <a:latin typeface="+mn-lt"/>
              </a:rPr>
              <a:t>service since the solar storm on March </a:t>
            </a:r>
            <a:r>
              <a:rPr lang="en-US" b="0" i="1" dirty="0" smtClean="0">
                <a:solidFill>
                  <a:srgbClr val="000099"/>
                </a:solidFill>
                <a:latin typeface="+mn-lt"/>
              </a:rPr>
              <a:t>7</a:t>
            </a:r>
            <a:endParaRPr lang="en-US" b="0" i="1" dirty="0" smtClean="0">
              <a:solidFill>
                <a:srgbClr val="000099"/>
              </a:solidFill>
              <a:latin typeface="+mn-lt"/>
            </a:endParaRPr>
          </a:p>
          <a:p>
            <a:pPr>
              <a:spcBef>
                <a:spcPts val="600"/>
              </a:spcBef>
            </a:pPr>
            <a:r>
              <a:rPr lang="en-US" sz="1200" b="0" dirty="0" smtClean="0">
                <a:solidFill>
                  <a:srgbClr val="000099"/>
                </a:solidFill>
                <a:latin typeface="+mn-lt"/>
                <a:hlinkClick r:id="rId4"/>
              </a:rPr>
              <a:t>http</a:t>
            </a:r>
            <a:r>
              <a:rPr lang="en-US" sz="1200" b="0" dirty="0">
                <a:solidFill>
                  <a:srgbClr val="000099"/>
                </a:solidFill>
                <a:latin typeface="+mn-lt"/>
                <a:hlinkClick r:id="rId4"/>
              </a:rPr>
              <a:t>://</a:t>
            </a:r>
            <a:r>
              <a:rPr lang="en-US" sz="1200" b="0" dirty="0" smtClean="0">
                <a:solidFill>
                  <a:srgbClr val="000099"/>
                </a:solidFill>
                <a:latin typeface="+mn-lt"/>
                <a:hlinkClick r:id="rId4"/>
              </a:rPr>
              <a:t>mobile.slashdot.org/story/12/03/15/199252/lightsquared-satellite-disabled-by-last-weeks-solar-storm</a:t>
            </a:r>
            <a:endParaRPr lang="en-US" sz="1200" b="0" dirty="0" smtClean="0">
              <a:solidFill>
                <a:srgbClr val="000099"/>
              </a:solidFill>
              <a:latin typeface="+mn-lt"/>
            </a:endParaRPr>
          </a:p>
        </p:txBody>
      </p:sp>
      <p:pic>
        <p:nvPicPr>
          <p:cNvPr id="11" name="Picture 13"/>
          <p:cNvPicPr>
            <a:picLocks noChangeAspect="1" noChangeArrowheads="1"/>
          </p:cNvPicPr>
          <p:nvPr/>
        </p:nvPicPr>
        <p:blipFill>
          <a:blip r:embed="rId5" cstate="print"/>
          <a:srcRect/>
          <a:stretch>
            <a:fillRect/>
          </a:stretch>
        </p:blipFill>
        <p:spPr bwMode="auto">
          <a:xfrm>
            <a:off x="379511" y="1803722"/>
            <a:ext cx="2286000" cy="2173110"/>
          </a:xfrm>
          <a:prstGeom prst="rect">
            <a:avLst/>
          </a:prstGeom>
          <a:noFill/>
          <a:ln w="12700">
            <a:solidFill>
              <a:srgbClr val="FF0000"/>
            </a:solidFill>
            <a:miter lim="800000"/>
            <a:headEnd/>
            <a:tailEnd/>
          </a:ln>
        </p:spPr>
      </p:pic>
      <p:cxnSp>
        <p:nvCxnSpPr>
          <p:cNvPr id="13" name="Straight Connector 12"/>
          <p:cNvCxnSpPr/>
          <p:nvPr/>
        </p:nvCxnSpPr>
        <p:spPr bwMode="auto">
          <a:xfrm>
            <a:off x="379511" y="3976772"/>
            <a:ext cx="22860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14" name="TextBox 13"/>
          <p:cNvSpPr txBox="1"/>
          <p:nvPr/>
        </p:nvSpPr>
        <p:spPr bwMode="auto">
          <a:xfrm>
            <a:off x="494826" y="3646844"/>
            <a:ext cx="2055371" cy="307777"/>
          </a:xfrm>
          <a:prstGeom prst="rect">
            <a:avLst/>
          </a:prstGeom>
          <a:solidFill>
            <a:schemeClr val="tx1"/>
          </a:solidFill>
          <a:ln w="9525">
            <a:noFill/>
            <a:miter lim="800000"/>
            <a:headEnd/>
            <a:tailEnd/>
          </a:ln>
        </p:spPr>
        <p:txBody>
          <a:bodyPr wrap="none" rtlCol="0">
            <a:spAutoFit/>
          </a:bodyPr>
          <a:lstStyle/>
          <a:p>
            <a:pPr algn="ctr">
              <a:tabLst>
                <a:tab pos="227013" algn="l"/>
                <a:tab pos="1376363" algn="l"/>
                <a:tab pos="2743200" algn="l"/>
              </a:tabLst>
            </a:pPr>
            <a:r>
              <a:rPr lang="en-US" sz="1400" dirty="0" smtClean="0">
                <a:solidFill>
                  <a:schemeClr val="bg1"/>
                </a:solidFill>
              </a:rPr>
              <a:t>Solar Flare – 00:02 UT</a:t>
            </a:r>
            <a:endParaRPr lang="en-US" sz="1400" dirty="0">
              <a:solidFill>
                <a:schemeClr val="bg1"/>
              </a:solidFill>
            </a:endParaRPr>
          </a:p>
        </p:txBody>
      </p:sp>
      <p:sp>
        <p:nvSpPr>
          <p:cNvPr id="16" name="TextBox 15"/>
          <p:cNvSpPr txBox="1"/>
          <p:nvPr/>
        </p:nvSpPr>
        <p:spPr bwMode="auto">
          <a:xfrm>
            <a:off x="1061135" y="1807344"/>
            <a:ext cx="922753" cy="276999"/>
          </a:xfrm>
          <a:prstGeom prst="rect">
            <a:avLst/>
          </a:prstGeom>
          <a:solidFill>
            <a:schemeClr val="tx1"/>
          </a:solidFill>
          <a:ln w="9525">
            <a:noFill/>
            <a:miter lim="800000"/>
            <a:headEnd/>
            <a:tailEnd/>
          </a:ln>
        </p:spPr>
        <p:txBody>
          <a:bodyPr wrap="none" rtlCol="0">
            <a:spAutoFit/>
          </a:bodyPr>
          <a:lstStyle/>
          <a:p>
            <a:pPr algn="ctr">
              <a:tabLst>
                <a:tab pos="227013" algn="l"/>
                <a:tab pos="1376363" algn="l"/>
                <a:tab pos="2743200" algn="l"/>
              </a:tabLst>
            </a:pPr>
            <a:r>
              <a:rPr lang="en-US" sz="1200" dirty="0" smtClean="0">
                <a:solidFill>
                  <a:schemeClr val="bg1"/>
                </a:solidFill>
              </a:rPr>
              <a:t>NOAA SXI</a:t>
            </a:r>
            <a:endParaRPr lang="en-US" sz="1200" dirty="0">
              <a:solidFill>
                <a:schemeClr val="bg1"/>
              </a:solidFill>
            </a:endParaRPr>
          </a:p>
        </p:txBody>
      </p:sp>
      <p:sp>
        <p:nvSpPr>
          <p:cNvPr id="17" name="TextBox 16"/>
          <p:cNvSpPr txBox="1"/>
          <p:nvPr/>
        </p:nvSpPr>
        <p:spPr bwMode="auto">
          <a:xfrm>
            <a:off x="2931154" y="1742510"/>
            <a:ext cx="5876416" cy="1077218"/>
          </a:xfrm>
          <a:prstGeom prst="rect">
            <a:avLst/>
          </a:prstGeom>
          <a:noFill/>
          <a:ln w="9525">
            <a:noFill/>
            <a:miter lim="800000"/>
            <a:headEnd/>
            <a:tailEnd/>
          </a:ln>
        </p:spPr>
        <p:txBody>
          <a:bodyPr wrap="square" rtlCol="0">
            <a:spAutoFit/>
          </a:bodyPr>
          <a:lstStyle/>
          <a:p>
            <a:pPr algn="just">
              <a:tabLst>
                <a:tab pos="227013" algn="l"/>
                <a:tab pos="1376363" algn="l"/>
                <a:tab pos="2743200" algn="l"/>
              </a:tabLst>
            </a:pPr>
            <a:r>
              <a:rPr lang="en-US" b="0" dirty="0" smtClean="0">
                <a:solidFill>
                  <a:srgbClr val="000099"/>
                </a:solidFill>
              </a:rPr>
              <a:t>The probable cause of the 07 March </a:t>
            </a:r>
            <a:r>
              <a:rPr lang="en-US" b="0" dirty="0" smtClean="0">
                <a:solidFill>
                  <a:srgbClr val="000099"/>
                </a:solidFill>
              </a:rPr>
              <a:t>(2012) anomaly </a:t>
            </a:r>
            <a:r>
              <a:rPr lang="en-US" b="0" dirty="0" smtClean="0">
                <a:solidFill>
                  <a:srgbClr val="000099"/>
                </a:solidFill>
              </a:rPr>
              <a:t>was a Single Event Upset (SEU) caused by a solar energetic proton (SEP) event from the X5 solar flare at active region 1429. An associated coronal mass ejection reached earth on 09 March. </a:t>
            </a:r>
            <a:endParaRPr lang="en-US" b="0" dirty="0">
              <a:solidFill>
                <a:srgbClr val="000099"/>
              </a:solidFill>
            </a:endParaRPr>
          </a:p>
        </p:txBody>
      </p:sp>
      <p:sp>
        <p:nvSpPr>
          <p:cNvPr id="19" name="TextBox 18"/>
          <p:cNvSpPr txBox="1"/>
          <p:nvPr/>
        </p:nvSpPr>
        <p:spPr bwMode="auto">
          <a:xfrm>
            <a:off x="6521520" y="5469148"/>
            <a:ext cx="1664949" cy="646331"/>
          </a:xfrm>
          <a:prstGeom prst="rect">
            <a:avLst/>
          </a:prstGeom>
          <a:solidFill>
            <a:schemeClr val="bg1"/>
          </a:solidFill>
          <a:ln w="9525">
            <a:noFill/>
            <a:miter lim="800000"/>
            <a:headEnd/>
            <a:tailEnd/>
          </a:ln>
        </p:spPr>
        <p:txBody>
          <a:bodyPr wrap="square" rtlCol="0">
            <a:spAutoFit/>
          </a:bodyPr>
          <a:lstStyle/>
          <a:p>
            <a:pPr algn="just">
              <a:tabLst>
                <a:tab pos="227013" algn="l"/>
                <a:tab pos="1376363" algn="l"/>
                <a:tab pos="2743200" algn="l"/>
              </a:tabLst>
            </a:pPr>
            <a:r>
              <a:rPr lang="en-US" sz="1200" b="0" dirty="0" smtClean="0">
                <a:solidFill>
                  <a:srgbClr val="000099"/>
                </a:solidFill>
              </a:rPr>
              <a:t>Note the </a:t>
            </a:r>
            <a:r>
              <a:rPr lang="en-US" sz="1200" b="0" dirty="0" smtClean="0">
                <a:solidFill>
                  <a:srgbClr val="000099"/>
                </a:solidFill>
              </a:rPr>
              <a:t>enhanced </a:t>
            </a:r>
            <a:r>
              <a:rPr lang="en-US" sz="1200" b="0" dirty="0" smtClean="0">
                <a:solidFill>
                  <a:srgbClr val="000099"/>
                </a:solidFill>
              </a:rPr>
              <a:t>flux </a:t>
            </a:r>
            <a:r>
              <a:rPr lang="en-US" sz="1200" b="0" dirty="0" smtClean="0">
                <a:solidFill>
                  <a:srgbClr val="000099"/>
                </a:solidFill>
              </a:rPr>
              <a:t>of very energetic  </a:t>
            </a:r>
            <a:r>
              <a:rPr lang="en-US" sz="1200" b="0" dirty="0" smtClean="0">
                <a:solidFill>
                  <a:srgbClr val="000099"/>
                </a:solidFill>
              </a:rPr>
              <a:t>&gt;100 MeV </a:t>
            </a:r>
            <a:r>
              <a:rPr lang="en-US" sz="1200" b="0" dirty="0" smtClean="0">
                <a:solidFill>
                  <a:srgbClr val="000099"/>
                </a:solidFill>
              </a:rPr>
              <a:t>protons </a:t>
            </a:r>
            <a:endParaRPr lang="en-US" sz="1200" b="0" dirty="0">
              <a:solidFill>
                <a:srgbClr val="000099"/>
              </a:solidFill>
            </a:endParaRPr>
          </a:p>
        </p:txBody>
      </p:sp>
      <p:sp>
        <p:nvSpPr>
          <p:cNvPr id="4" name="TextBox 3"/>
          <p:cNvSpPr txBox="1"/>
          <p:nvPr/>
        </p:nvSpPr>
        <p:spPr bwMode="auto">
          <a:xfrm>
            <a:off x="4183810" y="3803339"/>
            <a:ext cx="1259457" cy="830997"/>
          </a:xfrm>
          <a:prstGeom prst="rect">
            <a:avLst/>
          </a:prstGeom>
          <a:noFill/>
          <a:ln w="9525">
            <a:noFill/>
            <a:miter lim="800000"/>
            <a:headEnd/>
            <a:tailEnd/>
          </a:ln>
        </p:spPr>
        <p:txBody>
          <a:bodyPr wrap="square" rtlCol="0">
            <a:spAutoFit/>
          </a:bodyPr>
          <a:lstStyle/>
          <a:p>
            <a:pPr>
              <a:tabLst>
                <a:tab pos="227013" algn="l"/>
                <a:tab pos="1376363" algn="l"/>
                <a:tab pos="2743200" algn="l"/>
              </a:tabLst>
            </a:pPr>
            <a:r>
              <a:rPr lang="en-US" b="0" dirty="0" err="1" smtClean="0">
                <a:solidFill>
                  <a:srgbClr val="000099"/>
                </a:solidFill>
              </a:rPr>
              <a:t>Skyterra</a:t>
            </a:r>
            <a:r>
              <a:rPr lang="en-US" b="0" dirty="0">
                <a:solidFill>
                  <a:srgbClr val="000099"/>
                </a:solidFill>
              </a:rPr>
              <a:t> </a:t>
            </a:r>
            <a:r>
              <a:rPr lang="en-US" b="0" dirty="0" smtClean="0">
                <a:solidFill>
                  <a:srgbClr val="000099"/>
                </a:solidFill>
              </a:rPr>
              <a:t>1 anomaly</a:t>
            </a:r>
          </a:p>
          <a:p>
            <a:pPr>
              <a:tabLst>
                <a:tab pos="227013" algn="l"/>
                <a:tab pos="1376363" algn="l"/>
                <a:tab pos="2743200" algn="l"/>
              </a:tabLst>
            </a:pPr>
            <a:r>
              <a:rPr lang="en-US" sz="1400" b="0" dirty="0" smtClean="0">
                <a:solidFill>
                  <a:srgbClr val="000099"/>
                </a:solidFill>
              </a:rPr>
              <a:t>(14:43 UT)</a:t>
            </a:r>
            <a:endParaRPr lang="en-US" sz="1400" b="0" dirty="0">
              <a:solidFill>
                <a:srgbClr val="000099"/>
              </a:solidFill>
            </a:endParaRPr>
          </a:p>
        </p:txBody>
      </p:sp>
      <p:cxnSp>
        <p:nvCxnSpPr>
          <p:cNvPr id="6" name="Straight Arrow Connector 5"/>
          <p:cNvCxnSpPr/>
          <p:nvPr/>
        </p:nvCxnSpPr>
        <p:spPr bwMode="auto">
          <a:xfrm flipV="1">
            <a:off x="5287992" y="3767638"/>
            <a:ext cx="828136" cy="328088"/>
          </a:xfrm>
          <a:prstGeom prst="straightConnector1">
            <a:avLst/>
          </a:prstGeom>
          <a:solidFill>
            <a:schemeClr val="accent1"/>
          </a:solidFill>
          <a:ln w="34925" cap="flat" cmpd="sng" algn="ctr">
            <a:solidFill>
              <a:srgbClr val="000099"/>
            </a:solidFill>
            <a:prstDash val="solid"/>
            <a:round/>
            <a:headEnd type="none" w="med" len="med"/>
            <a:tailEnd type="arrow"/>
          </a:ln>
          <a:effectLst/>
        </p:spPr>
      </p:cxnSp>
      <p:cxnSp>
        <p:nvCxnSpPr>
          <p:cNvPr id="15" name="Straight Arrow Connector 14"/>
          <p:cNvCxnSpPr/>
          <p:nvPr/>
        </p:nvCxnSpPr>
        <p:spPr bwMode="auto">
          <a:xfrm flipH="1" flipV="1">
            <a:off x="6280031" y="5029200"/>
            <a:ext cx="319177" cy="508570"/>
          </a:xfrm>
          <a:prstGeom prst="straightConnector1">
            <a:avLst/>
          </a:prstGeom>
          <a:solidFill>
            <a:schemeClr val="accent1"/>
          </a:solidFill>
          <a:ln w="34925" cap="flat" cmpd="sng" algn="ctr">
            <a:solidFill>
              <a:srgbClr val="000099"/>
            </a:solidFill>
            <a:prstDash val="solid"/>
            <a:round/>
            <a:headEnd type="none" w="med" len="med"/>
            <a:tailEnd type="arrow"/>
          </a:ln>
          <a:effectLst/>
        </p:spPr>
      </p:cxnSp>
      <p:sp>
        <p:nvSpPr>
          <p:cNvPr id="12" name="TextBox 11"/>
          <p:cNvSpPr txBox="1"/>
          <p:nvPr/>
        </p:nvSpPr>
        <p:spPr bwMode="auto">
          <a:xfrm>
            <a:off x="8212352" y="5035442"/>
            <a:ext cx="681484" cy="276999"/>
          </a:xfrm>
          <a:prstGeom prst="rect">
            <a:avLst/>
          </a:prstGeom>
          <a:solidFill>
            <a:schemeClr val="bg1"/>
          </a:solidFill>
          <a:ln w="9525">
            <a:noFill/>
            <a:miter lim="800000"/>
            <a:headEnd/>
            <a:tailEnd/>
          </a:ln>
        </p:spPr>
        <p:txBody>
          <a:bodyPr wrap="square" rtlCol="0">
            <a:spAutoFit/>
          </a:bodyPr>
          <a:lstStyle/>
          <a:p>
            <a:pPr>
              <a:tabLst>
                <a:tab pos="227013" algn="l"/>
                <a:tab pos="1376363" algn="l"/>
                <a:tab pos="2743200" algn="l"/>
              </a:tabLst>
            </a:pPr>
            <a:r>
              <a:rPr lang="en-US" sz="1200" b="0" dirty="0" smtClean="0">
                <a:solidFill>
                  <a:srgbClr val="000099"/>
                </a:solidFill>
              </a:rPr>
              <a:t>Event</a:t>
            </a:r>
            <a:endParaRPr lang="en-US" sz="1200" b="0" dirty="0">
              <a:solidFill>
                <a:srgbClr val="000099"/>
              </a:solidFill>
            </a:endParaRPr>
          </a:p>
        </p:txBody>
      </p:sp>
    </p:spTree>
    <p:extLst>
      <p:ext uri="{BB962C8B-B14F-4D97-AF65-F5344CB8AC3E}">
        <p14:creationId xmlns:p14="http://schemas.microsoft.com/office/powerpoint/2010/main" val="3526622839"/>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571" y="1386509"/>
            <a:ext cx="7182049" cy="476855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8"/>
          <p:cNvSpPr txBox="1">
            <a:spLocks noChangeArrowheads="1"/>
          </p:cNvSpPr>
          <p:nvPr/>
        </p:nvSpPr>
        <p:spPr bwMode="auto">
          <a:xfrm>
            <a:off x="2279646" y="6350"/>
            <a:ext cx="4564070"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a:r>
              <a:rPr lang="en-US" sz="2800" b="0" dirty="0" smtClean="0">
                <a:solidFill>
                  <a:schemeClr val="tx2"/>
                </a:solidFill>
              </a:rPr>
              <a:t>Topics </a:t>
            </a:r>
            <a:endParaRPr lang="en-US" sz="2800" b="0" dirty="0">
              <a:solidFill>
                <a:schemeClr val="tx2"/>
              </a:solidFill>
            </a:endParaRPr>
          </a:p>
        </p:txBody>
      </p:sp>
      <p:sp>
        <p:nvSpPr>
          <p:cNvPr id="3" name="TextBox 2"/>
          <p:cNvSpPr txBox="1"/>
          <p:nvPr/>
        </p:nvSpPr>
        <p:spPr bwMode="auto">
          <a:xfrm>
            <a:off x="1147649" y="1388858"/>
            <a:ext cx="6382966" cy="1692771"/>
          </a:xfrm>
          <a:prstGeom prst="rect">
            <a:avLst/>
          </a:prstGeom>
          <a:noFill/>
          <a:ln w="9525">
            <a:noFill/>
            <a:miter lim="800000"/>
            <a:headEnd/>
            <a:tailEnd/>
          </a:ln>
        </p:spPr>
        <p:txBody>
          <a:bodyPr wrap="none" rtlCol="0">
            <a:spAutoFit/>
          </a:bodyPr>
          <a:lstStyle/>
          <a:p>
            <a:pPr marL="457200" indent="-457200">
              <a:buFont typeface="Wingdings" pitchFamily="2" charset="2"/>
              <a:buChar char="Ø"/>
              <a:tabLst>
                <a:tab pos="227013" algn="l"/>
                <a:tab pos="1376363" algn="l"/>
                <a:tab pos="2743200" algn="l"/>
              </a:tabLst>
            </a:pPr>
            <a:r>
              <a:rPr lang="en-US" sz="2800" b="0" dirty="0" smtClean="0">
                <a:solidFill>
                  <a:srgbClr val="000099"/>
                </a:solidFill>
              </a:rPr>
              <a:t>Operational Satellite Datasets</a:t>
            </a:r>
          </a:p>
          <a:p>
            <a:pPr marL="457200" indent="-457200">
              <a:spcBef>
                <a:spcPts val="1200"/>
              </a:spcBef>
              <a:buFont typeface="Wingdings" pitchFamily="2" charset="2"/>
              <a:buChar char="Ø"/>
              <a:tabLst>
                <a:tab pos="227013" algn="l"/>
                <a:tab pos="1376363" algn="l"/>
                <a:tab pos="2743200" algn="l"/>
              </a:tabLst>
            </a:pPr>
            <a:r>
              <a:rPr lang="en-US" sz="2800" b="0" dirty="0" smtClean="0">
                <a:solidFill>
                  <a:srgbClr val="000099"/>
                </a:solidFill>
              </a:rPr>
              <a:t>Environmental Impacts on Satellites</a:t>
            </a:r>
          </a:p>
          <a:p>
            <a:pPr marL="457200" indent="-457200">
              <a:spcBef>
                <a:spcPts val="1200"/>
              </a:spcBef>
              <a:buFont typeface="Wingdings" pitchFamily="2" charset="2"/>
              <a:buChar char="Ø"/>
              <a:tabLst>
                <a:tab pos="227013" algn="l"/>
                <a:tab pos="1376363" algn="l"/>
                <a:tab pos="2743200" algn="l"/>
              </a:tabLst>
            </a:pPr>
            <a:r>
              <a:rPr lang="en-US" sz="2800" dirty="0" smtClean="0">
                <a:solidFill>
                  <a:srgbClr val="FF0000"/>
                </a:solidFill>
              </a:rPr>
              <a:t>Where Have All the WDCs Gone? </a:t>
            </a:r>
            <a:endParaRPr lang="en-US" sz="2800" dirty="0">
              <a:solidFill>
                <a:srgbClr val="FF0000"/>
              </a:solidFill>
            </a:endParaRPr>
          </a:p>
        </p:txBody>
      </p:sp>
      <p:sp>
        <p:nvSpPr>
          <p:cNvPr id="4" name="TextBox 3"/>
          <p:cNvSpPr txBox="1"/>
          <p:nvPr/>
        </p:nvSpPr>
        <p:spPr bwMode="auto">
          <a:xfrm>
            <a:off x="4811877" y="6167891"/>
            <a:ext cx="3318024" cy="338554"/>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000099"/>
                </a:solidFill>
              </a:rPr>
              <a:t>World </a:t>
            </a:r>
            <a:r>
              <a:rPr lang="en-US" b="0" smtClean="0">
                <a:solidFill>
                  <a:srgbClr val="000099"/>
                </a:solidFill>
              </a:rPr>
              <a:t>Data Centers (1957 – 2008)</a:t>
            </a:r>
            <a:endParaRPr lang="en-US" b="0" dirty="0" smtClean="0">
              <a:solidFill>
                <a:srgbClr val="000099"/>
              </a:solidFill>
            </a:endParaRPr>
          </a:p>
        </p:txBody>
      </p:sp>
    </p:spTree>
    <p:extLst>
      <p:ext uri="{BB962C8B-B14F-4D97-AF65-F5344CB8AC3E}">
        <p14:creationId xmlns:p14="http://schemas.microsoft.com/office/powerpoint/2010/main" val="2787408792"/>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3879273" y="1201910"/>
            <a:ext cx="5043056" cy="2800767"/>
          </a:xfrm>
          <a:prstGeom prst="rect">
            <a:avLst/>
          </a:prstGeom>
          <a:noFill/>
          <a:ln w="9525">
            <a:noFill/>
            <a:miter lim="800000"/>
            <a:headEnd/>
            <a:tailEnd/>
          </a:ln>
        </p:spPr>
        <p:txBody>
          <a:bodyPr wrap="square" rtlCol="0">
            <a:spAutoFit/>
          </a:bodyPr>
          <a:lstStyle/>
          <a:p>
            <a:pPr algn="just">
              <a:tabLst>
                <a:tab pos="227013" algn="l"/>
                <a:tab pos="1376363" algn="l"/>
                <a:tab pos="2743200" algn="l"/>
              </a:tabLst>
            </a:pPr>
            <a:r>
              <a:rPr lang="en-US" b="0" dirty="0" smtClean="0">
                <a:solidFill>
                  <a:srgbClr val="000099"/>
                </a:solidFill>
              </a:rPr>
              <a:t>In 11/2008 the World Data Center (WDC) structure was officially disbanded and replaced by the World Data System (WDS). At that time, the WDC for Solar-Terrestrial Physics (WDC-STP, Boulder) transitioned into the WDS for Geophysics. For over 50 years the WDC-STP assembled environmental data on solar, </a:t>
            </a:r>
            <a:r>
              <a:rPr lang="en-US" b="0" dirty="0" err="1" smtClean="0">
                <a:solidFill>
                  <a:srgbClr val="000099"/>
                </a:solidFill>
              </a:rPr>
              <a:t>ionospheric</a:t>
            </a:r>
            <a:r>
              <a:rPr lang="en-US" b="0" dirty="0" smtClean="0">
                <a:solidFill>
                  <a:srgbClr val="000099"/>
                </a:solidFill>
              </a:rPr>
              <a:t> and geomagnetic observations, cosmic rays and related atmospheric phenomena. The WDS-Geophysics will continue to maintain and manage the unique environmental datasets collected since the International Geophysical Year (1957-58).</a:t>
            </a:r>
          </a:p>
        </p:txBody>
      </p:sp>
      <p:sp>
        <p:nvSpPr>
          <p:cNvPr id="3" name="Text Box 4"/>
          <p:cNvSpPr txBox="1">
            <a:spLocks noChangeArrowheads="1"/>
          </p:cNvSpPr>
          <p:nvPr/>
        </p:nvSpPr>
        <p:spPr bwMode="auto">
          <a:xfrm>
            <a:off x="2304560" y="6350"/>
            <a:ext cx="450155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p>
          <a:p>
            <a:pPr algn="ctr" eaLnBrk="1" hangingPunct="1"/>
            <a:r>
              <a:rPr lang="en-US" sz="2800" b="0" dirty="0" smtClean="0">
                <a:solidFill>
                  <a:schemeClr val="tx2"/>
                </a:solidFill>
              </a:rPr>
              <a:t>World Data System</a:t>
            </a:r>
            <a:endParaRPr lang="en-US" sz="2800" b="0" dirty="0">
              <a:solidFill>
                <a:schemeClr val="tx2"/>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713" y="1201909"/>
            <a:ext cx="3484901" cy="5240453"/>
          </a:xfrm>
          <a:prstGeom prst="rect">
            <a:avLst/>
          </a:prstGeom>
          <a:ln w="12700">
            <a:solidFill>
              <a:srgbClr val="000099"/>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418" y="3987846"/>
            <a:ext cx="4356765" cy="2454516"/>
          </a:xfrm>
          <a:prstGeom prst="rect">
            <a:avLst/>
          </a:prstGeom>
          <a:ln w="25400">
            <a:solidFill>
              <a:srgbClr val="000099"/>
            </a:solidFill>
          </a:ln>
        </p:spPr>
      </p:pic>
    </p:spTree>
    <p:extLst>
      <p:ext uri="{BB962C8B-B14F-4D97-AF65-F5344CB8AC3E}">
        <p14:creationId xmlns:p14="http://schemas.microsoft.com/office/powerpoint/2010/main" val="2996412468"/>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6"/>
          <p:cNvGrpSpPr>
            <a:grpSpLocks/>
          </p:cNvGrpSpPr>
          <p:nvPr/>
        </p:nvGrpSpPr>
        <p:grpSpPr bwMode="auto">
          <a:xfrm>
            <a:off x="2952750" y="1254125"/>
            <a:ext cx="2916238" cy="2497138"/>
            <a:chOff x="1850" y="790"/>
            <a:chExt cx="1837" cy="1573"/>
          </a:xfrm>
        </p:grpSpPr>
        <p:pic>
          <p:nvPicPr>
            <p:cNvPr id="14353" name="Picture 4" descr="19781107_D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 y="790"/>
              <a:ext cx="1837" cy="129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4354" name="Text Box 5"/>
            <p:cNvSpPr txBox="1">
              <a:spLocks noChangeArrowheads="1"/>
            </p:cNvSpPr>
            <p:nvPr/>
          </p:nvSpPr>
          <p:spPr bwMode="auto">
            <a:xfrm>
              <a:off x="1896" y="2075"/>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sz="1200">
                  <a:solidFill>
                    <a:schemeClr val="tx2"/>
                  </a:solidFill>
                </a:rPr>
                <a:t>Wendelstein Observatory</a:t>
              </a:r>
            </a:p>
            <a:p>
              <a:pPr eaLnBrk="1" hangingPunct="1">
                <a:spcBef>
                  <a:spcPct val="0"/>
                </a:spcBef>
              </a:pPr>
              <a:r>
                <a:rPr lang="en-US" sz="1200">
                  <a:solidFill>
                    <a:schemeClr val="tx2"/>
                  </a:solidFill>
                </a:rPr>
                <a:t>(1947-1987)</a:t>
              </a:r>
            </a:p>
          </p:txBody>
        </p:sp>
      </p:grpSp>
      <p:grpSp>
        <p:nvGrpSpPr>
          <p:cNvPr id="14339" name="Group 17"/>
          <p:cNvGrpSpPr>
            <a:grpSpLocks/>
          </p:cNvGrpSpPr>
          <p:nvPr/>
        </p:nvGrpSpPr>
        <p:grpSpPr bwMode="auto">
          <a:xfrm>
            <a:off x="6008688" y="1254125"/>
            <a:ext cx="2768600" cy="2497138"/>
            <a:chOff x="3784" y="790"/>
            <a:chExt cx="1744" cy="1573"/>
          </a:xfrm>
        </p:grpSpPr>
        <p:pic>
          <p:nvPicPr>
            <p:cNvPr id="14351" name="Picture 6" descr="19890313_1542_N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 y="790"/>
              <a:ext cx="1658" cy="129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4352" name="Text Box 8"/>
            <p:cNvSpPr txBox="1">
              <a:spLocks noChangeArrowheads="1"/>
            </p:cNvSpPr>
            <p:nvPr/>
          </p:nvSpPr>
          <p:spPr bwMode="auto">
            <a:xfrm>
              <a:off x="3784" y="2075"/>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sz="1200">
                  <a:solidFill>
                    <a:schemeClr val="tx2"/>
                  </a:solidFill>
                </a:rPr>
                <a:t>Boulder Composite Drawings</a:t>
              </a:r>
            </a:p>
            <a:p>
              <a:pPr eaLnBrk="1" hangingPunct="1">
                <a:spcBef>
                  <a:spcPct val="0"/>
                </a:spcBef>
              </a:pPr>
              <a:r>
                <a:rPr lang="en-US" sz="1200">
                  <a:solidFill>
                    <a:schemeClr val="tx2"/>
                  </a:solidFill>
                </a:rPr>
                <a:t>(1972-present)</a:t>
              </a:r>
            </a:p>
          </p:txBody>
        </p:sp>
      </p:grpSp>
      <p:grpSp>
        <p:nvGrpSpPr>
          <p:cNvPr id="14340" name="Group 19"/>
          <p:cNvGrpSpPr>
            <a:grpSpLocks/>
          </p:cNvGrpSpPr>
          <p:nvPr/>
        </p:nvGrpSpPr>
        <p:grpSpPr bwMode="auto">
          <a:xfrm>
            <a:off x="3254375" y="3830888"/>
            <a:ext cx="2768600" cy="2511425"/>
            <a:chOff x="2080" y="2549"/>
            <a:chExt cx="1744" cy="1582"/>
          </a:xfrm>
        </p:grpSpPr>
        <p:pic>
          <p:nvPicPr>
            <p:cNvPr id="14349" name="Picture 9" descr="19590512_DNS-Revi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 y="2549"/>
              <a:ext cx="1555" cy="1294"/>
            </a:xfrm>
            <a:prstGeom prst="rect">
              <a:avLst/>
            </a:prstGeom>
            <a:solidFill>
              <a:schemeClr val="tx2"/>
            </a:solidFill>
            <a:ln w="9525">
              <a:solidFill>
                <a:schemeClr val="tx2"/>
              </a:solidFill>
              <a:miter lim="800000"/>
              <a:headEnd/>
              <a:tailEnd/>
            </a:ln>
          </p:spPr>
        </p:pic>
        <p:sp>
          <p:nvSpPr>
            <p:cNvPr id="14350" name="Text Box 11"/>
            <p:cNvSpPr txBox="1">
              <a:spLocks noChangeArrowheads="1"/>
            </p:cNvSpPr>
            <p:nvPr/>
          </p:nvSpPr>
          <p:spPr bwMode="auto">
            <a:xfrm>
              <a:off x="2080" y="3843"/>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sz="1200">
                  <a:solidFill>
                    <a:schemeClr val="tx2"/>
                  </a:solidFill>
                </a:rPr>
                <a:t>Northwestern Observatory</a:t>
              </a:r>
            </a:p>
            <a:p>
              <a:pPr eaLnBrk="1" hangingPunct="1">
                <a:spcBef>
                  <a:spcPct val="0"/>
                </a:spcBef>
              </a:pPr>
              <a:r>
                <a:rPr lang="en-US" sz="1200">
                  <a:solidFill>
                    <a:schemeClr val="tx2"/>
                  </a:solidFill>
                </a:rPr>
                <a:t>(1958 -1970)</a:t>
              </a:r>
            </a:p>
          </p:txBody>
        </p:sp>
      </p:grpSp>
      <p:grpSp>
        <p:nvGrpSpPr>
          <p:cNvPr id="14341" name="Group 18"/>
          <p:cNvGrpSpPr>
            <a:grpSpLocks/>
          </p:cNvGrpSpPr>
          <p:nvPr/>
        </p:nvGrpSpPr>
        <p:grpSpPr bwMode="auto">
          <a:xfrm>
            <a:off x="357188" y="3830888"/>
            <a:ext cx="2879725" cy="2511425"/>
            <a:chOff x="225" y="2549"/>
            <a:chExt cx="1814" cy="1582"/>
          </a:xfrm>
        </p:grpSpPr>
        <p:pic>
          <p:nvPicPr>
            <p:cNvPr id="14347" name="Picture 12" descr="19570913_F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 y="2549"/>
              <a:ext cx="1814" cy="129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4348" name="Text Box 13"/>
            <p:cNvSpPr txBox="1">
              <a:spLocks noChangeArrowheads="1"/>
            </p:cNvSpPr>
            <p:nvPr/>
          </p:nvSpPr>
          <p:spPr bwMode="auto">
            <a:xfrm>
              <a:off x="260" y="3843"/>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sz="1200">
                  <a:solidFill>
                    <a:schemeClr val="tx2"/>
                  </a:solidFill>
                </a:rPr>
                <a:t>Fraunhoffer Institute</a:t>
              </a:r>
            </a:p>
            <a:p>
              <a:pPr eaLnBrk="1" hangingPunct="1">
                <a:spcBef>
                  <a:spcPct val="0"/>
                </a:spcBef>
              </a:pPr>
              <a:r>
                <a:rPr lang="en-US" sz="1200">
                  <a:solidFill>
                    <a:schemeClr val="tx2"/>
                  </a:solidFill>
                </a:rPr>
                <a:t>(1956 - 1973)</a:t>
              </a:r>
            </a:p>
          </p:txBody>
        </p:sp>
      </p:grpSp>
      <p:grpSp>
        <p:nvGrpSpPr>
          <p:cNvPr id="14342" name="Group 20"/>
          <p:cNvGrpSpPr>
            <a:grpSpLocks/>
          </p:cNvGrpSpPr>
          <p:nvPr/>
        </p:nvGrpSpPr>
        <p:grpSpPr bwMode="auto">
          <a:xfrm>
            <a:off x="6008688" y="3830888"/>
            <a:ext cx="2768600" cy="2511425"/>
            <a:chOff x="3785" y="2549"/>
            <a:chExt cx="1744" cy="1582"/>
          </a:xfrm>
        </p:grpSpPr>
        <p:pic>
          <p:nvPicPr>
            <p:cNvPr id="14345" name="Picture 14" descr="19570913_D1I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 y="2549"/>
              <a:ext cx="1693" cy="129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4346" name="Text Box 15"/>
            <p:cNvSpPr txBox="1">
              <a:spLocks noChangeArrowheads="1"/>
            </p:cNvSpPr>
            <p:nvPr/>
          </p:nvSpPr>
          <p:spPr bwMode="auto">
            <a:xfrm>
              <a:off x="3785" y="3843"/>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eaLnBrk="1" hangingPunct="1">
                <a:spcBef>
                  <a:spcPct val="0"/>
                </a:spcBef>
              </a:pPr>
              <a:r>
                <a:rPr lang="en-US" sz="1200">
                  <a:solidFill>
                    <a:schemeClr val="tx2"/>
                  </a:solidFill>
                </a:rPr>
                <a:t>Drawings from the IGY</a:t>
              </a:r>
            </a:p>
            <a:p>
              <a:pPr eaLnBrk="1" hangingPunct="1">
                <a:spcBef>
                  <a:spcPct val="0"/>
                </a:spcBef>
              </a:pPr>
              <a:r>
                <a:rPr lang="en-US" sz="1200">
                  <a:solidFill>
                    <a:schemeClr val="tx2"/>
                  </a:solidFill>
                </a:rPr>
                <a:t>(1957 - 1958)</a:t>
              </a:r>
            </a:p>
          </p:txBody>
        </p:sp>
      </p:grpSp>
      <p:sp>
        <p:nvSpPr>
          <p:cNvPr id="14343" name="Text Box 21"/>
          <p:cNvSpPr txBox="1">
            <a:spLocks noChangeArrowheads="1"/>
          </p:cNvSpPr>
          <p:nvPr/>
        </p:nvSpPr>
        <p:spPr bwMode="auto">
          <a:xfrm>
            <a:off x="357187" y="1206705"/>
            <a:ext cx="250348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ctr" eaLnBrk="0" fontAlgn="base" hangingPunct="0">
              <a:spcBef>
                <a:spcPct val="20000"/>
              </a:spcBef>
              <a:spcAft>
                <a:spcPct val="0"/>
              </a:spcAft>
              <a:defRPr sz="1600">
                <a:solidFill>
                  <a:schemeClr val="tx1"/>
                </a:solidFill>
                <a:latin typeface="Arial" charset="0"/>
              </a:defRPr>
            </a:lvl6pPr>
            <a:lvl7pPr marL="2971800" indent="-228600" algn="ctr" eaLnBrk="0" fontAlgn="base" hangingPunct="0">
              <a:spcBef>
                <a:spcPct val="20000"/>
              </a:spcBef>
              <a:spcAft>
                <a:spcPct val="0"/>
              </a:spcAft>
              <a:defRPr sz="1600">
                <a:solidFill>
                  <a:schemeClr val="tx1"/>
                </a:solidFill>
                <a:latin typeface="Arial" charset="0"/>
              </a:defRPr>
            </a:lvl7pPr>
            <a:lvl8pPr marL="3429000" indent="-228600" algn="ctr" eaLnBrk="0" fontAlgn="base" hangingPunct="0">
              <a:spcBef>
                <a:spcPct val="20000"/>
              </a:spcBef>
              <a:spcAft>
                <a:spcPct val="0"/>
              </a:spcAft>
              <a:defRPr sz="1600">
                <a:solidFill>
                  <a:schemeClr val="tx1"/>
                </a:solidFill>
                <a:latin typeface="Arial" charset="0"/>
              </a:defRPr>
            </a:lvl8pPr>
            <a:lvl9pPr marL="3886200" indent="-228600" algn="ctr" eaLnBrk="0" fontAlgn="base" hangingPunct="0">
              <a:spcBef>
                <a:spcPct val="20000"/>
              </a:spcBef>
              <a:spcAft>
                <a:spcPct val="0"/>
              </a:spcAft>
              <a:defRPr sz="1600">
                <a:solidFill>
                  <a:schemeClr val="tx1"/>
                </a:solidFill>
                <a:latin typeface="Arial" charset="0"/>
              </a:defRPr>
            </a:lvl9pPr>
          </a:lstStyle>
          <a:p>
            <a:pPr algn="just" eaLnBrk="1" hangingPunct="1"/>
            <a:r>
              <a:rPr lang="en-US" b="0" dirty="0">
                <a:solidFill>
                  <a:schemeClr val="tx2"/>
                </a:solidFill>
              </a:rPr>
              <a:t>Historical </a:t>
            </a:r>
            <a:r>
              <a:rPr lang="en-US" b="0" dirty="0" smtClean="0">
                <a:solidFill>
                  <a:schemeClr val="tx2"/>
                </a:solidFill>
              </a:rPr>
              <a:t>solar archives assembled through the WDC-STP provide an historical record of the sun from 1947 to the present. Included are solar synoptic drawings, sunspot drawings, solar photographs, and other relevant data. </a:t>
            </a:r>
            <a:endParaRPr lang="en-US" b="0" dirty="0">
              <a:solidFill>
                <a:schemeClr val="tx2"/>
              </a:solidFill>
            </a:endParaRPr>
          </a:p>
        </p:txBody>
      </p:sp>
      <p:sp>
        <p:nvSpPr>
          <p:cNvPr id="19" name="Text Box 4"/>
          <p:cNvSpPr txBox="1">
            <a:spLocks noChangeArrowheads="1"/>
          </p:cNvSpPr>
          <p:nvPr/>
        </p:nvSpPr>
        <p:spPr bwMode="auto">
          <a:xfrm>
            <a:off x="1410920" y="6350"/>
            <a:ext cx="62888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WDS-STP – Solar Drawings &amp; Images</a:t>
            </a:r>
            <a:endParaRPr lang="en-US" sz="2800" b="0" dirty="0">
              <a:solidFill>
                <a:schemeClr val="tx2"/>
              </a:solidFill>
            </a:endParaRPr>
          </a:p>
        </p:txBody>
      </p:sp>
      <p:sp>
        <p:nvSpPr>
          <p:cNvPr id="2" name="TextBox 1"/>
          <p:cNvSpPr txBox="1"/>
          <p:nvPr/>
        </p:nvSpPr>
        <p:spPr bwMode="auto">
          <a:xfrm>
            <a:off x="3372634" y="6450434"/>
            <a:ext cx="5300682" cy="307777"/>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400" b="0" dirty="0">
                <a:solidFill>
                  <a:srgbClr val="000099"/>
                </a:solidFill>
              </a:rPr>
              <a:t>Online Access: </a:t>
            </a:r>
            <a:r>
              <a:rPr lang="en-US" sz="1400" b="0" dirty="0">
                <a:solidFill>
                  <a:srgbClr val="000099"/>
                </a:solidFill>
                <a:hlinkClick r:id="rId7"/>
              </a:rPr>
              <a:t>http://</a:t>
            </a:r>
            <a:r>
              <a:rPr lang="en-US" sz="1400" b="0" dirty="0" smtClean="0">
                <a:solidFill>
                  <a:srgbClr val="000099"/>
                </a:solidFill>
                <a:hlinkClick r:id="rId7"/>
              </a:rPr>
              <a:t>www.ngdc.noaa.gov/stp/spaceweather.html</a:t>
            </a:r>
            <a:endParaRPr lang="en-US" sz="1400" b="0" dirty="0" smtClean="0">
              <a:solidFill>
                <a:srgbClr val="000099"/>
              </a:solidFill>
            </a:endParaRPr>
          </a:p>
        </p:txBody>
      </p:sp>
    </p:spTree>
    <p:extLst>
      <p:ext uri="{BB962C8B-B14F-4D97-AF65-F5344CB8AC3E}">
        <p14:creationId xmlns:p14="http://schemas.microsoft.com/office/powerpoint/2010/main" val="974894960"/>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322196" y="6350"/>
            <a:ext cx="44662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WDC-STP – Indices</a:t>
            </a:r>
            <a:endParaRPr lang="en-US" sz="2800" b="0"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339" y="1233055"/>
            <a:ext cx="3721843" cy="4663440"/>
          </a:xfrm>
          <a:prstGeom prst="rect">
            <a:avLst/>
          </a:prstGeom>
          <a:ln w="12700">
            <a:solidFill>
              <a:srgbClr val="000099"/>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541" y="1233055"/>
            <a:ext cx="3898196" cy="4663440"/>
          </a:xfrm>
          <a:prstGeom prst="rect">
            <a:avLst/>
          </a:prstGeom>
          <a:ln w="12700">
            <a:solidFill>
              <a:srgbClr val="000099"/>
            </a:solidFill>
          </a:ln>
        </p:spPr>
      </p:pic>
      <p:sp>
        <p:nvSpPr>
          <p:cNvPr id="9" name="TextBox 8"/>
          <p:cNvSpPr txBox="1"/>
          <p:nvPr/>
        </p:nvSpPr>
        <p:spPr bwMode="auto">
          <a:xfrm>
            <a:off x="844468" y="5957960"/>
            <a:ext cx="7438126" cy="584775"/>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smtClean="0">
                <a:solidFill>
                  <a:srgbClr val="000099"/>
                </a:solidFill>
              </a:rPr>
              <a:t>Geomagnetic </a:t>
            </a:r>
            <a:r>
              <a:rPr lang="en-US" b="0" dirty="0">
                <a:solidFill>
                  <a:srgbClr val="000099"/>
                </a:solidFill>
              </a:rPr>
              <a:t>Indices </a:t>
            </a:r>
            <a:r>
              <a:rPr lang="en-US" b="0" dirty="0" smtClean="0">
                <a:solidFill>
                  <a:srgbClr val="000099"/>
                </a:solidFill>
              </a:rPr>
              <a:t>Bulletin: </a:t>
            </a:r>
            <a:r>
              <a:rPr lang="en-US" b="0" dirty="0" smtClean="0">
                <a:solidFill>
                  <a:srgbClr val="000099"/>
                </a:solidFill>
                <a:hlinkClick r:id="rId4"/>
              </a:rPr>
              <a:t>http</a:t>
            </a:r>
            <a:r>
              <a:rPr lang="en-US" b="0" dirty="0">
                <a:solidFill>
                  <a:srgbClr val="000099"/>
                </a:solidFill>
                <a:hlinkClick r:id="rId4"/>
              </a:rPr>
              <a:t>://</a:t>
            </a:r>
            <a:r>
              <a:rPr lang="en-US" b="0" dirty="0" smtClean="0">
                <a:solidFill>
                  <a:srgbClr val="000099"/>
                </a:solidFill>
                <a:hlinkClick r:id="rId4"/>
              </a:rPr>
              <a:t>www.ngdc.noaa.gov/stp/geomag/geoib.html</a:t>
            </a:r>
            <a:endParaRPr lang="en-US" b="0" dirty="0" smtClean="0">
              <a:solidFill>
                <a:srgbClr val="000099"/>
              </a:solidFill>
            </a:endParaRPr>
          </a:p>
          <a:p>
            <a:pPr>
              <a:tabLst>
                <a:tab pos="227013" algn="l"/>
                <a:tab pos="1376363" algn="l"/>
                <a:tab pos="2743200" algn="l"/>
              </a:tabLst>
            </a:pPr>
            <a:r>
              <a:rPr lang="en-US" b="0" dirty="0" smtClean="0">
                <a:solidFill>
                  <a:srgbClr val="000099"/>
                </a:solidFill>
              </a:rPr>
              <a:t>Solar </a:t>
            </a:r>
            <a:r>
              <a:rPr lang="en-US" b="0" dirty="0">
                <a:solidFill>
                  <a:srgbClr val="000099"/>
                </a:solidFill>
              </a:rPr>
              <a:t>Indices Bulletin:  </a:t>
            </a:r>
            <a:r>
              <a:rPr lang="en-US" b="0" dirty="0">
                <a:solidFill>
                  <a:srgbClr val="000099"/>
                </a:solidFill>
                <a:hlinkClick r:id="rId5"/>
              </a:rPr>
              <a:t>http://</a:t>
            </a:r>
            <a:r>
              <a:rPr lang="en-US" b="0" dirty="0" smtClean="0">
                <a:solidFill>
                  <a:srgbClr val="000099"/>
                </a:solidFill>
                <a:hlinkClick r:id="rId5"/>
              </a:rPr>
              <a:t>www.ngdc.noaa.gov/stp/solar/sibintro.html</a:t>
            </a:r>
            <a:endParaRPr lang="en-US" b="0" dirty="0" smtClean="0">
              <a:solidFill>
                <a:srgbClr val="000099"/>
              </a:solidFill>
            </a:endParaRPr>
          </a:p>
        </p:txBody>
      </p:sp>
    </p:spTree>
    <p:extLst>
      <p:ext uri="{BB962C8B-B14F-4D97-AF65-F5344CB8AC3E}">
        <p14:creationId xmlns:p14="http://schemas.microsoft.com/office/powerpoint/2010/main" val="2565862371"/>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7561" y="1203403"/>
            <a:ext cx="2743200" cy="3550023"/>
          </a:xfrm>
          <a:prstGeom prst="rect">
            <a:avLst/>
          </a:prstGeom>
          <a:ln w="12700">
            <a:solidFill>
              <a:srgbClr val="000099"/>
            </a:solidFill>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8778" y="2040163"/>
            <a:ext cx="2743200" cy="3550024"/>
          </a:xfrm>
          <a:prstGeom prst="rect">
            <a:avLst/>
          </a:prstGeom>
          <a:noFill/>
          <a:ln w="127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4"/>
          <p:cNvSpPr txBox="1">
            <a:spLocks noChangeArrowheads="1"/>
          </p:cNvSpPr>
          <p:nvPr/>
        </p:nvSpPr>
        <p:spPr bwMode="auto">
          <a:xfrm>
            <a:off x="1729919" y="6350"/>
            <a:ext cx="56508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WDC-STP – Historical Documents</a:t>
            </a:r>
            <a:endParaRPr lang="en-US" sz="2800" b="0" dirty="0">
              <a:solidFill>
                <a:schemeClr val="tx2"/>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792" y="1203403"/>
            <a:ext cx="4296548" cy="5352672"/>
          </a:xfrm>
          <a:prstGeom prst="rect">
            <a:avLst/>
          </a:prstGeom>
          <a:ln w="12700">
            <a:solidFill>
              <a:srgbClr val="000099"/>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3029" y="2892154"/>
            <a:ext cx="2743200" cy="3534507"/>
          </a:xfrm>
          <a:prstGeom prst="rect">
            <a:avLst/>
          </a:prstGeom>
          <a:ln w="12700">
            <a:solidFill>
              <a:srgbClr val="000099"/>
            </a:solidFill>
          </a:ln>
        </p:spPr>
      </p:pic>
      <p:sp>
        <p:nvSpPr>
          <p:cNvPr id="8" name="TextBox 7"/>
          <p:cNvSpPr txBox="1"/>
          <p:nvPr/>
        </p:nvSpPr>
        <p:spPr bwMode="auto">
          <a:xfrm>
            <a:off x="3864967" y="6556075"/>
            <a:ext cx="4892430" cy="307777"/>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400" b="0" dirty="0" smtClean="0">
                <a:solidFill>
                  <a:srgbClr val="000099"/>
                </a:solidFill>
              </a:rPr>
              <a:t>Access: </a:t>
            </a:r>
            <a:r>
              <a:rPr lang="en-US" sz="1400" b="0" dirty="0" smtClean="0">
                <a:solidFill>
                  <a:srgbClr val="000099"/>
                </a:solidFill>
                <a:hlinkClick r:id="rId6"/>
              </a:rPr>
              <a:t>http</a:t>
            </a:r>
            <a:r>
              <a:rPr lang="en-US" sz="1400" b="0" dirty="0">
                <a:solidFill>
                  <a:srgbClr val="000099"/>
                </a:solidFill>
                <a:hlinkClick r:id="rId6"/>
              </a:rPr>
              <a:t>://</a:t>
            </a:r>
            <a:r>
              <a:rPr lang="en-US" sz="1400" b="0" dirty="0" smtClean="0">
                <a:solidFill>
                  <a:srgbClr val="000099"/>
                </a:solidFill>
                <a:hlinkClick r:id="rId6"/>
              </a:rPr>
              <a:t>www.ngdc.noaa.gov/stp/solar/onlinepubl.html</a:t>
            </a:r>
            <a:endParaRPr lang="en-US" sz="1400" b="0" dirty="0" smtClean="0">
              <a:solidFill>
                <a:srgbClr val="000099"/>
              </a:solidFill>
            </a:endParaRPr>
          </a:p>
        </p:txBody>
      </p:sp>
    </p:spTree>
    <p:extLst>
      <p:ext uri="{BB962C8B-B14F-4D97-AF65-F5344CB8AC3E}">
        <p14:creationId xmlns:p14="http://schemas.microsoft.com/office/powerpoint/2010/main" val="3283035201"/>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319824" y="6350"/>
            <a:ext cx="4471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Summary</a:t>
            </a:r>
            <a:endParaRPr lang="en-US" sz="2800" b="0" dirty="0">
              <a:solidFill>
                <a:schemeClr val="tx2"/>
              </a:solidFill>
            </a:endParaRPr>
          </a:p>
        </p:txBody>
      </p:sp>
      <p:sp>
        <p:nvSpPr>
          <p:cNvPr id="3" name="TextBox 2"/>
          <p:cNvSpPr txBox="1"/>
          <p:nvPr/>
        </p:nvSpPr>
        <p:spPr bwMode="auto">
          <a:xfrm>
            <a:off x="914402" y="1828787"/>
            <a:ext cx="7315197" cy="3354765"/>
          </a:xfrm>
          <a:prstGeom prst="rect">
            <a:avLst/>
          </a:prstGeom>
          <a:noFill/>
          <a:ln w="9525">
            <a:noFill/>
            <a:miter lim="800000"/>
            <a:headEnd/>
            <a:tailEnd/>
          </a:ln>
        </p:spPr>
        <p:txBody>
          <a:bodyPr wrap="square" rtlCol="0">
            <a:spAutoFit/>
          </a:bodyPr>
          <a:lstStyle/>
          <a:p>
            <a:pPr marL="285750" indent="-285750" algn="just">
              <a:spcBef>
                <a:spcPts val="1200"/>
              </a:spcBef>
              <a:buFont typeface="Arial" pitchFamily="34" charset="0"/>
              <a:buChar char="•"/>
              <a:tabLst>
                <a:tab pos="227013" algn="l"/>
                <a:tab pos="1376363" algn="l"/>
                <a:tab pos="2743200" algn="l"/>
              </a:tabLst>
            </a:pPr>
            <a:r>
              <a:rPr lang="en-US" sz="2400" b="0" dirty="0" smtClean="0">
                <a:solidFill>
                  <a:srgbClr val="000099"/>
                </a:solidFill>
              </a:rPr>
              <a:t>Space environmental data available from operational satellites and other platforms can be leveraged for space weather research</a:t>
            </a:r>
          </a:p>
          <a:p>
            <a:pPr marL="285750" indent="-285750" algn="just">
              <a:spcBef>
                <a:spcPts val="1200"/>
              </a:spcBef>
              <a:buFont typeface="Arial" pitchFamily="34" charset="0"/>
              <a:buChar char="•"/>
              <a:tabLst>
                <a:tab pos="227013" algn="l"/>
                <a:tab pos="1376363" algn="l"/>
                <a:tab pos="2743200" algn="l"/>
              </a:tabLst>
            </a:pPr>
            <a:r>
              <a:rPr lang="en-US" sz="2400" b="0" dirty="0" smtClean="0">
                <a:solidFill>
                  <a:srgbClr val="000099"/>
                </a:solidFill>
              </a:rPr>
              <a:t>Available environmental data can be used for post event analysis of spacecraft anomalies</a:t>
            </a:r>
          </a:p>
          <a:p>
            <a:pPr marL="285750" indent="-285750" algn="just">
              <a:spcBef>
                <a:spcPts val="1200"/>
              </a:spcBef>
              <a:buFont typeface="Arial" pitchFamily="34" charset="0"/>
              <a:buChar char="•"/>
              <a:tabLst>
                <a:tab pos="227013" algn="l"/>
                <a:tab pos="1376363" algn="l"/>
                <a:tab pos="2743200" algn="l"/>
              </a:tabLst>
            </a:pPr>
            <a:r>
              <a:rPr lang="en-US" sz="2400" b="0" dirty="0" smtClean="0">
                <a:solidFill>
                  <a:srgbClr val="000099"/>
                </a:solidFill>
              </a:rPr>
              <a:t>World Data System has now replaced the World Data Centers and is responsible for continued historical data preservation</a:t>
            </a:r>
            <a:endParaRPr lang="en-US" sz="2400" b="0" dirty="0">
              <a:solidFill>
                <a:srgbClr val="000099"/>
              </a:solidFill>
            </a:endParaRPr>
          </a:p>
        </p:txBody>
      </p:sp>
    </p:spTree>
    <p:extLst>
      <p:ext uri="{BB962C8B-B14F-4D97-AF65-F5344CB8AC3E}">
        <p14:creationId xmlns:p14="http://schemas.microsoft.com/office/powerpoint/2010/main" val="3314072056"/>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571" y="1388858"/>
            <a:ext cx="7182049" cy="477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8"/>
          <p:cNvSpPr txBox="1">
            <a:spLocks noChangeArrowheads="1"/>
          </p:cNvSpPr>
          <p:nvPr/>
        </p:nvSpPr>
        <p:spPr bwMode="auto">
          <a:xfrm>
            <a:off x="2279646" y="6350"/>
            <a:ext cx="4564070"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a:r>
              <a:rPr lang="en-US" sz="2800" b="0" dirty="0" smtClean="0">
                <a:solidFill>
                  <a:schemeClr val="tx2"/>
                </a:solidFill>
              </a:rPr>
              <a:t>Topics </a:t>
            </a:r>
            <a:endParaRPr lang="en-US" sz="2800" b="0" dirty="0">
              <a:solidFill>
                <a:schemeClr val="tx2"/>
              </a:solidFill>
            </a:endParaRPr>
          </a:p>
        </p:txBody>
      </p:sp>
      <p:sp>
        <p:nvSpPr>
          <p:cNvPr id="3" name="TextBox 2"/>
          <p:cNvSpPr txBox="1"/>
          <p:nvPr/>
        </p:nvSpPr>
        <p:spPr bwMode="auto">
          <a:xfrm>
            <a:off x="1147649" y="1388858"/>
            <a:ext cx="6817892" cy="1692771"/>
          </a:xfrm>
          <a:prstGeom prst="rect">
            <a:avLst/>
          </a:prstGeom>
          <a:noFill/>
          <a:ln w="9525">
            <a:noFill/>
            <a:miter lim="800000"/>
            <a:headEnd/>
            <a:tailEnd/>
          </a:ln>
        </p:spPr>
        <p:txBody>
          <a:bodyPr wrap="none" rtlCol="0">
            <a:spAutoFit/>
          </a:bodyPr>
          <a:lstStyle/>
          <a:p>
            <a:pPr marL="457200" indent="-457200">
              <a:buFont typeface="Wingdings" pitchFamily="2" charset="2"/>
              <a:buChar char="Ø"/>
              <a:tabLst>
                <a:tab pos="227013" algn="l"/>
                <a:tab pos="1376363" algn="l"/>
                <a:tab pos="2743200" algn="l"/>
              </a:tabLst>
            </a:pPr>
            <a:r>
              <a:rPr lang="en-US" sz="2800" dirty="0" smtClean="0">
                <a:solidFill>
                  <a:srgbClr val="FF0000"/>
                </a:solidFill>
              </a:rPr>
              <a:t>Operational Satellite Datasets +</a:t>
            </a:r>
          </a:p>
          <a:p>
            <a:pPr marL="457200" indent="-457200">
              <a:spcBef>
                <a:spcPts val="1200"/>
              </a:spcBef>
              <a:buFont typeface="Wingdings" pitchFamily="2" charset="2"/>
              <a:buChar char="Ø"/>
              <a:tabLst>
                <a:tab pos="227013" algn="l"/>
                <a:tab pos="1376363" algn="l"/>
                <a:tab pos="2743200" algn="l"/>
              </a:tabLst>
            </a:pPr>
            <a:r>
              <a:rPr lang="en-US" sz="2800" dirty="0" smtClean="0">
                <a:solidFill>
                  <a:srgbClr val="FF0000"/>
                </a:solidFill>
              </a:rPr>
              <a:t>Environmental Impacts on Satellites</a:t>
            </a:r>
          </a:p>
          <a:p>
            <a:pPr marL="457200" indent="-457200">
              <a:spcBef>
                <a:spcPts val="1200"/>
              </a:spcBef>
              <a:buFont typeface="Wingdings" pitchFamily="2" charset="2"/>
              <a:buChar char="Ø"/>
              <a:tabLst>
                <a:tab pos="227013" algn="l"/>
                <a:tab pos="1376363" algn="l"/>
                <a:tab pos="2743200" algn="l"/>
              </a:tabLst>
            </a:pPr>
            <a:r>
              <a:rPr lang="en-US" sz="2800" dirty="0" smtClean="0">
                <a:solidFill>
                  <a:srgbClr val="FF0000"/>
                </a:solidFill>
              </a:rPr>
              <a:t>Where Have All the WDCs Gone? </a:t>
            </a:r>
            <a:endParaRPr lang="en-US" sz="2800" dirty="0">
              <a:solidFill>
                <a:srgbClr val="FF0000"/>
              </a:solidFill>
            </a:endParaRPr>
          </a:p>
        </p:txBody>
      </p:sp>
      <p:sp>
        <p:nvSpPr>
          <p:cNvPr id="4" name="TextBox 3"/>
          <p:cNvSpPr txBox="1"/>
          <p:nvPr/>
        </p:nvSpPr>
        <p:spPr bwMode="auto">
          <a:xfrm>
            <a:off x="3959399" y="6167891"/>
            <a:ext cx="4170501" cy="584775"/>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err="1" smtClean="0">
                <a:solidFill>
                  <a:srgbClr val="000099"/>
                </a:solidFill>
              </a:rPr>
              <a:t>Auroral</a:t>
            </a:r>
            <a:r>
              <a:rPr lang="en-US" b="0" dirty="0" smtClean="0">
                <a:solidFill>
                  <a:srgbClr val="000099"/>
                </a:solidFill>
              </a:rPr>
              <a:t> Photograph by Jim Spann</a:t>
            </a:r>
          </a:p>
          <a:p>
            <a:pPr algn="r">
              <a:tabLst>
                <a:tab pos="227013" algn="l"/>
                <a:tab pos="1376363" algn="l"/>
                <a:tab pos="2743200" algn="l"/>
              </a:tabLst>
            </a:pPr>
            <a:r>
              <a:rPr lang="en-US" b="0" dirty="0" smtClean="0">
                <a:solidFill>
                  <a:srgbClr val="000099"/>
                </a:solidFill>
              </a:rPr>
              <a:t>Chapman Conference, Fairbanks (AK) 2011</a:t>
            </a:r>
            <a:endParaRPr lang="en-US" b="0" dirty="0">
              <a:solidFill>
                <a:srgbClr val="000099"/>
              </a:solidFill>
            </a:endParaRPr>
          </a:p>
        </p:txBody>
      </p:sp>
    </p:spTree>
    <p:extLst>
      <p:ext uri="{BB962C8B-B14F-4D97-AF65-F5344CB8AC3E}">
        <p14:creationId xmlns:p14="http://schemas.microsoft.com/office/powerpoint/2010/main" val="3582237284"/>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ST SWPC pic.JPG"/>
          <p:cNvPicPr>
            <a:picLocks noChangeAspect="1"/>
          </p:cNvPicPr>
          <p:nvPr/>
        </p:nvPicPr>
        <p:blipFill>
          <a:blip r:embed="rId2" cstate="print"/>
          <a:stretch>
            <a:fillRect/>
          </a:stretch>
        </p:blipFill>
        <p:spPr>
          <a:xfrm>
            <a:off x="965571" y="1388857"/>
            <a:ext cx="7164329" cy="4784721"/>
          </a:xfrm>
          <a:prstGeom prst="rect">
            <a:avLst/>
          </a:prstGeom>
        </p:spPr>
      </p:pic>
      <p:sp>
        <p:nvSpPr>
          <p:cNvPr id="2" name="Text Box 8"/>
          <p:cNvSpPr txBox="1">
            <a:spLocks noChangeArrowheads="1"/>
          </p:cNvSpPr>
          <p:nvPr/>
        </p:nvSpPr>
        <p:spPr bwMode="auto">
          <a:xfrm>
            <a:off x="2279646" y="6350"/>
            <a:ext cx="4564070"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a:r>
              <a:rPr lang="en-US" sz="2800" b="0" dirty="0" smtClean="0">
                <a:solidFill>
                  <a:schemeClr val="tx2"/>
                </a:solidFill>
              </a:rPr>
              <a:t>Topics </a:t>
            </a:r>
            <a:endParaRPr lang="en-US" sz="2800" b="0" dirty="0">
              <a:solidFill>
                <a:schemeClr val="tx2"/>
              </a:solidFill>
            </a:endParaRPr>
          </a:p>
        </p:txBody>
      </p:sp>
      <p:sp>
        <p:nvSpPr>
          <p:cNvPr id="3" name="TextBox 2"/>
          <p:cNvSpPr txBox="1"/>
          <p:nvPr/>
        </p:nvSpPr>
        <p:spPr bwMode="auto">
          <a:xfrm>
            <a:off x="1147649" y="1388858"/>
            <a:ext cx="6362639" cy="1692771"/>
          </a:xfrm>
          <a:prstGeom prst="rect">
            <a:avLst/>
          </a:prstGeom>
          <a:noFill/>
          <a:ln w="9525">
            <a:noFill/>
            <a:miter lim="800000"/>
            <a:headEnd/>
            <a:tailEnd/>
          </a:ln>
        </p:spPr>
        <p:txBody>
          <a:bodyPr wrap="none" rtlCol="0">
            <a:spAutoFit/>
          </a:bodyPr>
          <a:lstStyle/>
          <a:p>
            <a:pPr marL="457200" indent="-457200">
              <a:buFont typeface="Wingdings" pitchFamily="2" charset="2"/>
              <a:buChar char="Ø"/>
              <a:tabLst>
                <a:tab pos="227013" algn="l"/>
                <a:tab pos="1376363" algn="l"/>
                <a:tab pos="2743200" algn="l"/>
              </a:tabLst>
            </a:pPr>
            <a:r>
              <a:rPr lang="en-US" sz="2800" dirty="0" smtClean="0">
                <a:solidFill>
                  <a:srgbClr val="FF0000"/>
                </a:solidFill>
              </a:rPr>
              <a:t>Operational Satellite Datasets</a:t>
            </a:r>
          </a:p>
          <a:p>
            <a:pPr marL="457200" indent="-457200">
              <a:spcBef>
                <a:spcPts val="1200"/>
              </a:spcBef>
              <a:buFont typeface="Wingdings" pitchFamily="2" charset="2"/>
              <a:buChar char="Ø"/>
              <a:tabLst>
                <a:tab pos="227013" algn="l"/>
                <a:tab pos="1376363" algn="l"/>
                <a:tab pos="2743200" algn="l"/>
              </a:tabLst>
            </a:pPr>
            <a:r>
              <a:rPr lang="en-US" sz="2800" b="0" dirty="0" smtClean="0">
                <a:solidFill>
                  <a:srgbClr val="000099"/>
                </a:solidFill>
              </a:rPr>
              <a:t>Environmental Impacts on Satellites</a:t>
            </a:r>
          </a:p>
          <a:p>
            <a:pPr marL="457200" indent="-457200">
              <a:spcBef>
                <a:spcPts val="1200"/>
              </a:spcBef>
              <a:buFont typeface="Wingdings" pitchFamily="2" charset="2"/>
              <a:buChar char="Ø"/>
              <a:tabLst>
                <a:tab pos="227013" algn="l"/>
                <a:tab pos="1376363" algn="l"/>
                <a:tab pos="2743200" algn="l"/>
              </a:tabLst>
            </a:pPr>
            <a:r>
              <a:rPr lang="en-US" sz="2800" b="0" dirty="0" smtClean="0">
                <a:solidFill>
                  <a:srgbClr val="000099"/>
                </a:solidFill>
              </a:rPr>
              <a:t>Where Have All the WDCs Gone? </a:t>
            </a:r>
            <a:endParaRPr lang="en-US" sz="2800" b="0" dirty="0">
              <a:solidFill>
                <a:srgbClr val="000099"/>
              </a:solidFill>
            </a:endParaRPr>
          </a:p>
        </p:txBody>
      </p:sp>
      <p:sp>
        <p:nvSpPr>
          <p:cNvPr id="4" name="TextBox 3"/>
          <p:cNvSpPr txBox="1"/>
          <p:nvPr/>
        </p:nvSpPr>
        <p:spPr bwMode="auto">
          <a:xfrm>
            <a:off x="5027769" y="6167891"/>
            <a:ext cx="3102131" cy="584775"/>
          </a:xfrm>
          <a:prstGeom prst="rect">
            <a:avLst/>
          </a:prstGeom>
          <a:noFill/>
          <a:ln w="9525">
            <a:noFill/>
            <a:miter lim="800000"/>
            <a:headEnd/>
            <a:tailEnd/>
          </a:ln>
        </p:spPr>
        <p:txBody>
          <a:bodyPr wrap="none" rtlCol="0">
            <a:spAutoFit/>
          </a:bodyPr>
          <a:lstStyle/>
          <a:p>
            <a:pPr algn="r">
              <a:tabLst>
                <a:tab pos="227013" algn="l"/>
                <a:tab pos="1376363" algn="l"/>
                <a:tab pos="2743200" algn="l"/>
              </a:tabLst>
            </a:pPr>
            <a:r>
              <a:rPr lang="en-US" b="0" dirty="0" smtClean="0">
                <a:solidFill>
                  <a:srgbClr val="000099"/>
                </a:solidFill>
              </a:rPr>
              <a:t>Space Weather Forecast Office</a:t>
            </a:r>
          </a:p>
          <a:p>
            <a:pPr algn="r">
              <a:tabLst>
                <a:tab pos="227013" algn="l"/>
                <a:tab pos="1376363" algn="l"/>
                <a:tab pos="2743200" algn="l"/>
              </a:tabLst>
            </a:pPr>
            <a:r>
              <a:rPr lang="en-US" b="0" dirty="0" smtClean="0">
                <a:solidFill>
                  <a:srgbClr val="000099"/>
                </a:solidFill>
              </a:rPr>
              <a:t>Boulder, Colorado</a:t>
            </a:r>
            <a:endParaRPr lang="en-US" b="0" dirty="0">
              <a:solidFill>
                <a:srgbClr val="000099"/>
              </a:solidFill>
            </a:endParaRPr>
          </a:p>
        </p:txBody>
      </p:sp>
    </p:spTree>
    <p:extLst>
      <p:ext uri="{BB962C8B-B14F-4D97-AF65-F5344CB8AC3E}">
        <p14:creationId xmlns:p14="http://schemas.microsoft.com/office/powerpoint/2010/main" val="3373463893"/>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India_03_98_92_smal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9249" y="1157288"/>
            <a:ext cx="4670426" cy="53368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5" name="Text Box 9"/>
          <p:cNvSpPr txBox="1">
            <a:spLocks noChangeArrowheads="1"/>
          </p:cNvSpPr>
          <p:nvPr/>
        </p:nvSpPr>
        <p:spPr bwMode="auto">
          <a:xfrm>
            <a:off x="5133974" y="1181100"/>
            <a:ext cx="3705226"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800" dirty="0" smtClean="0">
                <a:solidFill>
                  <a:srgbClr val="000099"/>
                </a:solidFill>
              </a:rPr>
              <a:t>Non Space Weather Use of Operational Data</a:t>
            </a:r>
          </a:p>
          <a:p>
            <a:pPr algn="just">
              <a:spcBef>
                <a:spcPts val="600"/>
              </a:spcBef>
            </a:pPr>
            <a:r>
              <a:rPr lang="en-US" sz="1800" b="0" dirty="0" smtClean="0">
                <a:solidFill>
                  <a:srgbClr val="000099"/>
                </a:solidFill>
              </a:rPr>
              <a:t>Color </a:t>
            </a:r>
            <a:r>
              <a:rPr lang="en-US" sz="1800" b="0" dirty="0">
                <a:solidFill>
                  <a:srgbClr val="000099"/>
                </a:solidFill>
              </a:rPr>
              <a:t>composite of </a:t>
            </a:r>
            <a:r>
              <a:rPr lang="en-US" sz="1800" b="0" dirty="0" smtClean="0">
                <a:solidFill>
                  <a:srgbClr val="000099"/>
                </a:solidFill>
              </a:rPr>
              <a:t>DMSP-OLS nighttime </a:t>
            </a:r>
            <a:r>
              <a:rPr lang="en-US" sz="1800" b="0" dirty="0">
                <a:solidFill>
                  <a:srgbClr val="000099"/>
                </a:solidFill>
              </a:rPr>
              <a:t>lights of India.</a:t>
            </a:r>
          </a:p>
          <a:p>
            <a:pPr algn="just">
              <a:spcBef>
                <a:spcPts val="600"/>
              </a:spcBef>
              <a:tabLst>
                <a:tab pos="571500" algn="l"/>
              </a:tabLst>
            </a:pPr>
            <a:r>
              <a:rPr lang="en-US" sz="1800" dirty="0" smtClean="0">
                <a:solidFill>
                  <a:srgbClr val="000099"/>
                </a:solidFill>
              </a:rPr>
              <a:t>1992	blue</a:t>
            </a:r>
            <a:endParaRPr lang="en-US" sz="1800" dirty="0">
              <a:solidFill>
                <a:srgbClr val="000099"/>
              </a:solidFill>
            </a:endParaRPr>
          </a:p>
          <a:p>
            <a:pPr algn="just">
              <a:tabLst>
                <a:tab pos="571500" algn="l"/>
              </a:tabLst>
            </a:pPr>
            <a:r>
              <a:rPr lang="en-US" sz="1800" dirty="0" smtClean="0">
                <a:solidFill>
                  <a:srgbClr val="00CC00"/>
                </a:solidFill>
              </a:rPr>
              <a:t>1998	green</a:t>
            </a:r>
          </a:p>
          <a:p>
            <a:pPr algn="just">
              <a:tabLst>
                <a:tab pos="571500" algn="l"/>
              </a:tabLst>
            </a:pPr>
            <a:r>
              <a:rPr lang="en-US" sz="1800" dirty="0" smtClean="0">
                <a:solidFill>
                  <a:srgbClr val="FF0000"/>
                </a:solidFill>
              </a:rPr>
              <a:t>2003	red</a:t>
            </a:r>
            <a:endParaRPr lang="en-US" sz="1800" dirty="0">
              <a:solidFill>
                <a:srgbClr val="FF0000"/>
              </a:solidFill>
            </a:endParaRPr>
          </a:p>
          <a:p>
            <a:pPr algn="just">
              <a:spcBef>
                <a:spcPts val="600"/>
              </a:spcBef>
            </a:pPr>
            <a:r>
              <a:rPr lang="en-US" sz="1800" b="0" dirty="0">
                <a:solidFill>
                  <a:srgbClr val="000099"/>
                </a:solidFill>
              </a:rPr>
              <a:t>Contrast </a:t>
            </a:r>
            <a:r>
              <a:rPr lang="en-US" sz="1800" b="0" dirty="0" smtClean="0">
                <a:solidFill>
                  <a:srgbClr val="000099"/>
                </a:solidFill>
              </a:rPr>
              <a:t>enhanced. Colors </a:t>
            </a:r>
            <a:r>
              <a:rPr lang="en-US" sz="1800" b="0" dirty="0">
                <a:solidFill>
                  <a:srgbClr val="000099"/>
                </a:solidFill>
              </a:rPr>
              <a:t>indicate changes in lighting </a:t>
            </a:r>
            <a:r>
              <a:rPr lang="en-US" sz="1800" b="0" dirty="0" smtClean="0">
                <a:solidFill>
                  <a:srgbClr val="000099"/>
                </a:solidFill>
              </a:rPr>
              <a:t>among</a:t>
            </a:r>
            <a:r>
              <a:rPr lang="en-US" sz="1800" b="0" dirty="0" smtClean="0">
                <a:solidFill>
                  <a:srgbClr val="000099"/>
                </a:solidFill>
              </a:rPr>
              <a:t> </a:t>
            </a:r>
            <a:r>
              <a:rPr lang="en-US" sz="1800" b="0" dirty="0">
                <a:solidFill>
                  <a:srgbClr val="000099"/>
                </a:solidFill>
              </a:rPr>
              <a:t>the three years</a:t>
            </a:r>
            <a:r>
              <a:rPr lang="en-US" sz="1800" b="0" dirty="0" smtClean="0">
                <a:solidFill>
                  <a:srgbClr val="000099"/>
                </a:solidFill>
              </a:rPr>
              <a:t>. Indications are that </a:t>
            </a:r>
            <a:r>
              <a:rPr lang="en-US" sz="1800" b="0" dirty="0" smtClean="0">
                <a:solidFill>
                  <a:srgbClr val="000099"/>
                </a:solidFill>
              </a:rPr>
              <a:t>between </a:t>
            </a:r>
            <a:r>
              <a:rPr lang="en-US" sz="1800" b="0" dirty="0" smtClean="0">
                <a:solidFill>
                  <a:srgbClr val="000099"/>
                </a:solidFill>
              </a:rPr>
              <a:t>1992 and 2003 </a:t>
            </a:r>
            <a:r>
              <a:rPr lang="en-US" sz="1800" b="0" dirty="0">
                <a:solidFill>
                  <a:srgbClr val="000099"/>
                </a:solidFill>
              </a:rPr>
              <a:t>t</a:t>
            </a:r>
            <a:r>
              <a:rPr lang="en-US" sz="1800" b="0" dirty="0" smtClean="0">
                <a:solidFill>
                  <a:srgbClr val="000099"/>
                </a:solidFill>
              </a:rPr>
              <a:t>here was a substantial </a:t>
            </a:r>
            <a:r>
              <a:rPr lang="en-US" sz="1800" b="0" dirty="0">
                <a:solidFill>
                  <a:srgbClr val="000099"/>
                </a:solidFill>
              </a:rPr>
              <a:t>expansion in nighttime lighting, particularly in rural areas and the outer </a:t>
            </a:r>
            <a:r>
              <a:rPr lang="en-US" sz="1800" b="0" dirty="0" smtClean="0">
                <a:solidFill>
                  <a:srgbClr val="000099"/>
                </a:solidFill>
              </a:rPr>
              <a:t>extents</a:t>
            </a:r>
            <a:r>
              <a:rPr lang="en-US" sz="1800" b="0" dirty="0" smtClean="0">
                <a:solidFill>
                  <a:srgbClr val="000099"/>
                </a:solidFill>
              </a:rPr>
              <a:t> </a:t>
            </a:r>
            <a:r>
              <a:rPr lang="en-US" sz="1800" b="0" dirty="0">
                <a:solidFill>
                  <a:srgbClr val="000099"/>
                </a:solidFill>
              </a:rPr>
              <a:t>of cities.</a:t>
            </a:r>
          </a:p>
          <a:p>
            <a:pPr algn="just">
              <a:spcBef>
                <a:spcPts val="600"/>
              </a:spcBef>
            </a:pPr>
            <a:endParaRPr lang="en-US" sz="1800" b="0" dirty="0">
              <a:solidFill>
                <a:srgbClr val="000099"/>
              </a:solidFill>
            </a:endParaRPr>
          </a:p>
        </p:txBody>
      </p:sp>
      <p:sp>
        <p:nvSpPr>
          <p:cNvPr id="6" name="Text Box 8"/>
          <p:cNvSpPr txBox="1">
            <a:spLocks noChangeArrowheads="1"/>
          </p:cNvSpPr>
          <p:nvPr/>
        </p:nvSpPr>
        <p:spPr bwMode="auto">
          <a:xfrm>
            <a:off x="1989503" y="6350"/>
            <a:ext cx="5144357"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a:r>
              <a:rPr lang="en-US" sz="2800" b="0" dirty="0" smtClean="0">
                <a:solidFill>
                  <a:schemeClr val="tx2"/>
                </a:solidFill>
              </a:rPr>
              <a:t>Nighttime Light Change - India</a:t>
            </a:r>
            <a:endParaRPr lang="en-US" sz="2800" b="0" dirty="0">
              <a:solidFill>
                <a:schemeClr val="tx2"/>
              </a:solidFill>
            </a:endParaRPr>
          </a:p>
        </p:txBody>
      </p:sp>
      <p:grpSp>
        <p:nvGrpSpPr>
          <p:cNvPr id="8" name="Group 49"/>
          <p:cNvGrpSpPr>
            <a:grpSpLocks/>
          </p:cNvGrpSpPr>
          <p:nvPr/>
        </p:nvGrpSpPr>
        <p:grpSpPr bwMode="auto">
          <a:xfrm>
            <a:off x="6018213" y="5686425"/>
            <a:ext cx="2697162" cy="942975"/>
            <a:chOff x="3791" y="3582"/>
            <a:chExt cx="1699" cy="594"/>
          </a:xfrm>
        </p:grpSpPr>
        <p:sp>
          <p:nvSpPr>
            <p:cNvPr id="9" name="Rectangle 50"/>
            <p:cNvSpPr>
              <a:spLocks noChangeArrowheads="1"/>
            </p:cNvSpPr>
            <p:nvPr/>
          </p:nvSpPr>
          <p:spPr bwMode="auto">
            <a:xfrm>
              <a:off x="4131" y="3582"/>
              <a:ext cx="1359" cy="594"/>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Text Box 51"/>
            <p:cNvSpPr txBox="1">
              <a:spLocks noChangeArrowheads="1"/>
            </p:cNvSpPr>
            <p:nvPr/>
          </p:nvSpPr>
          <p:spPr bwMode="auto">
            <a:xfrm>
              <a:off x="3791" y="3771"/>
              <a:ext cx="35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a:solidFill>
                    <a:srgbClr val="000099"/>
                  </a:solidFill>
                </a:rPr>
                <a:t>Key</a:t>
              </a:r>
            </a:p>
          </p:txBody>
        </p:sp>
        <p:pic>
          <p:nvPicPr>
            <p:cNvPr id="11" name="Picture 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 y="3624"/>
              <a:ext cx="507" cy="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Rectangle 53"/>
            <p:cNvSpPr>
              <a:spLocks noChangeAspect="1" noChangeArrowheads="1"/>
            </p:cNvSpPr>
            <p:nvPr/>
          </p:nvSpPr>
          <p:spPr bwMode="auto">
            <a:xfrm>
              <a:off x="4202" y="3628"/>
              <a:ext cx="144" cy="143"/>
            </a:xfrm>
            <a:prstGeom prst="rect">
              <a:avLst/>
            </a:prstGeom>
            <a:solidFill>
              <a:srgbClr val="FF0000"/>
            </a:solidFill>
            <a:ln w="127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13" name="Rectangle 54"/>
            <p:cNvSpPr>
              <a:spLocks noChangeAspect="1" noChangeArrowheads="1"/>
            </p:cNvSpPr>
            <p:nvPr/>
          </p:nvSpPr>
          <p:spPr bwMode="auto">
            <a:xfrm>
              <a:off x="4202" y="3814"/>
              <a:ext cx="144" cy="143"/>
            </a:xfrm>
            <a:prstGeom prst="rect">
              <a:avLst/>
            </a:prstGeom>
            <a:solidFill>
              <a:srgbClr val="00EA75"/>
            </a:solidFill>
            <a:ln w="127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14" name="Rectangle 55"/>
            <p:cNvSpPr>
              <a:spLocks noChangeAspect="1" noChangeArrowheads="1"/>
            </p:cNvSpPr>
            <p:nvPr/>
          </p:nvSpPr>
          <p:spPr bwMode="auto">
            <a:xfrm>
              <a:off x="4202" y="4000"/>
              <a:ext cx="144" cy="143"/>
            </a:xfrm>
            <a:prstGeom prst="rect">
              <a:avLst/>
            </a:prstGeom>
            <a:solidFill>
              <a:srgbClr val="0033CC"/>
            </a:solidFill>
            <a:ln w="127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15" name="Text Box 56"/>
            <p:cNvSpPr txBox="1">
              <a:spLocks noChangeArrowheads="1"/>
            </p:cNvSpPr>
            <p:nvPr/>
          </p:nvSpPr>
          <p:spPr bwMode="auto">
            <a:xfrm>
              <a:off x="4312" y="3585"/>
              <a:ext cx="40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dirty="0">
                  <a:solidFill>
                    <a:schemeClr val="bg1"/>
                  </a:solidFill>
                </a:rPr>
                <a:t>2003</a:t>
              </a:r>
            </a:p>
          </p:txBody>
        </p:sp>
        <p:sp>
          <p:nvSpPr>
            <p:cNvPr id="16" name="Text Box 57"/>
            <p:cNvSpPr txBox="1">
              <a:spLocks noChangeArrowheads="1"/>
            </p:cNvSpPr>
            <p:nvPr/>
          </p:nvSpPr>
          <p:spPr bwMode="auto">
            <a:xfrm>
              <a:off x="4312" y="3774"/>
              <a:ext cx="40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a:solidFill>
                    <a:schemeClr val="bg1"/>
                  </a:solidFill>
                </a:rPr>
                <a:t>1998</a:t>
              </a:r>
            </a:p>
          </p:txBody>
        </p:sp>
        <p:sp>
          <p:nvSpPr>
            <p:cNvPr id="17" name="Text Box 58"/>
            <p:cNvSpPr txBox="1">
              <a:spLocks noChangeArrowheads="1"/>
            </p:cNvSpPr>
            <p:nvPr/>
          </p:nvSpPr>
          <p:spPr bwMode="auto">
            <a:xfrm>
              <a:off x="4312" y="3957"/>
              <a:ext cx="40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a:solidFill>
                    <a:schemeClr val="bg1"/>
                  </a:solidFill>
                </a:rPr>
                <a:t>1992</a:t>
              </a:r>
            </a:p>
          </p:txBody>
        </p:sp>
      </p:grpSp>
    </p:spTree>
    <p:extLst>
      <p:ext uri="{BB962C8B-B14F-4D97-AF65-F5344CB8AC3E}">
        <p14:creationId xmlns:p14="http://schemas.microsoft.com/office/powerpoint/2010/main" val="1628725413"/>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descr="India_south_03_98_9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48025" y="1304925"/>
            <a:ext cx="5635625" cy="4868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8"/>
          <p:cNvSpPr txBox="1">
            <a:spLocks noChangeArrowheads="1"/>
          </p:cNvSpPr>
          <p:nvPr/>
        </p:nvSpPr>
        <p:spPr bwMode="auto">
          <a:xfrm>
            <a:off x="1569516" y="6350"/>
            <a:ext cx="5984332"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a:r>
              <a:rPr lang="en-US" sz="2800" b="0" dirty="0" smtClean="0">
                <a:solidFill>
                  <a:schemeClr val="tx2"/>
                </a:solidFill>
              </a:rPr>
              <a:t>Nighttime Light Change – Karnataka</a:t>
            </a:r>
            <a:endParaRPr lang="en-US" sz="2800" b="0" dirty="0">
              <a:solidFill>
                <a:schemeClr val="tx2"/>
              </a:solidFill>
            </a:endParaRPr>
          </a:p>
        </p:txBody>
      </p:sp>
      <p:sp>
        <p:nvSpPr>
          <p:cNvPr id="3" name="TextBox 2"/>
          <p:cNvSpPr txBox="1"/>
          <p:nvPr/>
        </p:nvSpPr>
        <p:spPr bwMode="auto">
          <a:xfrm>
            <a:off x="402081" y="1304925"/>
            <a:ext cx="2334870" cy="523220"/>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2800" dirty="0" smtClean="0">
                <a:solidFill>
                  <a:srgbClr val="000099"/>
                </a:solidFill>
              </a:rPr>
              <a:t>You are here</a:t>
            </a:r>
            <a:endParaRPr lang="en-US" sz="2800" dirty="0">
              <a:solidFill>
                <a:srgbClr val="000099"/>
              </a:solidFill>
            </a:endParaRPr>
          </a:p>
        </p:txBody>
      </p:sp>
      <p:cxnSp>
        <p:nvCxnSpPr>
          <p:cNvPr id="5" name="Straight Arrow Connector 4"/>
          <p:cNvCxnSpPr/>
          <p:nvPr/>
        </p:nvCxnSpPr>
        <p:spPr bwMode="auto">
          <a:xfrm>
            <a:off x="2736951" y="1733550"/>
            <a:ext cx="2520849" cy="990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nvGrpSpPr>
          <p:cNvPr id="11" name="Group 49"/>
          <p:cNvGrpSpPr>
            <a:grpSpLocks/>
          </p:cNvGrpSpPr>
          <p:nvPr/>
        </p:nvGrpSpPr>
        <p:grpSpPr bwMode="auto">
          <a:xfrm>
            <a:off x="402081" y="5214938"/>
            <a:ext cx="2697162" cy="942975"/>
            <a:chOff x="3791" y="3582"/>
            <a:chExt cx="1699" cy="594"/>
          </a:xfrm>
        </p:grpSpPr>
        <p:sp>
          <p:nvSpPr>
            <p:cNvPr id="12" name="Rectangle 50"/>
            <p:cNvSpPr>
              <a:spLocks noChangeArrowheads="1"/>
            </p:cNvSpPr>
            <p:nvPr/>
          </p:nvSpPr>
          <p:spPr bwMode="auto">
            <a:xfrm>
              <a:off x="4131" y="3582"/>
              <a:ext cx="1359" cy="594"/>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Text Box 51"/>
            <p:cNvSpPr txBox="1">
              <a:spLocks noChangeArrowheads="1"/>
            </p:cNvSpPr>
            <p:nvPr/>
          </p:nvSpPr>
          <p:spPr bwMode="auto">
            <a:xfrm>
              <a:off x="3791" y="3771"/>
              <a:ext cx="35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a:solidFill>
                    <a:srgbClr val="000099"/>
                  </a:solidFill>
                </a:rPr>
                <a:t>Key</a:t>
              </a:r>
            </a:p>
          </p:txBody>
        </p:sp>
        <p:pic>
          <p:nvPicPr>
            <p:cNvPr id="14" name="Picture 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 y="3624"/>
              <a:ext cx="507" cy="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53"/>
            <p:cNvSpPr>
              <a:spLocks noChangeAspect="1" noChangeArrowheads="1"/>
            </p:cNvSpPr>
            <p:nvPr/>
          </p:nvSpPr>
          <p:spPr bwMode="auto">
            <a:xfrm>
              <a:off x="4202" y="3628"/>
              <a:ext cx="144" cy="143"/>
            </a:xfrm>
            <a:prstGeom prst="rect">
              <a:avLst/>
            </a:prstGeom>
            <a:solidFill>
              <a:srgbClr val="FF0000"/>
            </a:solidFill>
            <a:ln w="127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16" name="Rectangle 54"/>
            <p:cNvSpPr>
              <a:spLocks noChangeAspect="1" noChangeArrowheads="1"/>
            </p:cNvSpPr>
            <p:nvPr/>
          </p:nvSpPr>
          <p:spPr bwMode="auto">
            <a:xfrm>
              <a:off x="4202" y="3814"/>
              <a:ext cx="144" cy="143"/>
            </a:xfrm>
            <a:prstGeom prst="rect">
              <a:avLst/>
            </a:prstGeom>
            <a:solidFill>
              <a:srgbClr val="00EA75"/>
            </a:solidFill>
            <a:ln w="127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17" name="Rectangle 55"/>
            <p:cNvSpPr>
              <a:spLocks noChangeAspect="1" noChangeArrowheads="1"/>
            </p:cNvSpPr>
            <p:nvPr/>
          </p:nvSpPr>
          <p:spPr bwMode="auto">
            <a:xfrm>
              <a:off x="4202" y="4000"/>
              <a:ext cx="144" cy="143"/>
            </a:xfrm>
            <a:prstGeom prst="rect">
              <a:avLst/>
            </a:prstGeom>
            <a:solidFill>
              <a:srgbClr val="0033CC"/>
            </a:solidFill>
            <a:ln w="12700">
              <a:solidFill>
                <a:schemeClr val="bg1"/>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en-US"/>
            </a:p>
          </p:txBody>
        </p:sp>
        <p:sp>
          <p:nvSpPr>
            <p:cNvPr id="18" name="Text Box 56"/>
            <p:cNvSpPr txBox="1">
              <a:spLocks noChangeArrowheads="1"/>
            </p:cNvSpPr>
            <p:nvPr/>
          </p:nvSpPr>
          <p:spPr bwMode="auto">
            <a:xfrm>
              <a:off x="4312" y="3585"/>
              <a:ext cx="40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dirty="0">
                  <a:solidFill>
                    <a:schemeClr val="bg1"/>
                  </a:solidFill>
                </a:rPr>
                <a:t>2003</a:t>
              </a:r>
            </a:p>
          </p:txBody>
        </p:sp>
        <p:sp>
          <p:nvSpPr>
            <p:cNvPr id="19" name="Text Box 57"/>
            <p:cNvSpPr txBox="1">
              <a:spLocks noChangeArrowheads="1"/>
            </p:cNvSpPr>
            <p:nvPr/>
          </p:nvSpPr>
          <p:spPr bwMode="auto">
            <a:xfrm>
              <a:off x="4312" y="3774"/>
              <a:ext cx="40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a:solidFill>
                    <a:schemeClr val="bg1"/>
                  </a:solidFill>
                </a:rPr>
                <a:t>1998</a:t>
              </a:r>
            </a:p>
          </p:txBody>
        </p:sp>
        <p:sp>
          <p:nvSpPr>
            <p:cNvPr id="20" name="Text Box 58"/>
            <p:cNvSpPr txBox="1">
              <a:spLocks noChangeArrowheads="1"/>
            </p:cNvSpPr>
            <p:nvPr/>
          </p:nvSpPr>
          <p:spPr bwMode="auto">
            <a:xfrm>
              <a:off x="4312" y="3957"/>
              <a:ext cx="400"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b="1">
                  <a:solidFill>
                    <a:schemeClr val="bg1"/>
                  </a:solidFill>
                </a:rPr>
                <a:t>1992</a:t>
              </a:r>
            </a:p>
          </p:txBody>
        </p:sp>
      </p:gr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873" y="2107406"/>
            <a:ext cx="2817370" cy="2113028"/>
          </a:xfrm>
          <a:prstGeom prst="rect">
            <a:avLst/>
          </a:prstGeom>
          <a:noFill/>
          <a:ln w="127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281873" y="4306159"/>
            <a:ext cx="2076209" cy="584775"/>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b="0" dirty="0" err="1" smtClean="0">
                <a:solidFill>
                  <a:srgbClr val="000099"/>
                </a:solidFill>
              </a:rPr>
              <a:t>Narayana</a:t>
            </a:r>
            <a:r>
              <a:rPr lang="en-US" b="0" dirty="0" smtClean="0">
                <a:solidFill>
                  <a:srgbClr val="000099"/>
                </a:solidFill>
              </a:rPr>
              <a:t> Murthy</a:t>
            </a:r>
          </a:p>
          <a:p>
            <a:pPr>
              <a:tabLst>
                <a:tab pos="227013" algn="l"/>
                <a:tab pos="1376363" algn="l"/>
                <a:tab pos="2743200" algn="l"/>
              </a:tabLst>
            </a:pPr>
            <a:r>
              <a:rPr lang="en-US" b="0" dirty="0" smtClean="0">
                <a:solidFill>
                  <a:srgbClr val="000099"/>
                </a:solidFill>
              </a:rPr>
              <a:t>Center </a:t>
            </a:r>
            <a:r>
              <a:rPr lang="en-US" b="0" dirty="0">
                <a:solidFill>
                  <a:srgbClr val="000099"/>
                </a:solidFill>
              </a:rPr>
              <a:t>of </a:t>
            </a:r>
            <a:r>
              <a:rPr lang="en-US" b="0" dirty="0" smtClean="0">
                <a:solidFill>
                  <a:srgbClr val="000099"/>
                </a:solidFill>
              </a:rPr>
              <a:t>Excellence</a:t>
            </a:r>
            <a:endParaRPr lang="en-US" b="0" dirty="0">
              <a:solidFill>
                <a:srgbClr val="000099"/>
              </a:solidFill>
            </a:endParaRPr>
          </a:p>
        </p:txBody>
      </p:sp>
    </p:spTree>
    <p:extLst>
      <p:ext uri="{BB962C8B-B14F-4D97-AF65-F5344CB8AC3E}">
        <p14:creationId xmlns:p14="http://schemas.microsoft.com/office/powerpoint/2010/main" val="357300457"/>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1584266" y="6350"/>
            <a:ext cx="5954835" cy="1015663"/>
          </a:xfrm>
          <a:prstGeom prst="rect">
            <a:avLst/>
          </a:prstGeom>
          <a:noFill/>
          <a:ln w="9525">
            <a:noFill/>
            <a:miter lim="800000"/>
            <a:headEnd/>
            <a:tailEnd/>
          </a:ln>
        </p:spPr>
        <p:txBody>
          <a:bodyPr wrap="none">
            <a:spAutoFit/>
          </a:bodyPr>
          <a:lstStyle/>
          <a:p>
            <a:pPr algn="ctr">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a:r>
              <a:rPr lang="en-US" sz="2800" b="0" dirty="0" smtClean="0">
                <a:solidFill>
                  <a:schemeClr val="tx2"/>
                </a:solidFill>
              </a:rPr>
              <a:t>Same Sensor – Different Application</a:t>
            </a:r>
            <a:endParaRPr lang="en-US" sz="2800" b="0" dirty="0">
              <a:solidFill>
                <a:schemeClr val="tx2"/>
              </a:solidFill>
            </a:endParaRPr>
          </a:p>
        </p:txBody>
      </p:sp>
      <p:pic>
        <p:nvPicPr>
          <p:cNvPr id="8" name="Picture 15" descr="Figure A"/>
          <p:cNvPicPr>
            <a:picLocks noChangeAspect="1" noChangeArrowheads="1"/>
          </p:cNvPicPr>
          <p:nvPr/>
        </p:nvPicPr>
        <p:blipFill>
          <a:blip r:embed="rId2">
            <a:extLst>
              <a:ext uri="{28A0092B-C50C-407E-A947-70E740481C1C}">
                <a14:useLocalDpi xmlns:a14="http://schemas.microsoft.com/office/drawing/2010/main" val="0"/>
              </a:ext>
            </a:extLst>
          </a:blip>
          <a:srcRect b="23465"/>
          <a:stretch>
            <a:fillRect/>
          </a:stretch>
        </p:blipFill>
        <p:spPr bwMode="auto">
          <a:xfrm>
            <a:off x="926690" y="1206745"/>
            <a:ext cx="7316500" cy="429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bwMode="auto">
          <a:xfrm>
            <a:off x="793631" y="5521855"/>
            <a:ext cx="7582619" cy="923330"/>
          </a:xfrm>
          <a:prstGeom prst="rect">
            <a:avLst/>
          </a:prstGeom>
          <a:noFill/>
          <a:ln w="9525">
            <a:noFill/>
            <a:miter lim="800000"/>
            <a:headEnd/>
            <a:tailEnd/>
          </a:ln>
        </p:spPr>
        <p:txBody>
          <a:bodyPr wrap="square" rtlCol="0">
            <a:spAutoFit/>
          </a:bodyPr>
          <a:lstStyle/>
          <a:p>
            <a:pPr algn="just">
              <a:tabLst>
                <a:tab pos="227013" algn="l"/>
                <a:tab pos="1376363" algn="l"/>
                <a:tab pos="2743200" algn="l"/>
              </a:tabLst>
            </a:pPr>
            <a:r>
              <a:rPr lang="en-US" sz="1800" b="0" dirty="0" smtClean="0">
                <a:solidFill>
                  <a:srgbClr val="000099"/>
                </a:solidFill>
              </a:rPr>
              <a:t>White light </a:t>
            </a:r>
            <a:r>
              <a:rPr lang="en-US" sz="1800" b="0" dirty="0" err="1" smtClean="0">
                <a:solidFill>
                  <a:srgbClr val="000099"/>
                </a:solidFill>
              </a:rPr>
              <a:t>auroral</a:t>
            </a:r>
            <a:r>
              <a:rPr lang="en-US" sz="1800" b="0" dirty="0" smtClean="0">
                <a:solidFill>
                  <a:srgbClr val="000099"/>
                </a:solidFill>
              </a:rPr>
              <a:t> image</a:t>
            </a:r>
            <a:r>
              <a:rPr lang="en-US" sz="1800" b="0" dirty="0" smtClean="0">
                <a:solidFill>
                  <a:srgbClr val="000099"/>
                </a:solidFill>
              </a:rPr>
              <a:t> (</a:t>
            </a:r>
            <a:r>
              <a:rPr lang="en-US" sz="1800" b="0" dirty="0" smtClean="0">
                <a:solidFill>
                  <a:srgbClr val="000099"/>
                </a:solidFill>
              </a:rPr>
              <a:t>westward </a:t>
            </a:r>
            <a:r>
              <a:rPr lang="en-US" sz="1800" b="0" dirty="0" smtClean="0">
                <a:solidFill>
                  <a:srgbClr val="000099"/>
                </a:solidFill>
              </a:rPr>
              <a:t>traveling </a:t>
            </a:r>
            <a:r>
              <a:rPr lang="en-US" sz="1800" b="0" dirty="0" smtClean="0">
                <a:solidFill>
                  <a:srgbClr val="000099"/>
                </a:solidFill>
              </a:rPr>
              <a:t>surge) </a:t>
            </a:r>
            <a:r>
              <a:rPr lang="en-US" sz="1800" b="0" dirty="0" smtClean="0">
                <a:solidFill>
                  <a:srgbClr val="000099"/>
                </a:solidFill>
              </a:rPr>
              <a:t>from the Operational </a:t>
            </a:r>
            <a:r>
              <a:rPr lang="en-US" sz="1800" b="0" dirty="0" err="1" smtClean="0">
                <a:solidFill>
                  <a:srgbClr val="000099"/>
                </a:solidFill>
              </a:rPr>
              <a:t>Linescan</a:t>
            </a:r>
            <a:r>
              <a:rPr lang="en-US" sz="1800" b="0" dirty="0" smtClean="0">
                <a:solidFill>
                  <a:srgbClr val="000099"/>
                </a:solidFill>
              </a:rPr>
              <a:t> System (OLS) on the Defense Meteorological Satellite Program (DMSP</a:t>
            </a:r>
            <a:r>
              <a:rPr lang="en-US" sz="1800" b="0" dirty="0" smtClean="0">
                <a:solidFill>
                  <a:srgbClr val="000099"/>
                </a:solidFill>
              </a:rPr>
              <a:t>). OLS </a:t>
            </a:r>
            <a:r>
              <a:rPr lang="en-US" sz="1800" b="0" dirty="0" smtClean="0">
                <a:solidFill>
                  <a:srgbClr val="000099"/>
                </a:solidFill>
              </a:rPr>
              <a:t>was originally designed to image clouds.</a:t>
            </a:r>
            <a:endParaRPr lang="en-US" sz="1800" b="0" dirty="0">
              <a:solidFill>
                <a:srgbClr val="000099"/>
              </a:solidFill>
            </a:endParaRPr>
          </a:p>
        </p:txBody>
      </p:sp>
    </p:spTree>
    <p:extLst>
      <p:ext uri="{BB962C8B-B14F-4D97-AF65-F5344CB8AC3E}">
        <p14:creationId xmlns:p14="http://schemas.microsoft.com/office/powerpoint/2010/main" val="4043006262"/>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2606" y="3221998"/>
            <a:ext cx="4572000" cy="3262940"/>
          </a:xfrm>
          <a:prstGeom prst="rect">
            <a:avLst/>
          </a:prstGeom>
          <a:ln w="12700">
            <a:solidFill>
              <a:srgbClr val="000099"/>
            </a:solidFill>
          </a:ln>
        </p:spPr>
      </p:pic>
      <p:sp>
        <p:nvSpPr>
          <p:cNvPr id="7170" name="Text Box 4"/>
          <p:cNvSpPr txBox="1">
            <a:spLocks noChangeArrowheads="1"/>
          </p:cNvSpPr>
          <p:nvPr/>
        </p:nvSpPr>
        <p:spPr bwMode="auto">
          <a:xfrm>
            <a:off x="1577917" y="6350"/>
            <a:ext cx="59548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3200" dirty="0" smtClean="0">
                <a:solidFill>
                  <a:schemeClr val="tx2"/>
                </a:solidFill>
              </a:rPr>
              <a:t>Operational </a:t>
            </a:r>
            <a:r>
              <a:rPr lang="en-US" sz="3200" dirty="0" err="1" smtClean="0">
                <a:solidFill>
                  <a:schemeClr val="tx2"/>
                </a:solidFill>
              </a:rPr>
              <a:t>SWx</a:t>
            </a:r>
            <a:r>
              <a:rPr lang="en-US" sz="3200" dirty="0" smtClean="0">
                <a:solidFill>
                  <a:schemeClr val="tx2"/>
                </a:solidFill>
              </a:rPr>
              <a:t> Data</a:t>
            </a:r>
            <a:endParaRPr lang="en-US" sz="3200" dirty="0">
              <a:solidFill>
                <a:schemeClr val="tx2"/>
              </a:solidFill>
            </a:endParaRPr>
          </a:p>
          <a:p>
            <a:pPr algn="ctr" eaLnBrk="1" hangingPunct="1"/>
            <a:r>
              <a:rPr lang="en-US" sz="2800" b="0" dirty="0" smtClean="0">
                <a:solidFill>
                  <a:schemeClr val="tx2"/>
                </a:solidFill>
              </a:rPr>
              <a:t>Same Sensor – Different Application</a:t>
            </a:r>
            <a:endParaRPr lang="en-US" sz="2800" b="0" dirty="0">
              <a:solidFill>
                <a:schemeClr val="tx2"/>
              </a:solidFill>
            </a:endParaRPr>
          </a:p>
        </p:txBody>
      </p:sp>
      <p:pic>
        <p:nvPicPr>
          <p:cNvPr id="5" name="Picture 4" descr="JA079i007p00985_Pike&amp;Whalen-1.jpg"/>
          <p:cNvPicPr>
            <a:picLocks noChangeAspect="1"/>
          </p:cNvPicPr>
          <p:nvPr/>
        </p:nvPicPr>
        <p:blipFill>
          <a:blip r:embed="rId4"/>
          <a:stretch>
            <a:fillRect/>
          </a:stretch>
        </p:blipFill>
        <p:spPr>
          <a:xfrm>
            <a:off x="187325" y="1123950"/>
            <a:ext cx="3830638" cy="5360988"/>
          </a:xfrm>
          <a:prstGeom prst="rect">
            <a:avLst/>
          </a:prstGeom>
          <a:ln>
            <a:solidFill>
              <a:srgbClr val="000099"/>
            </a:solidFill>
          </a:ln>
          <a:effectLst>
            <a:outerShdw blurRad="50800" dist="38100" dir="2700000" algn="tl" rotWithShape="0">
              <a:prstClr val="black">
                <a:alpha val="40000"/>
              </a:prstClr>
            </a:outerShdw>
          </a:effectLst>
        </p:spPr>
      </p:pic>
      <p:sp>
        <p:nvSpPr>
          <p:cNvPr id="7173" name="TextBox 6"/>
          <p:cNvSpPr txBox="1">
            <a:spLocks noChangeArrowheads="1"/>
          </p:cNvSpPr>
          <p:nvPr/>
        </p:nvSpPr>
        <p:spPr bwMode="auto">
          <a:xfrm>
            <a:off x="4260850" y="1190625"/>
            <a:ext cx="4614863"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r>
              <a:rPr lang="en-US" b="0" u="sng" dirty="0" smtClean="0">
                <a:solidFill>
                  <a:srgbClr val="000099"/>
                </a:solidFill>
              </a:rPr>
              <a:t>First use of operational data for space research</a:t>
            </a:r>
          </a:p>
          <a:p>
            <a:pPr algn="just" eaLnBrk="1" hangingPunct="1">
              <a:spcBef>
                <a:spcPts val="600"/>
              </a:spcBef>
            </a:pPr>
            <a:r>
              <a:rPr lang="en-US" b="0" dirty="0">
                <a:solidFill>
                  <a:srgbClr val="000099"/>
                </a:solidFill>
              </a:rPr>
              <a:t>N</a:t>
            </a:r>
            <a:r>
              <a:rPr lang="en-US" b="0" dirty="0" smtClean="0">
                <a:solidFill>
                  <a:srgbClr val="000099"/>
                </a:solidFill>
              </a:rPr>
              <a:t>ighttime </a:t>
            </a:r>
            <a:r>
              <a:rPr lang="en-US" b="0" dirty="0">
                <a:solidFill>
                  <a:srgbClr val="000099"/>
                </a:solidFill>
              </a:rPr>
              <a:t>imagery from the </a:t>
            </a:r>
            <a:r>
              <a:rPr lang="en-US" b="0" dirty="0" smtClean="0">
                <a:solidFill>
                  <a:srgbClr val="000099"/>
                </a:solidFill>
              </a:rPr>
              <a:t>OLS </a:t>
            </a:r>
            <a:r>
              <a:rPr lang="en-US" b="0" dirty="0">
                <a:solidFill>
                  <a:srgbClr val="000099"/>
                </a:solidFill>
              </a:rPr>
              <a:t>was </a:t>
            </a:r>
            <a:r>
              <a:rPr lang="en-US" b="0" dirty="0" smtClean="0">
                <a:solidFill>
                  <a:srgbClr val="000099"/>
                </a:solidFill>
              </a:rPr>
              <a:t>used </a:t>
            </a:r>
            <a:r>
              <a:rPr lang="en-US" b="0" dirty="0">
                <a:solidFill>
                  <a:srgbClr val="000099"/>
                </a:solidFill>
              </a:rPr>
              <a:t>to study the morphology of </a:t>
            </a:r>
            <a:r>
              <a:rPr lang="en-US" b="0" dirty="0" err="1">
                <a:solidFill>
                  <a:srgbClr val="000099"/>
                </a:solidFill>
              </a:rPr>
              <a:t>substorms</a:t>
            </a:r>
            <a:r>
              <a:rPr lang="en-US" b="0" dirty="0">
                <a:solidFill>
                  <a:srgbClr val="000099"/>
                </a:solidFill>
              </a:rPr>
              <a:t> in the pre-midnight time sector. Imagery was used to substantiate the Feldstein </a:t>
            </a:r>
            <a:r>
              <a:rPr lang="en-US" b="0" dirty="0" err="1">
                <a:solidFill>
                  <a:srgbClr val="000099"/>
                </a:solidFill>
              </a:rPr>
              <a:t>auroral</a:t>
            </a:r>
            <a:r>
              <a:rPr lang="en-US" b="0" dirty="0">
                <a:solidFill>
                  <a:srgbClr val="000099"/>
                </a:solidFill>
              </a:rPr>
              <a:t> oval and the </a:t>
            </a:r>
            <a:r>
              <a:rPr lang="en-US" b="0" dirty="0" err="1">
                <a:solidFill>
                  <a:srgbClr val="000099"/>
                </a:solidFill>
              </a:rPr>
              <a:t>Akasofu</a:t>
            </a:r>
            <a:r>
              <a:rPr lang="en-US" b="0" dirty="0">
                <a:solidFill>
                  <a:srgbClr val="000099"/>
                </a:solidFill>
              </a:rPr>
              <a:t> </a:t>
            </a:r>
            <a:r>
              <a:rPr lang="en-US" b="0" dirty="0" err="1">
                <a:solidFill>
                  <a:srgbClr val="000099"/>
                </a:solidFill>
              </a:rPr>
              <a:t>auroral</a:t>
            </a:r>
            <a:r>
              <a:rPr lang="en-US" b="0" dirty="0">
                <a:solidFill>
                  <a:srgbClr val="000099"/>
                </a:solidFill>
              </a:rPr>
              <a:t> </a:t>
            </a:r>
            <a:r>
              <a:rPr lang="en-US" b="0" dirty="0" err="1">
                <a:solidFill>
                  <a:srgbClr val="000099"/>
                </a:solidFill>
              </a:rPr>
              <a:t>substorm</a:t>
            </a:r>
            <a:r>
              <a:rPr lang="en-US" b="0" dirty="0">
                <a:solidFill>
                  <a:srgbClr val="000099"/>
                </a:solidFill>
              </a:rPr>
              <a:t> concepts. JGR reprint on the left is from Pike and Whalen [</a:t>
            </a:r>
            <a:r>
              <a:rPr lang="en-US" b="0" i="1" dirty="0">
                <a:solidFill>
                  <a:srgbClr val="000099"/>
                </a:solidFill>
              </a:rPr>
              <a:t>1974</a:t>
            </a:r>
            <a:r>
              <a:rPr lang="en-US" b="0" dirty="0" smtClean="0">
                <a:solidFill>
                  <a:srgbClr val="000099"/>
                </a:solidFill>
              </a:rPr>
              <a:t>].</a:t>
            </a:r>
            <a:endParaRPr lang="en-US" b="0" dirty="0">
              <a:solidFill>
                <a:srgbClr val="000099"/>
              </a:solidFill>
            </a:endParaRPr>
          </a:p>
        </p:txBody>
      </p:sp>
      <p:sp>
        <p:nvSpPr>
          <p:cNvPr id="3" name="TextBox 2"/>
          <p:cNvSpPr txBox="1"/>
          <p:nvPr/>
        </p:nvSpPr>
        <p:spPr bwMode="auto">
          <a:xfrm>
            <a:off x="6864501" y="6497842"/>
            <a:ext cx="2020105" cy="276999"/>
          </a:xfrm>
          <a:prstGeom prst="rect">
            <a:avLst/>
          </a:prstGeom>
          <a:noFill/>
          <a:ln w="9525">
            <a:noFill/>
            <a:miter lim="800000"/>
            <a:headEnd/>
            <a:tailEnd/>
          </a:ln>
        </p:spPr>
        <p:txBody>
          <a:bodyPr wrap="none" rtlCol="0">
            <a:spAutoFit/>
          </a:bodyPr>
          <a:lstStyle/>
          <a:p>
            <a:pPr>
              <a:tabLst>
                <a:tab pos="227013" algn="l"/>
                <a:tab pos="1376363" algn="l"/>
                <a:tab pos="2743200" algn="l"/>
              </a:tabLst>
            </a:pPr>
            <a:r>
              <a:rPr lang="en-US" sz="1200" b="0" dirty="0" smtClean="0">
                <a:solidFill>
                  <a:srgbClr val="000099"/>
                </a:solidFill>
              </a:rPr>
              <a:t>From Pike &amp; Whalen, 1974</a:t>
            </a:r>
            <a:endParaRPr lang="en-US" sz="1200" b="0" dirty="0">
              <a:solidFill>
                <a:srgbClr val="000099"/>
              </a:solidFill>
            </a:endParaRPr>
          </a:p>
        </p:txBody>
      </p:sp>
    </p:spTree>
    <p:extLst>
      <p:ext uri="{BB962C8B-B14F-4D97-AF65-F5344CB8AC3E}">
        <p14:creationId xmlns:p14="http://schemas.microsoft.com/office/powerpoint/2010/main" val="1710840030"/>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620080108Polar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925" y="3511550"/>
            <a:ext cx="24034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647700" y="2870200"/>
            <a:ext cx="27543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b="0">
                <a:solidFill>
                  <a:schemeClr val="tx2"/>
                </a:solidFill>
              </a:rPr>
              <a:t>24-hour auroral composite from DMSP OLS</a:t>
            </a:r>
          </a:p>
        </p:txBody>
      </p:sp>
      <p:sp>
        <p:nvSpPr>
          <p:cNvPr id="8196" name="Text Box 4"/>
          <p:cNvSpPr txBox="1">
            <a:spLocks noChangeArrowheads="1"/>
          </p:cNvSpPr>
          <p:nvPr/>
        </p:nvSpPr>
        <p:spPr bwMode="auto">
          <a:xfrm>
            <a:off x="492125" y="1166813"/>
            <a:ext cx="8134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just" eaLnBrk="1" hangingPunct="1">
              <a:spcBef>
                <a:spcPts val="600"/>
              </a:spcBef>
              <a:buFont typeface="Arial" charset="0"/>
              <a:buChar char="•"/>
            </a:pPr>
            <a:r>
              <a:rPr lang="en-US" b="0">
                <a:solidFill>
                  <a:schemeClr val="tx2"/>
                </a:solidFill>
              </a:rPr>
              <a:t>Historical operational methods used white-light imagery data from the DMSP Operational Linescan System (Pike &amp; Whalen [</a:t>
            </a:r>
            <a:r>
              <a:rPr lang="en-US" b="0" i="1">
                <a:solidFill>
                  <a:schemeClr val="tx2"/>
                </a:solidFill>
              </a:rPr>
              <a:t>1974</a:t>
            </a:r>
            <a:r>
              <a:rPr lang="en-US" b="0">
                <a:solidFill>
                  <a:schemeClr val="tx2"/>
                </a:solidFill>
              </a:rPr>
              <a:t>] see also Meng [</a:t>
            </a:r>
            <a:r>
              <a:rPr lang="en-US" b="0" i="1">
                <a:solidFill>
                  <a:schemeClr val="tx2"/>
                </a:solidFill>
              </a:rPr>
              <a:t>1976</a:t>
            </a:r>
            <a:r>
              <a:rPr lang="en-US" b="0">
                <a:solidFill>
                  <a:schemeClr val="tx2"/>
                </a:solidFill>
              </a:rPr>
              <a:t>]).</a:t>
            </a:r>
          </a:p>
          <a:p>
            <a:pPr algn="just" eaLnBrk="1" hangingPunct="1">
              <a:spcBef>
                <a:spcPts val="600"/>
              </a:spcBef>
              <a:buFont typeface="Arial" charset="0"/>
              <a:buChar char="•"/>
            </a:pPr>
            <a:r>
              <a:rPr lang="en-US" b="0">
                <a:solidFill>
                  <a:schemeClr val="tx2"/>
                </a:solidFill>
              </a:rPr>
              <a:t>Auroral boundary identification monitoring has now transitioned to a particle-based approach using the DMSP SSJ series of sensors (see </a:t>
            </a:r>
            <a:r>
              <a:rPr lang="en-US" b="0" i="1">
                <a:solidFill>
                  <a:schemeClr val="tx2"/>
                </a:solidFill>
              </a:rPr>
              <a:t>Gussenhoven et al. </a:t>
            </a:r>
            <a:r>
              <a:rPr lang="en-US" b="0">
                <a:solidFill>
                  <a:schemeClr val="tx2"/>
                </a:solidFill>
              </a:rPr>
              <a:t>[1987]).</a:t>
            </a:r>
            <a:r>
              <a:rPr lang="en-US" b="0" i="1">
                <a:solidFill>
                  <a:schemeClr val="tx2"/>
                </a:solidFill>
              </a:rPr>
              <a:t> </a:t>
            </a:r>
          </a:p>
          <a:p>
            <a:pPr algn="just" eaLnBrk="1" hangingPunct="1">
              <a:spcBef>
                <a:spcPts val="600"/>
              </a:spcBef>
              <a:buFont typeface="Arial" charset="0"/>
              <a:buChar char="•"/>
            </a:pPr>
            <a:r>
              <a:rPr lang="en-US" b="0">
                <a:solidFill>
                  <a:schemeClr val="tx2"/>
                </a:solidFill>
              </a:rPr>
              <a:t>Current alternative approaches include ultra-violet (UV) imaging of the auroral zone.</a:t>
            </a:r>
            <a:endParaRPr lang="en-US" i="1">
              <a:solidFill>
                <a:schemeClr val="tx2"/>
              </a:solidFill>
            </a:endParaRPr>
          </a:p>
        </p:txBody>
      </p:sp>
      <p:grpSp>
        <p:nvGrpSpPr>
          <p:cNvPr id="8197" name="Group 5"/>
          <p:cNvGrpSpPr>
            <a:grpSpLocks/>
          </p:cNvGrpSpPr>
          <p:nvPr/>
        </p:nvGrpSpPr>
        <p:grpSpPr bwMode="auto">
          <a:xfrm>
            <a:off x="4435475" y="3065463"/>
            <a:ext cx="3848100" cy="3201987"/>
            <a:chOff x="2794" y="1918"/>
            <a:chExt cx="2424" cy="2017"/>
          </a:xfrm>
        </p:grpSpPr>
        <p:pic>
          <p:nvPicPr>
            <p:cNvPr id="8203" name="Picture 6" descr="f13 21jan01 1530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 y="2115"/>
              <a:ext cx="2424" cy="182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8204" name="Group 7"/>
            <p:cNvGrpSpPr>
              <a:grpSpLocks/>
            </p:cNvGrpSpPr>
            <p:nvPr/>
          </p:nvGrpSpPr>
          <p:grpSpPr bwMode="auto">
            <a:xfrm>
              <a:off x="3393" y="1918"/>
              <a:ext cx="222" cy="2015"/>
              <a:chOff x="2963" y="2048"/>
              <a:chExt cx="222" cy="2015"/>
            </a:xfrm>
          </p:grpSpPr>
          <p:sp>
            <p:nvSpPr>
              <p:cNvPr id="8211" name="Line 8"/>
              <p:cNvSpPr>
                <a:spLocks noChangeShapeType="1"/>
              </p:cNvSpPr>
              <p:nvPr/>
            </p:nvSpPr>
            <p:spPr bwMode="auto">
              <a:xfrm>
                <a:off x="3078" y="2184"/>
                <a:ext cx="0" cy="1879"/>
              </a:xfrm>
              <a:prstGeom prst="line">
                <a:avLst/>
              </a:prstGeom>
              <a:noFill/>
              <a:ln w="3175" cap="rnd">
                <a:solidFill>
                  <a:srgbClr val="808080"/>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12" name="Text Box 9"/>
              <p:cNvSpPr txBox="1">
                <a:spLocks noChangeArrowheads="1"/>
              </p:cNvSpPr>
              <p:nvPr/>
            </p:nvSpPr>
            <p:spPr bwMode="auto">
              <a:xfrm>
                <a:off x="2963" y="2048"/>
                <a:ext cx="22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1000" b="0">
                    <a:solidFill>
                      <a:schemeClr val="tx2"/>
                    </a:solidFill>
                  </a:rPr>
                  <a:t>AB</a:t>
                </a:r>
              </a:p>
            </p:txBody>
          </p:sp>
        </p:grpSp>
        <p:grpSp>
          <p:nvGrpSpPr>
            <p:cNvPr id="8205" name="Group 10"/>
            <p:cNvGrpSpPr>
              <a:grpSpLocks/>
            </p:cNvGrpSpPr>
            <p:nvPr/>
          </p:nvGrpSpPr>
          <p:grpSpPr bwMode="auto">
            <a:xfrm>
              <a:off x="3886" y="1918"/>
              <a:ext cx="227" cy="2015"/>
              <a:chOff x="3626" y="2049"/>
              <a:chExt cx="227" cy="2015"/>
            </a:xfrm>
          </p:grpSpPr>
          <p:sp>
            <p:nvSpPr>
              <p:cNvPr id="8209" name="Line 11"/>
              <p:cNvSpPr>
                <a:spLocks noChangeShapeType="1"/>
              </p:cNvSpPr>
              <p:nvPr/>
            </p:nvSpPr>
            <p:spPr bwMode="auto">
              <a:xfrm>
                <a:off x="3744" y="2185"/>
                <a:ext cx="0" cy="1879"/>
              </a:xfrm>
              <a:prstGeom prst="line">
                <a:avLst/>
              </a:prstGeom>
              <a:noFill/>
              <a:ln w="3175" cap="rnd">
                <a:solidFill>
                  <a:srgbClr val="808080"/>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10" name="Text Box 12"/>
              <p:cNvSpPr txBox="1">
                <a:spLocks noChangeArrowheads="1"/>
              </p:cNvSpPr>
              <p:nvPr/>
            </p:nvSpPr>
            <p:spPr bwMode="auto">
              <a:xfrm>
                <a:off x="3626" y="2049"/>
                <a:ext cx="2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1000" b="0">
                    <a:solidFill>
                      <a:schemeClr val="tx2"/>
                    </a:solidFill>
                  </a:rPr>
                  <a:t>NP</a:t>
                </a:r>
              </a:p>
            </p:txBody>
          </p:sp>
        </p:grpSp>
        <p:grpSp>
          <p:nvGrpSpPr>
            <p:cNvPr id="8206" name="Group 13"/>
            <p:cNvGrpSpPr>
              <a:grpSpLocks/>
            </p:cNvGrpSpPr>
            <p:nvPr/>
          </p:nvGrpSpPr>
          <p:grpSpPr bwMode="auto">
            <a:xfrm>
              <a:off x="4504" y="1918"/>
              <a:ext cx="222" cy="2015"/>
              <a:chOff x="4479" y="2064"/>
              <a:chExt cx="222" cy="2015"/>
            </a:xfrm>
          </p:grpSpPr>
          <p:sp>
            <p:nvSpPr>
              <p:cNvPr id="8207" name="Line 14"/>
              <p:cNvSpPr>
                <a:spLocks noChangeShapeType="1"/>
              </p:cNvSpPr>
              <p:nvPr/>
            </p:nvSpPr>
            <p:spPr bwMode="auto">
              <a:xfrm>
                <a:off x="4594" y="2200"/>
                <a:ext cx="0" cy="1879"/>
              </a:xfrm>
              <a:prstGeom prst="line">
                <a:avLst/>
              </a:prstGeom>
              <a:noFill/>
              <a:ln w="3175" cap="rnd">
                <a:solidFill>
                  <a:srgbClr val="808080"/>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208" name="Text Box 15"/>
              <p:cNvSpPr txBox="1">
                <a:spLocks noChangeArrowheads="1"/>
              </p:cNvSpPr>
              <p:nvPr/>
            </p:nvSpPr>
            <p:spPr bwMode="auto">
              <a:xfrm>
                <a:off x="4479" y="2064"/>
                <a:ext cx="22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1000" b="0">
                    <a:solidFill>
                      <a:schemeClr val="tx2"/>
                    </a:solidFill>
                  </a:rPr>
                  <a:t>AB</a:t>
                </a:r>
              </a:p>
            </p:txBody>
          </p:sp>
        </p:grpSp>
      </p:grpSp>
      <p:sp>
        <p:nvSpPr>
          <p:cNvPr id="8198" name="Text Box 16"/>
          <p:cNvSpPr txBox="1">
            <a:spLocks noChangeArrowheads="1"/>
          </p:cNvSpPr>
          <p:nvPr/>
        </p:nvSpPr>
        <p:spPr bwMode="auto">
          <a:xfrm>
            <a:off x="1070803" y="39688"/>
            <a:ext cx="70786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lnSpc>
                <a:spcPct val="90000"/>
              </a:lnSpc>
            </a:pPr>
            <a:r>
              <a:rPr lang="en-US" sz="3200" dirty="0" smtClean="0">
                <a:solidFill>
                  <a:srgbClr val="000099"/>
                </a:solidFill>
              </a:rPr>
              <a:t>Operational </a:t>
            </a:r>
            <a:r>
              <a:rPr lang="en-US" sz="3200" dirty="0" err="1" smtClean="0">
                <a:solidFill>
                  <a:srgbClr val="000099"/>
                </a:solidFill>
              </a:rPr>
              <a:t>SWx</a:t>
            </a:r>
            <a:r>
              <a:rPr lang="en-US" sz="3200" dirty="0" smtClean="0">
                <a:solidFill>
                  <a:srgbClr val="000099"/>
                </a:solidFill>
              </a:rPr>
              <a:t> Data</a:t>
            </a:r>
            <a:endParaRPr lang="en-US" sz="3200" dirty="0">
              <a:solidFill>
                <a:srgbClr val="000099"/>
              </a:solidFill>
            </a:endParaRPr>
          </a:p>
          <a:p>
            <a:pPr algn="ctr" eaLnBrk="1" hangingPunct="1">
              <a:lnSpc>
                <a:spcPct val="90000"/>
              </a:lnSpc>
            </a:pPr>
            <a:r>
              <a:rPr lang="en-US" sz="2800" b="0" dirty="0" smtClean="0">
                <a:solidFill>
                  <a:srgbClr val="000099"/>
                </a:solidFill>
              </a:rPr>
              <a:t>OLS Used to Identify the </a:t>
            </a:r>
            <a:r>
              <a:rPr lang="en-US" sz="2800" b="0" dirty="0" err="1" smtClean="0">
                <a:solidFill>
                  <a:srgbClr val="000099"/>
                </a:solidFill>
              </a:rPr>
              <a:t>Auroral</a:t>
            </a:r>
            <a:r>
              <a:rPr lang="en-US" sz="2800" b="0" dirty="0" smtClean="0">
                <a:solidFill>
                  <a:srgbClr val="000099"/>
                </a:solidFill>
              </a:rPr>
              <a:t> Boundary</a:t>
            </a:r>
            <a:r>
              <a:rPr lang="en-US" sz="2800" dirty="0" smtClean="0">
                <a:solidFill>
                  <a:srgbClr val="000099"/>
                </a:solidFill>
              </a:rPr>
              <a:t> </a:t>
            </a:r>
            <a:endParaRPr lang="en-US" sz="2800" dirty="0">
              <a:solidFill>
                <a:srgbClr val="000099"/>
              </a:solidFill>
            </a:endParaRPr>
          </a:p>
        </p:txBody>
      </p:sp>
      <p:sp>
        <p:nvSpPr>
          <p:cNvPr id="8199" name="Text Box 17"/>
          <p:cNvSpPr txBox="1">
            <a:spLocks noChangeArrowheads="1"/>
          </p:cNvSpPr>
          <p:nvPr/>
        </p:nvSpPr>
        <p:spPr bwMode="auto">
          <a:xfrm>
            <a:off x="4635500" y="2716213"/>
            <a:ext cx="307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b="0">
                <a:solidFill>
                  <a:schemeClr val="tx2"/>
                </a:solidFill>
              </a:rPr>
              <a:t>DMSP polar pass using the SSJ</a:t>
            </a:r>
          </a:p>
        </p:txBody>
      </p:sp>
      <p:sp>
        <p:nvSpPr>
          <p:cNvPr id="8200" name="Text Box 18"/>
          <p:cNvSpPr txBox="1">
            <a:spLocks noChangeArrowheads="1"/>
          </p:cNvSpPr>
          <p:nvPr/>
        </p:nvSpPr>
        <p:spPr bwMode="auto">
          <a:xfrm>
            <a:off x="5972175" y="6530975"/>
            <a:ext cx="2681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eaLnBrk="1" hangingPunct="1">
              <a:spcBef>
                <a:spcPct val="20000"/>
              </a:spcBef>
            </a:pPr>
            <a:r>
              <a:rPr lang="en-US" sz="1000" b="0">
                <a:solidFill>
                  <a:srgbClr val="000099"/>
                </a:solidFill>
              </a:rPr>
              <a:t>AB = Auroral Boundary      NP = ~North Pole</a:t>
            </a:r>
          </a:p>
        </p:txBody>
      </p:sp>
      <p:sp>
        <p:nvSpPr>
          <p:cNvPr id="8201" name="Text Box 19"/>
          <p:cNvSpPr txBox="1">
            <a:spLocks noChangeArrowheads="1"/>
          </p:cNvSpPr>
          <p:nvPr/>
        </p:nvSpPr>
        <p:spPr bwMode="auto">
          <a:xfrm>
            <a:off x="2254250" y="6018213"/>
            <a:ext cx="11858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r" eaLnBrk="1" hangingPunct="1">
              <a:spcBef>
                <a:spcPct val="20000"/>
              </a:spcBef>
            </a:pPr>
            <a:r>
              <a:rPr lang="en-US" sz="600" b="0">
                <a:solidFill>
                  <a:schemeClr val="tx2"/>
                </a:solidFill>
              </a:rPr>
              <a:t>Credit: Elvidge, NOAA/NGDC</a:t>
            </a:r>
          </a:p>
        </p:txBody>
      </p:sp>
      <p:sp>
        <p:nvSpPr>
          <p:cNvPr id="8202" name="Text Box 20"/>
          <p:cNvSpPr txBox="1">
            <a:spLocks noChangeArrowheads="1"/>
          </p:cNvSpPr>
          <p:nvPr/>
        </p:nvSpPr>
        <p:spPr bwMode="auto">
          <a:xfrm>
            <a:off x="7483475" y="6326188"/>
            <a:ext cx="8683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r" eaLnBrk="1" hangingPunct="1">
              <a:spcBef>
                <a:spcPct val="20000"/>
              </a:spcBef>
            </a:pPr>
            <a:r>
              <a:rPr lang="en-US" sz="600" b="0">
                <a:solidFill>
                  <a:schemeClr val="tx2"/>
                </a:solidFill>
              </a:rPr>
              <a:t>Credit: Denig, AFRL</a:t>
            </a:r>
          </a:p>
        </p:txBody>
      </p:sp>
    </p:spTree>
    <p:extLst>
      <p:ext uri="{BB962C8B-B14F-4D97-AF65-F5344CB8AC3E}">
        <p14:creationId xmlns:p14="http://schemas.microsoft.com/office/powerpoint/2010/main" val="623121212"/>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STP PMR - REVISED - WFD - 17jul06">
  <a:themeElements>
    <a:clrScheme name="STP PMR - REVISED - WFD - 17jul06 8">
      <a:dk1>
        <a:srgbClr val="000000"/>
      </a:dk1>
      <a:lt1>
        <a:srgbClr val="FFFFFF"/>
      </a:lt1>
      <a:dk2>
        <a:srgbClr val="000099"/>
      </a:dk2>
      <a:lt2>
        <a:srgbClr val="808080"/>
      </a:lt2>
      <a:accent1>
        <a:srgbClr val="618FFD"/>
      </a:accent1>
      <a:accent2>
        <a:srgbClr val="00AE00"/>
      </a:accent2>
      <a:accent3>
        <a:srgbClr val="FFFFFF"/>
      </a:accent3>
      <a:accent4>
        <a:srgbClr val="000000"/>
      </a:accent4>
      <a:accent5>
        <a:srgbClr val="B7C6FE"/>
      </a:accent5>
      <a:accent6>
        <a:srgbClr val="009D00"/>
      </a:accent6>
      <a:hlink>
        <a:srgbClr val="0000FF"/>
      </a:hlink>
      <a:folHlink>
        <a:srgbClr val="CECECE"/>
      </a:folHlink>
    </a:clrScheme>
    <a:fontScheme name="STP PMR - REVISED - WFD - 17jul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a:spAutoFit/>
      </a:bodyPr>
      <a:lstStyle>
        <a:defPPr>
          <a:tabLst>
            <a:tab pos="227013" algn="l"/>
            <a:tab pos="1376363" algn="l"/>
            <a:tab pos="2743200" algn="l"/>
          </a:tabLst>
          <a:defRPr u="sng" dirty="0">
            <a:solidFill>
              <a:srgbClr val="000099"/>
            </a:solidFill>
          </a:defRPr>
        </a:defPPr>
      </a:lstStyle>
    </a:txDef>
  </a:objectDefaults>
  <a:extraClrSchemeLst>
    <a:extraClrScheme>
      <a:clrScheme name="STP PMR - REVISED - WFD - 17jul06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P PMR - REVISED - WFD - 17jul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TP PMR - REVISED - WFD - 17jul06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P PMR - REVISED - WFD - 17jul06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P PMR - REVISED - WFD - 17jul06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P PMR - REVISED - WFD - 17jul06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TP PMR - REVISED - WFD - 17jul06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P PMR - REVISED - WFD - 17jul06 8">
        <a:dk1>
          <a:srgbClr val="000000"/>
        </a:dk1>
        <a:lt1>
          <a:srgbClr val="FFFFFF"/>
        </a:lt1>
        <a:dk2>
          <a:srgbClr val="000099"/>
        </a:dk2>
        <a:lt2>
          <a:srgbClr val="808080"/>
        </a:lt2>
        <a:accent1>
          <a:srgbClr val="618FFD"/>
        </a:accent1>
        <a:accent2>
          <a:srgbClr val="00AE00"/>
        </a:accent2>
        <a:accent3>
          <a:srgbClr val="FFFFFF"/>
        </a:accent3>
        <a:accent4>
          <a:srgbClr val="000000"/>
        </a:accent4>
        <a:accent5>
          <a:srgbClr val="B7C6FE"/>
        </a:accent5>
        <a:accent6>
          <a:srgbClr val="009D00"/>
        </a:accent6>
        <a:hlink>
          <a:srgbClr val="0000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STP PMR - REVISED - WFD - 17jul06</Template>
  <TotalTime>14160</TotalTime>
  <Words>1716</Words>
  <Application>Microsoft Office PowerPoint</Application>
  <PresentationFormat>On-screen Show (4:3)</PresentationFormat>
  <Paragraphs>234</Paragraphs>
  <Slides>29</Slides>
  <Notes>4</Notes>
  <HiddenSlides>1</HiddenSlides>
  <MMClips>2</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STP PMR - REVISED - WFD - 17jul06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Geophysical data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Denig</dc:creator>
  <cp:lastModifiedBy>William Denig</cp:lastModifiedBy>
  <cp:revision>650</cp:revision>
  <cp:lastPrinted>2012-07-10T18:33:14Z</cp:lastPrinted>
  <dcterms:created xsi:type="dcterms:W3CDTF">2006-09-12T16:15:41Z</dcterms:created>
  <dcterms:modified xsi:type="dcterms:W3CDTF">2012-07-12T16:58:41Z</dcterms:modified>
</cp:coreProperties>
</file>