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0" r:id="rId1"/>
  </p:sldMasterIdLst>
  <p:notesMasterIdLst>
    <p:notesMasterId r:id="rId20"/>
  </p:notesMasterIdLst>
  <p:handoutMasterIdLst>
    <p:handoutMasterId r:id="rId21"/>
  </p:handoutMasterIdLst>
  <p:sldIdLst>
    <p:sldId id="256" r:id="rId2"/>
    <p:sldId id="325" r:id="rId3"/>
    <p:sldId id="383" r:id="rId4"/>
    <p:sldId id="311" r:id="rId5"/>
    <p:sldId id="381" r:id="rId6"/>
    <p:sldId id="385" r:id="rId7"/>
    <p:sldId id="387" r:id="rId8"/>
    <p:sldId id="380" r:id="rId9"/>
    <p:sldId id="391" r:id="rId10"/>
    <p:sldId id="389" r:id="rId11"/>
    <p:sldId id="393" r:id="rId12"/>
    <p:sldId id="367" r:id="rId13"/>
    <p:sldId id="392" r:id="rId14"/>
    <p:sldId id="394" r:id="rId15"/>
    <p:sldId id="364" r:id="rId16"/>
    <p:sldId id="374" r:id="rId17"/>
    <p:sldId id="395" r:id="rId18"/>
    <p:sldId id="362" r:id="rId19"/>
  </p:sldIdLst>
  <p:sldSz cx="9144000" cy="6858000" type="screen4x3"/>
  <p:notesSz cx="7023100" cy="9309100"/>
  <p:embeddedFontLst>
    <p:embeddedFont>
      <p:font typeface="Trebuchet MS" panose="020B0603020202020204" pitchFamily="3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8000"/>
    <a:srgbClr val="9900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588" autoAdjust="0"/>
    <p:restoredTop sz="76589" autoAdjust="0"/>
  </p:normalViewPr>
  <p:slideViewPr>
    <p:cSldViewPr showGuides="1">
      <p:cViewPr varScale="1">
        <p:scale>
          <a:sx n="97" d="100"/>
          <a:sy n="97" d="100"/>
        </p:scale>
        <p:origin x="-1956" y="-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71676913-E7FA-4CB9-8F55-B6F47CABC78B}" type="datetimeFigureOut">
              <a:rPr lang="en-US" smtClean="0"/>
              <a:t>4/22/2016</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4A6994DC-D389-4C3B-AACE-AF8D86A89B89}" type="slidenum">
              <a:rPr lang="en-US" smtClean="0"/>
              <a:t>‹#›</a:t>
            </a:fld>
            <a:endParaRPr lang="en-US"/>
          </a:p>
        </p:txBody>
      </p:sp>
    </p:spTree>
    <p:extLst>
      <p:ext uri="{BB962C8B-B14F-4D97-AF65-F5344CB8AC3E}">
        <p14:creationId xmlns:p14="http://schemas.microsoft.com/office/powerpoint/2010/main" val="3846198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4" y="0"/>
            <a:ext cx="3043875" cy="464818"/>
          </a:xfrm>
          <a:prstGeom prst="rect">
            <a:avLst/>
          </a:prstGeom>
          <a:noFill/>
          <a:ln>
            <a:noFill/>
          </a:ln>
        </p:spPr>
        <p:txBody>
          <a:bodyPr lIns="91738" tIns="91738" rIns="91738" bIns="91738" anchor="t"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458748"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917498"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1376245"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1834996"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2293745"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3211242"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4587491"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6422484"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3" name="Shape 3"/>
          <p:cNvSpPr txBox="1">
            <a:spLocks noGrp="1"/>
          </p:cNvSpPr>
          <p:nvPr>
            <p:ph type="dt" idx="10"/>
          </p:nvPr>
        </p:nvSpPr>
        <p:spPr>
          <a:xfrm>
            <a:off x="3977632" y="0"/>
            <a:ext cx="3043875" cy="464818"/>
          </a:xfrm>
          <a:prstGeom prst="rect">
            <a:avLst/>
          </a:prstGeom>
          <a:noFill/>
          <a:ln>
            <a:noFill/>
          </a:ln>
        </p:spPr>
        <p:txBody>
          <a:bodyPr lIns="91738" tIns="91738" rIns="91738" bIns="91738" anchor="t" anchorCtr="0"/>
          <a:lstStyle>
            <a:lvl1pPr marL="0" marR="0" indent="0" algn="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458748"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917498"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1376245"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1834996"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2293745"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3211242"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4587491"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6422484"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4" name="Shape 4"/>
          <p:cNvSpPr>
            <a:spLocks noGrp="1" noRot="1" noChangeAspect="1"/>
          </p:cNvSpPr>
          <p:nvPr>
            <p:ph type="sldImg" idx="3"/>
          </p:nvPr>
        </p:nvSpPr>
        <p:spPr>
          <a:xfrm>
            <a:off x="1184275" y="696913"/>
            <a:ext cx="4654550" cy="34909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5" name="Shape 5"/>
          <p:cNvSpPr txBox="1">
            <a:spLocks noGrp="1"/>
          </p:cNvSpPr>
          <p:nvPr>
            <p:ph type="body" idx="1"/>
          </p:nvPr>
        </p:nvSpPr>
        <p:spPr>
          <a:xfrm>
            <a:off x="702310" y="4422145"/>
            <a:ext cx="5618480" cy="4188137"/>
          </a:xfrm>
          <a:prstGeom prst="rect">
            <a:avLst/>
          </a:prstGeom>
          <a:noFill/>
          <a:ln>
            <a:noFill/>
          </a:ln>
        </p:spPr>
        <p:txBody>
          <a:bodyPr lIns="91738" tIns="91738" rIns="91738" bIns="91738" anchor="ctr" anchorCtr="0"/>
          <a:lstStyle>
            <a:lvl1pPr marL="0" marR="0" indent="0" algn="l" rtl="0">
              <a:spcBef>
                <a:spcPts val="0"/>
              </a:spcBef>
              <a:defRPr sz="1800" b="0" i="0" u="none" strike="noStrike" cap="none" baseline="0"/>
            </a:lvl1pPr>
            <a:lvl2pPr marL="0" marR="0" indent="0" algn="l" rtl="0">
              <a:spcBef>
                <a:spcPts val="0"/>
              </a:spcBef>
              <a:defRPr sz="1800" b="0" i="0" u="none" strike="noStrike" cap="none" baseline="0"/>
            </a:lvl2pPr>
            <a:lvl3pPr marL="0" marR="0" indent="0" algn="l" rtl="0">
              <a:spcBef>
                <a:spcPts val="0"/>
              </a:spcBef>
              <a:defRPr sz="1800" b="0" i="0" u="none" strike="noStrike" cap="none" baseline="0"/>
            </a:lvl3pPr>
            <a:lvl4pPr marL="0" marR="0" indent="0" algn="l" rtl="0">
              <a:spcBef>
                <a:spcPts val="0"/>
              </a:spcBef>
              <a:defRPr sz="1800" b="0" i="0" u="none" strike="noStrike" cap="none" baseline="0"/>
            </a:lvl4pPr>
            <a:lvl5pPr marL="0" marR="0" indent="0" algn="l" rtl="0">
              <a:spcBef>
                <a:spcPts val="0"/>
              </a:spcBef>
              <a:defRPr sz="1800" b="0" i="0" u="none" strike="noStrike" cap="none" baseline="0"/>
            </a:lvl5pPr>
            <a:lvl6pPr marL="0" marR="0" indent="0" algn="l" rtl="0">
              <a:spcBef>
                <a:spcPts val="0"/>
              </a:spcBef>
              <a:defRPr sz="1800" b="0" i="0" u="none" strike="noStrike" cap="none" baseline="0"/>
            </a:lvl6pPr>
            <a:lvl7pPr marL="0" marR="0" indent="0" algn="l" rtl="0">
              <a:spcBef>
                <a:spcPts val="0"/>
              </a:spcBef>
              <a:defRPr sz="1800" b="0" i="0" u="none" strike="noStrike" cap="none" baseline="0"/>
            </a:lvl7pPr>
            <a:lvl8pPr marL="0" marR="0" indent="0" algn="l" rtl="0">
              <a:spcBef>
                <a:spcPts val="0"/>
              </a:spcBef>
              <a:defRPr sz="1800" b="0" i="0" u="none" strike="noStrike" cap="none" baseline="0"/>
            </a:lvl8pPr>
            <a:lvl9pPr marL="0" marR="0" indent="0" algn="l" rtl="0">
              <a:spcBef>
                <a:spcPts val="0"/>
              </a:spcBef>
              <a:defRPr sz="1800" b="0" i="0" u="none" strike="noStrike" cap="none" baseline="0"/>
            </a:lvl9pPr>
          </a:lstStyle>
          <a:p>
            <a:endParaRPr/>
          </a:p>
        </p:txBody>
      </p:sp>
      <p:sp>
        <p:nvSpPr>
          <p:cNvPr id="6" name="Shape 6"/>
          <p:cNvSpPr txBox="1">
            <a:spLocks noGrp="1"/>
          </p:cNvSpPr>
          <p:nvPr>
            <p:ph type="ftr" idx="11"/>
          </p:nvPr>
        </p:nvSpPr>
        <p:spPr>
          <a:xfrm>
            <a:off x="4" y="8842688"/>
            <a:ext cx="3043875" cy="464818"/>
          </a:xfrm>
          <a:prstGeom prst="rect">
            <a:avLst/>
          </a:prstGeom>
          <a:noFill/>
          <a:ln>
            <a:noFill/>
          </a:ln>
        </p:spPr>
        <p:txBody>
          <a:bodyPr lIns="91738" tIns="91738" rIns="91738" bIns="91738" anchor="b" anchorCtr="0"/>
          <a:lstStyle>
            <a:lvl1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458748"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2pPr>
            <a:lvl3pPr marL="917498"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3pPr>
            <a:lvl4pPr marL="1376245"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4pPr>
            <a:lvl5pPr marL="1834996"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5pPr>
            <a:lvl6pPr marL="2293745"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6pPr>
            <a:lvl7pPr marL="3211242"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7pPr>
            <a:lvl8pPr marL="4587491"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8pPr>
            <a:lvl9pPr marL="6422484"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
        <p:nvSpPr>
          <p:cNvPr id="7" name="Shape 7"/>
          <p:cNvSpPr txBox="1">
            <a:spLocks noGrp="1"/>
          </p:cNvSpPr>
          <p:nvPr>
            <p:ph type="sldNum" idx="12"/>
          </p:nvPr>
        </p:nvSpPr>
        <p:spPr>
          <a:xfrm>
            <a:off x="3977632" y="8842688"/>
            <a:ext cx="3043875" cy="464818"/>
          </a:xfrm>
          <a:prstGeom prst="rect">
            <a:avLst/>
          </a:prstGeom>
          <a:noFill/>
          <a:ln>
            <a:noFill/>
          </a:ln>
        </p:spPr>
        <p:txBody>
          <a:bodyPr lIns="93267" tIns="46632" rIns="93267" bIns="46632" anchor="b" anchorCtr="0">
            <a:noAutofit/>
          </a:bodyPr>
          <a:lstStyle/>
          <a:p>
            <a:pPr algn="r">
              <a:buClr>
                <a:srgbClr val="000000"/>
              </a:buClr>
              <a:buSzPct val="25000"/>
            </a:pPr>
            <a:fld id="{00000000-1234-1234-1234-123412341234}" type="slidenum">
              <a:rPr lang="en-US" sz="1200" smtClean="0">
                <a:latin typeface="Calibri"/>
                <a:ea typeface="Calibri"/>
                <a:cs typeface="Calibri"/>
                <a:sym typeface="Calibri"/>
              </a:rPr>
              <a:pPr algn="r">
                <a:buClr>
                  <a:srgbClr val="000000"/>
                </a:buClr>
                <a:buSzPct val="25000"/>
              </a:pPr>
              <a:t>‹#›</a:t>
            </a:fld>
            <a:endParaRPr lang="en-US" sz="1200">
              <a:latin typeface="Calibri"/>
              <a:ea typeface="Calibri"/>
              <a:cs typeface="Calibri"/>
              <a:sym typeface="Calibri"/>
            </a:endParaRPr>
          </a:p>
        </p:txBody>
      </p:sp>
    </p:spTree>
    <p:extLst>
      <p:ext uri="{BB962C8B-B14F-4D97-AF65-F5344CB8AC3E}">
        <p14:creationId xmlns:p14="http://schemas.microsoft.com/office/powerpoint/2010/main" val="83601860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Shape 34"/>
          <p:cNvSpPr>
            <a:spLocks noGrp="1" noRot="1" noChangeAspect="1"/>
          </p:cNvSpPr>
          <p:nvPr>
            <p:ph type="sldImg" idx="2"/>
          </p:nvPr>
        </p:nvSpPr>
        <p:spPr>
          <a:xfrm>
            <a:off x="1184275" y="696913"/>
            <a:ext cx="4654550" cy="34909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5" name="Shape 35"/>
          <p:cNvSpPr txBox="1">
            <a:spLocks noGrp="1"/>
          </p:cNvSpPr>
          <p:nvPr>
            <p:ph type="body" idx="1"/>
          </p:nvPr>
        </p:nvSpPr>
        <p:spPr>
          <a:xfrm>
            <a:off x="702310" y="4422145"/>
            <a:ext cx="5618480" cy="4188137"/>
          </a:xfrm>
          <a:prstGeom prst="rect">
            <a:avLst/>
          </a:prstGeom>
          <a:noFill/>
          <a:ln>
            <a:noFill/>
          </a:ln>
        </p:spPr>
        <p:txBody>
          <a:bodyPr lIns="93267" tIns="46632" rIns="93267" bIns="46632" anchor="t" anchorCtr="0">
            <a:noAutofit/>
          </a:bodyPr>
          <a:lstStyle/>
          <a:p>
            <a:endParaRPr/>
          </a:p>
        </p:txBody>
      </p:sp>
      <p:sp>
        <p:nvSpPr>
          <p:cNvPr id="36" name="Shape 36"/>
          <p:cNvSpPr txBox="1"/>
          <p:nvPr/>
        </p:nvSpPr>
        <p:spPr>
          <a:xfrm>
            <a:off x="3977632" y="8842688"/>
            <a:ext cx="3043875" cy="464818"/>
          </a:xfrm>
          <a:prstGeom prst="rect">
            <a:avLst/>
          </a:prstGeom>
          <a:noFill/>
          <a:ln>
            <a:noFill/>
          </a:ln>
        </p:spPr>
        <p:txBody>
          <a:bodyPr lIns="93267" tIns="46632" rIns="93267" bIns="46632" anchor="b" anchorCtr="0">
            <a:noAutofit/>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a:t>
            </a:fld>
            <a:endParaRPr lang="en-US" sz="1200">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702310" y="4422145"/>
            <a:ext cx="5618580" cy="4188026"/>
          </a:xfrm>
          <a:prstGeom prst="rect">
            <a:avLst/>
          </a:prstGeom>
          <a:noFill/>
          <a:ln>
            <a:noFill/>
          </a:ln>
        </p:spPr>
        <p:txBody>
          <a:bodyPr lIns="91738" tIns="91738" rIns="91738" bIns="91738" anchor="ctr" anchorCtr="0">
            <a:noAutofit/>
          </a:bodyPr>
          <a:lstStyle/>
          <a:p>
            <a:endParaRPr/>
          </a:p>
        </p:txBody>
      </p:sp>
      <p:sp>
        <p:nvSpPr>
          <p:cNvPr id="68" name="Shape 68"/>
          <p:cNvSpPr>
            <a:spLocks noGrp="1" noRot="1" noChangeAspect="1"/>
          </p:cNvSpPr>
          <p:nvPr>
            <p:ph type="sldImg" idx="2"/>
          </p:nvPr>
        </p:nvSpPr>
        <p:spPr>
          <a:xfrm>
            <a:off x="1184275" y="696913"/>
            <a:ext cx="4654550" cy="34909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702315" y="4422142"/>
            <a:ext cx="5618579" cy="4188025"/>
          </a:xfrm>
          <a:prstGeom prst="rect">
            <a:avLst/>
          </a:prstGeom>
          <a:noFill/>
          <a:ln>
            <a:noFill/>
          </a:ln>
        </p:spPr>
        <p:txBody>
          <a:bodyPr lIns="91730" tIns="91730" rIns="91730" bIns="91730" anchor="ctr" anchorCtr="0">
            <a:noAutofit/>
          </a:bodyPr>
          <a:lstStyle/>
          <a:p>
            <a:endParaRPr dirty="0"/>
          </a:p>
        </p:txBody>
      </p:sp>
      <p:sp>
        <p:nvSpPr>
          <p:cNvPr id="72" name="Shape 72"/>
          <p:cNvSpPr>
            <a:spLocks noGrp="1" noRot="1" noChangeAspect="1"/>
          </p:cNvSpPr>
          <p:nvPr>
            <p:ph type="sldImg" idx="2"/>
          </p:nvPr>
        </p:nvSpPr>
        <p:spPr>
          <a:xfrm>
            <a:off x="1184275" y="696913"/>
            <a:ext cx="4654550" cy="34909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advent of </a:t>
            </a:r>
            <a:r>
              <a:rPr lang="en-US" dirty="0" err="1"/>
              <a:t>radiowave</a:t>
            </a:r>
            <a:r>
              <a:rPr lang="en-US" dirty="0"/>
              <a:t> communications in the 1900s both the presence and structure of the earth’s ionosphere were recognized as being vital to long-range communications as </a:t>
            </a:r>
            <a:r>
              <a:rPr lang="en-US" dirty="0" err="1"/>
              <a:t>radiowaves</a:t>
            </a:r>
            <a:r>
              <a:rPr lang="en-US" dirty="0"/>
              <a:t> were reflected, refracted and absorbed by the ionospheric medium.  In 1929 the National Bureau of Standards (NBS) within the U.S. Department of Commerce (DOC) initiated a research program to study the vertical structure of the ionosphere. </a:t>
            </a:r>
            <a:r>
              <a:rPr lang="en-US" dirty="0" err="1"/>
              <a:t>Radiowave</a:t>
            </a:r>
            <a:r>
              <a:rPr lang="en-US" dirty="0"/>
              <a:t> communications became critical to the war effort during World War II which led to the formation of the NBS Inter-Service Radio Propagation Laboratory in 1942 [</a:t>
            </a:r>
            <a:r>
              <a:rPr lang="en-US" i="1" dirty="0" err="1"/>
              <a:t>Gladdin</a:t>
            </a:r>
            <a:r>
              <a:rPr lang="en-US" i="1" dirty="0"/>
              <a:t>, 1959</a:t>
            </a:r>
            <a:r>
              <a:rPr lang="en-US" dirty="0"/>
              <a:t>].  It was known at the time that disturbances in the </a:t>
            </a:r>
            <a:r>
              <a:rPr lang="en-US" dirty="0" err="1"/>
              <a:t>geospace</a:t>
            </a:r>
            <a:r>
              <a:rPr lang="en-US" dirty="0"/>
              <a:t> originating from the sun affected technology systems such as communications but also power distribution, telegraphs and transportation systems [</a:t>
            </a:r>
            <a:r>
              <a:rPr lang="en-US" i="1" dirty="0" err="1"/>
              <a:t>Odenwald</a:t>
            </a:r>
            <a:r>
              <a:rPr lang="en-US" i="1" dirty="0"/>
              <a:t>, 2015</a:t>
            </a:r>
            <a:r>
              <a:rPr lang="en-US" dirty="0"/>
              <a:t>].  The Central Radio Propagation Laboratory (CRPL) was created within the DOC in 1946 to centralize research and predictions in the field of radio propagation, investigating solar and geophysical effects and ionospheric data responsibilities [</a:t>
            </a:r>
            <a:r>
              <a:rPr lang="en-US" i="1" dirty="0"/>
              <a:t>Norton, 1947</a:t>
            </a:r>
            <a:r>
              <a:rPr lang="en-US" dirty="0"/>
              <a:t>].  Figure 2 is an undated NBS photograph depicting sunspot analysists preparing the North Pacific Radio Propagation Forecast (H. Coffey, </a:t>
            </a:r>
            <a:r>
              <a:rPr lang="en-US" i="1" dirty="0"/>
              <a:t>private communication</a:t>
            </a:r>
            <a:r>
              <a:rPr lang="en-US" dirty="0"/>
              <a:t>, 2016)</a:t>
            </a:r>
          </a:p>
          <a:p>
            <a:endParaRPr lang="en-US" dirty="0"/>
          </a:p>
          <a:p>
            <a:r>
              <a:rPr lang="en-US" dirty="0" smtClean="0"/>
              <a:t>15 U.S.C. § 1532 - authorizes the DOC to conduct research on all telecommunication sciences, including wave propagation and reception, predictions of electromagnetic wave propagation condition and disturbances in such conditions, disseminating general scientific and technical data relating to these functions.“</a:t>
            </a:r>
          </a:p>
          <a:p>
            <a:endParaRPr lang="en-US" dirty="0" smtClean="0"/>
          </a:p>
          <a:p>
            <a:r>
              <a:rPr lang="en-US" dirty="0" smtClean="0"/>
              <a:t>DOO 10-15 - directs the NOAA Administrator to "observe, collect, communicate, analyze, and disseminate comprehensive data and information about the state of the upper and lower atmosphere, .  .  . and of the Earth, the Sun, and the space environment" and "operate and maintain a system for the storage, retrieval and dissemination of data regarding .  .  . the Earth, the Sun, and the space environment."</a:t>
            </a:r>
          </a:p>
          <a:p>
            <a:endParaRPr lang="en-US" dirty="0" smtClean="0"/>
          </a:p>
          <a:p>
            <a:endParaRPr lang="en-US" dirty="0" smtClean="0"/>
          </a:p>
          <a:p>
            <a:endParaRPr lang="en-US" dirty="0" smtClean="0"/>
          </a:p>
          <a:p>
            <a:endParaRPr lang="en-US" dirty="0" smtClean="0"/>
          </a:p>
          <a:p>
            <a:r>
              <a:rPr lang="en-US" dirty="0" smtClean="0"/>
              <a:t>On 2/25/2016 1:07 PM, Helen Coffey wrote:</a:t>
            </a:r>
            <a:br>
              <a:rPr lang="en-US" dirty="0" smtClean="0"/>
            </a:br>
            <a:endParaRPr lang="en-US" dirty="0" smtClean="0"/>
          </a:p>
          <a:p>
            <a:pPr rtl="0"/>
            <a:r>
              <a:rPr lang="en-US" dirty="0" smtClean="0"/>
              <a:t>Hi Bill,</a:t>
            </a:r>
            <a:br>
              <a:rPr lang="en-US" dirty="0" smtClean="0"/>
            </a:br>
            <a:r>
              <a:rPr lang="en-US" dirty="0" smtClean="0"/>
              <a:t/>
            </a:r>
            <a:br>
              <a:rPr lang="en-US" dirty="0" smtClean="0"/>
            </a:br>
            <a:endParaRPr lang="en-US" dirty="0" smtClean="0"/>
          </a:p>
          <a:p>
            <a:pPr rtl="0"/>
            <a:r>
              <a:rPr lang="en-US" dirty="0" smtClean="0"/>
              <a:t>Re Sunspot Ladies -- Marion Wood and Hope Leighton -- preparing the North Pacific Radio Propagation Forecast</a:t>
            </a:r>
            <a:br>
              <a:rPr lang="en-US" dirty="0" smtClean="0"/>
            </a:br>
            <a:endParaRPr lang="en-US" dirty="0" smtClean="0"/>
          </a:p>
          <a:p>
            <a:pPr rtl="0"/>
            <a:r>
              <a:rPr lang="en-US" dirty="0" smtClean="0"/>
              <a:t/>
            </a:r>
            <a:br>
              <a:rPr lang="en-US" dirty="0" smtClean="0"/>
            </a:br>
            <a:endParaRPr lang="en-US" dirty="0" smtClean="0"/>
          </a:p>
          <a:p>
            <a:pPr rtl="0"/>
            <a:r>
              <a:rPr lang="en-US" dirty="0" smtClean="0"/>
              <a:t>I talked with Hope Leighton about identifying the women in the sunspot ladies photo.  She said the lady on the left is Marion Wood who worked with her back in the 1960s(?).  Hope is indeed the woman on the right.  Hope came to Boulder in 1954, after spending some years in Alaska doing  the NPRP forecasts for J. Virginia Lincoln beginning in 1951.  She worked for JVL in Boulder, first in CRPL and later ESSA, then NOAA.  </a:t>
            </a:r>
            <a:br>
              <a:rPr lang="en-US" dirty="0" smtClean="0"/>
            </a:br>
            <a:r>
              <a:rPr lang="en-US" dirty="0" smtClean="0"/>
              <a:t/>
            </a:r>
            <a:br>
              <a:rPr lang="en-US" dirty="0" smtClean="0"/>
            </a:br>
            <a:endParaRPr lang="en-US" dirty="0" smtClean="0"/>
          </a:p>
          <a:p>
            <a:pPr rtl="0"/>
            <a:r>
              <a:rPr lang="en-US" dirty="0" smtClean="0"/>
              <a:t>From the information on the blackboard in the photo, I'm trying to determine a date of the Forecast (February).  The daily sunspot drawings are scarce back then, but I'll keep looking.  I almost think it's 1959, but want to look further.</a:t>
            </a:r>
            <a:br>
              <a:rPr lang="en-US" dirty="0" smtClean="0"/>
            </a:br>
            <a:r>
              <a:rPr lang="en-US" dirty="0" smtClean="0"/>
              <a:t/>
            </a:r>
            <a:br>
              <a:rPr lang="en-US" dirty="0" smtClean="0"/>
            </a:br>
            <a:endParaRPr lang="en-US" dirty="0" smtClean="0"/>
          </a:p>
          <a:p>
            <a:pPr rtl="0"/>
            <a:r>
              <a:rPr lang="en-US" dirty="0" smtClean="0"/>
              <a:t>Also, there may be some information about the North Pacific Radio Propagation data in the NGDC archives (maybe SGD Descriptive Texts).  I'll try checking for this.  It's probably a one week forecast.</a:t>
            </a:r>
            <a:br>
              <a:rPr lang="en-US" dirty="0" smtClean="0"/>
            </a:br>
            <a:r>
              <a:rPr lang="en-US" dirty="0" smtClean="0"/>
              <a:t/>
            </a:r>
            <a:br>
              <a:rPr lang="en-US" dirty="0" smtClean="0"/>
            </a:br>
            <a:r>
              <a:rPr lang="en-US" dirty="0" smtClean="0"/>
              <a:t>Hope is going blind and had some help from her nephew, but she is sure about the identification of the women.</a:t>
            </a:r>
            <a:br>
              <a:rPr lang="en-US" dirty="0" smtClean="0"/>
            </a:br>
            <a:r>
              <a:rPr lang="en-US" dirty="0" smtClean="0"/>
              <a:t/>
            </a:r>
            <a:br>
              <a:rPr lang="en-US" dirty="0" smtClean="0"/>
            </a:br>
            <a:endParaRPr lang="en-US" dirty="0" smtClean="0"/>
          </a:p>
          <a:p>
            <a:pPr rtl="0"/>
            <a:r>
              <a:rPr lang="en-US" dirty="0" smtClean="0"/>
              <a:t>--Helen</a:t>
            </a:r>
            <a:br>
              <a:rPr lang="en-US" dirty="0" smtClean="0"/>
            </a:br>
            <a:endParaRPr lang="en-US" dirty="0" smtClean="0"/>
          </a:p>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5</a:t>
            </a:fld>
            <a:endParaRPr lang="en-US" sz="1200">
              <a:latin typeface="Calibri"/>
              <a:ea typeface="Calibri"/>
              <a:cs typeface="Calibri"/>
              <a:sym typeface="Calibri"/>
            </a:endParaRPr>
          </a:p>
        </p:txBody>
      </p:sp>
    </p:spTree>
    <p:extLst>
      <p:ext uri="{BB962C8B-B14F-4D97-AF65-F5344CB8AC3E}">
        <p14:creationId xmlns:p14="http://schemas.microsoft.com/office/powerpoint/2010/main" val="1577352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9155">
              <a:defRPr/>
            </a:pPr>
            <a:r>
              <a:rPr lang="en-US" dirty="0"/>
              <a:t>In 1958, at the dawn of the space age, rocket scientists made another startling discovery that the space environment was “radioactive” in the sense that energetic charged particles were an inherent and ubiquitous feature of space [</a:t>
            </a:r>
            <a:r>
              <a:rPr lang="en-US" i="1" dirty="0"/>
              <a:t>McDonald and </a:t>
            </a:r>
            <a:r>
              <a:rPr lang="en-US" i="1" dirty="0" err="1"/>
              <a:t>Naugle</a:t>
            </a:r>
            <a:r>
              <a:rPr lang="en-US" i="1" dirty="0"/>
              <a:t>, 2008</a:t>
            </a:r>
            <a:r>
              <a:rPr lang="en-US" dirty="0"/>
              <a:t>].  Figure 3 is a popular photograph depicting James Van Allen (center) between William Pickering (left) and </a:t>
            </a:r>
            <a:r>
              <a:rPr lang="en-US" dirty="0" err="1"/>
              <a:t>Wernher</a:t>
            </a:r>
            <a:r>
              <a:rPr lang="en-US" dirty="0"/>
              <a:t> von Braun (right) holding a replica of the Explorer I satellite. Using data from Explorer 1 satellite Dr. Van Allen theorized the </a:t>
            </a:r>
            <a:r>
              <a:rPr lang="en-US" dirty="0" err="1"/>
              <a:t>existance</a:t>
            </a:r>
            <a:r>
              <a:rPr lang="en-US" dirty="0"/>
              <a:t> of the Earth’s radiation belts that now bear his name. Following this discovery it was soon recognized that space radiation would have an impact on manned spaceflight and that real-time monitoring of the near-earth space environment was necessary to safeguard astronaut health and safety.  As our knowledge of space weather matured we came to understand that the near-earth space environment was enveloped in various sources and levels of energetic charged particle radiation and that the terrestrial magnetic field provided a protective shield that blocked most, but not all, of the incoming radiation at the surface. NASA’s main concern at the time was that Apollo astronauts traveling outside this protective shield would be exposed to elevated fluxes of particles emitted from the sun during solar flares.  A goal for space weather operations at the time was to monitor and forecast the occurrence of solar particles events in order to minimize astronaut risk.</a:t>
            </a:r>
          </a:p>
          <a:p>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6</a:t>
            </a:fld>
            <a:endParaRPr lang="en-US" sz="1200">
              <a:latin typeface="Calibri"/>
              <a:ea typeface="Calibri"/>
              <a:cs typeface="Calibri"/>
              <a:sym typeface="Calibri"/>
            </a:endParaRPr>
          </a:p>
        </p:txBody>
      </p:sp>
    </p:spTree>
    <p:extLst>
      <p:ext uri="{BB962C8B-B14F-4D97-AF65-F5344CB8AC3E}">
        <p14:creationId xmlns:p14="http://schemas.microsoft.com/office/powerpoint/2010/main" val="1482340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SDO – Solar</a:t>
            </a:r>
            <a:r>
              <a:rPr lang="en-US" baseline="0" dirty="0" smtClean="0"/>
              <a:t> Dynamics Observatory “http://sdo.gsfc.nasa.gov/”</a:t>
            </a:r>
          </a:p>
          <a:p>
            <a:r>
              <a:rPr lang="en-US" baseline="0" dirty="0" smtClean="0"/>
              <a:t>AIA - </a:t>
            </a:r>
            <a:r>
              <a:rPr lang="en-US" dirty="0" smtClean="0"/>
              <a:t>Atmospheric Imaging Assembly “http://aia.lmsal.com/”</a:t>
            </a:r>
            <a:endParaRPr lang="en-US" baseline="0" dirty="0" smtClean="0"/>
          </a:p>
          <a:p>
            <a:r>
              <a:rPr lang="en-US" baseline="0" dirty="0" smtClean="0"/>
              <a:t>SOHO – </a:t>
            </a:r>
            <a:r>
              <a:rPr lang="en-US" dirty="0" smtClean="0"/>
              <a:t>Solar &amp; </a:t>
            </a:r>
            <a:r>
              <a:rPr lang="en-US" dirty="0" err="1" smtClean="0"/>
              <a:t>Heliospheric</a:t>
            </a:r>
            <a:r>
              <a:rPr lang="en-US" dirty="0" smtClean="0"/>
              <a:t> Observatory “https://www.nasa.gov/</a:t>
            </a:r>
            <a:r>
              <a:rPr lang="en-US" dirty="0" err="1" smtClean="0"/>
              <a:t>mission_pages</a:t>
            </a:r>
            <a:r>
              <a:rPr lang="en-US" dirty="0" smtClean="0"/>
              <a:t>/</a:t>
            </a:r>
            <a:r>
              <a:rPr lang="en-US" dirty="0" err="1" smtClean="0"/>
              <a:t>soho</a:t>
            </a:r>
            <a:r>
              <a:rPr lang="en-US" dirty="0" smtClean="0"/>
              <a:t>/index.html”</a:t>
            </a:r>
          </a:p>
          <a:p>
            <a:r>
              <a:rPr lang="en-US" dirty="0" smtClean="0"/>
              <a:t>EIT - Extreme ultraviolet Imaging Telescope “http://umbra.nascom.nasa.gov/</a:t>
            </a:r>
            <a:r>
              <a:rPr lang="en-US" dirty="0" err="1" smtClean="0"/>
              <a:t>eit</a:t>
            </a:r>
            <a:r>
              <a:rPr lang="en-US" dirty="0" smtClean="0"/>
              <a:t>/’</a:t>
            </a:r>
          </a:p>
          <a:p>
            <a:r>
              <a:rPr lang="en-US" dirty="0" smtClean="0"/>
              <a:t>Fe – Iron</a:t>
            </a:r>
          </a:p>
          <a:p>
            <a:r>
              <a:rPr lang="en-US" dirty="0" smtClean="0"/>
              <a:t>A – Angstrom</a:t>
            </a:r>
          </a:p>
          <a:p>
            <a:r>
              <a:rPr lang="en-US" dirty="0" smtClean="0"/>
              <a:t>He - Helium</a:t>
            </a:r>
            <a:endParaRPr lang="en-US" dirty="0"/>
          </a:p>
        </p:txBody>
      </p:sp>
      <p:sp>
        <p:nvSpPr>
          <p:cNvPr id="4" name="Slide Number Placeholder 3"/>
          <p:cNvSpPr>
            <a:spLocks noGrp="1"/>
          </p:cNvSpPr>
          <p:nvPr>
            <p:ph type="sldNum" idx="10"/>
          </p:nvPr>
        </p:nvSpPr>
        <p:spPr/>
        <p:txBody>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12</a:t>
            </a:fld>
            <a:endParaRPr lang="en-US" sz="1200">
              <a:latin typeface="Calibri"/>
              <a:ea typeface="Calibri"/>
              <a:cs typeface="Calibri"/>
              <a:sym typeface="Calibri"/>
            </a:endParaRPr>
          </a:p>
        </p:txBody>
      </p:sp>
    </p:spTree>
    <p:extLst>
      <p:ext uri="{BB962C8B-B14F-4D97-AF65-F5344CB8AC3E}">
        <p14:creationId xmlns:p14="http://schemas.microsoft.com/office/powerpoint/2010/main" val="3536178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23"/>
        <p:cNvGrpSpPr/>
        <p:nvPr/>
      </p:nvGrpSpPr>
      <p:grpSpPr>
        <a:xfrm>
          <a:off x="0" y="0"/>
          <a:ext cx="0" cy="0"/>
          <a:chOff x="0" y="0"/>
          <a:chExt cx="0" cy="0"/>
        </a:xfrm>
      </p:grpSpPr>
      <p:sp>
        <p:nvSpPr>
          <p:cNvPr id="24" name="Shape 24"/>
          <p:cNvSpPr txBox="1">
            <a:spLocks noGrp="1"/>
          </p:cNvSpPr>
          <p:nvPr>
            <p:ph type="ctrTitle"/>
          </p:nvPr>
        </p:nvSpPr>
        <p:spPr>
          <a:xfrm>
            <a:off x="685800" y="2130425"/>
            <a:ext cx="7772400" cy="1470023"/>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ctr" rtl="0">
              <a:spcBef>
                <a:spcPts val="0"/>
              </a:spcBef>
              <a:spcAft>
                <a:spcPts val="0"/>
              </a:spcAft>
              <a:defRPr sz="1800" b="0" i="0" u="none" strike="noStrike" cap="none" baseline="0"/>
            </a:lvl2pPr>
            <a:lvl3pPr marL="0" marR="0" indent="0" algn="ctr" rtl="0">
              <a:spcBef>
                <a:spcPts val="0"/>
              </a:spcBef>
              <a:spcAft>
                <a:spcPts val="0"/>
              </a:spcAft>
              <a:defRPr sz="1800" b="0" i="0" u="none" strike="noStrike" cap="none" baseline="0"/>
            </a:lvl3pPr>
            <a:lvl4pPr marL="0" marR="0" indent="0" algn="ctr" rtl="0">
              <a:spcBef>
                <a:spcPts val="0"/>
              </a:spcBef>
              <a:spcAft>
                <a:spcPts val="0"/>
              </a:spcAft>
              <a:defRPr sz="1800" b="0" i="0" u="none" strike="noStrike" cap="none" baseline="0"/>
            </a:lvl4pPr>
            <a:lvl5pPr marL="0" marR="0" indent="0" algn="ctr" rtl="0">
              <a:spcBef>
                <a:spcPts val="0"/>
              </a:spcBef>
              <a:spcAft>
                <a:spcPts val="0"/>
              </a:spcAft>
              <a:defRPr sz="1800" b="0" i="0" u="none" strike="noStrike" cap="none" baseline="0"/>
            </a:lvl5pPr>
            <a:lvl6pPr marL="457200" marR="0" indent="0" algn="ctr" rtl="0">
              <a:spcBef>
                <a:spcPts val="0"/>
              </a:spcBef>
              <a:spcAft>
                <a:spcPts val="0"/>
              </a:spcAft>
              <a:defRPr sz="1800" b="0" i="0" u="none" strike="noStrike" cap="none" baseline="0"/>
            </a:lvl6pPr>
            <a:lvl7pPr marL="914400" marR="0" indent="0" algn="ctr" rtl="0">
              <a:spcBef>
                <a:spcPts val="0"/>
              </a:spcBef>
              <a:spcAft>
                <a:spcPts val="0"/>
              </a:spcAft>
              <a:defRPr sz="1800" b="0" i="0" u="none" strike="noStrike" cap="none" baseline="0"/>
            </a:lvl7pPr>
            <a:lvl8pPr marL="1371600" marR="0" indent="0" algn="ctr" rtl="0">
              <a:spcBef>
                <a:spcPts val="0"/>
              </a:spcBef>
              <a:spcAft>
                <a:spcPts val="0"/>
              </a:spcAft>
              <a:defRPr sz="1800" b="0" i="0" u="none" strike="noStrike" cap="none" baseline="0"/>
            </a:lvl8pPr>
            <a:lvl9pPr marL="1828800" marR="0" indent="0" algn="ctr" rtl="0">
              <a:spcBef>
                <a:spcPts val="0"/>
              </a:spcBef>
              <a:spcAft>
                <a:spcPts val="0"/>
              </a:spcAft>
              <a:defRPr sz="1800" b="0" i="0" u="none" strike="noStrike" cap="none" baseline="0"/>
            </a:lvl9pPr>
          </a:lstStyle>
          <a:p>
            <a:endParaRPr/>
          </a:p>
        </p:txBody>
      </p:sp>
      <p:sp>
        <p:nvSpPr>
          <p:cNvPr id="25" name="Shape 25"/>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1pPr>
            <a:lvl2pPr marL="4572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2pPr>
            <a:lvl3pPr marL="9144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3pPr>
            <a:lvl4pPr marL="13716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4pPr>
            <a:lvl5pPr marL="1828800" marR="0" indent="0" algn="ctr" rtl="0">
              <a:lnSpc>
                <a:spcPct val="100000"/>
              </a:lnSpc>
              <a:spcBef>
                <a:spcPts val="0"/>
              </a:spcBef>
              <a:spcAft>
                <a:spcPts val="0"/>
              </a:spcAft>
              <a:buClr>
                <a:schemeClr val="dk2"/>
              </a:buClr>
              <a:buFont typeface="Noto Symbol"/>
              <a:buNone/>
              <a:defRPr sz="1400" b="0" i="0" u="none" strike="noStrike" cap="none" baseline="0">
                <a:solidFill>
                  <a:srgbClr val="000000"/>
                </a:solidFill>
                <a:latin typeface="Arial"/>
                <a:ea typeface="Arial"/>
                <a:cs typeface="Arial"/>
                <a:sym typeface="Arial"/>
                <a:rtl val="0"/>
              </a:defRPr>
            </a:lvl5pPr>
            <a:lvl6pPr marL="22860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6pPr>
            <a:lvl7pPr marL="27432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7pPr>
            <a:lvl8pPr marL="32004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8pPr>
            <a:lvl9pPr marL="3657600" marR="0" indent="0" algn="ctr" rtl="0">
              <a:lnSpc>
                <a:spcPct val="100000"/>
              </a:lnSpc>
              <a:spcBef>
                <a:spcPts val="400"/>
              </a:spcBef>
              <a:spcAft>
                <a:spcPts val="0"/>
              </a:spcAft>
              <a:buClr>
                <a:schemeClr val="dk1"/>
              </a:buClr>
              <a:buFont typeface="Arial"/>
              <a:buNone/>
              <a:defRPr sz="1400" b="0" i="0" u="none" strike="noStrike" cap="none" baseline="0">
                <a:solidFill>
                  <a:srgbClr val="000000"/>
                </a:solidFill>
                <a:latin typeface="Arial"/>
                <a:ea typeface="Arial"/>
                <a:cs typeface="Arial"/>
                <a:sym typeface="Arial"/>
                <a:rtl val="0"/>
              </a:defRPr>
            </a:lvl9pPr>
          </a:lstStyle>
          <a:p>
            <a:endParaRPr/>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57"/>
        <p:cNvGrpSpPr/>
        <p:nvPr/>
      </p:nvGrpSpPr>
      <p:grpSpPr>
        <a:xfrm>
          <a:off x="0" y="0"/>
          <a:ext cx="0" cy="0"/>
          <a:chOff x="0" y="0"/>
          <a:chExt cx="0" cy="0"/>
        </a:xfrm>
      </p:grpSpPr>
      <p:sp>
        <p:nvSpPr>
          <p:cNvPr id="61" name="Shape 61"/>
          <p:cNvSpPr txBox="1">
            <a:spLocks noGrp="1"/>
          </p:cNvSpPr>
          <p:nvPr>
            <p:ph type="body" idx="1"/>
          </p:nvPr>
        </p:nvSpPr>
        <p:spPr>
          <a:xfrm>
            <a:off x="402275" y="1362975"/>
            <a:ext cx="8229600" cy="4908599"/>
          </a:xfrm>
          <a:prstGeom prst="rect">
            <a:avLst/>
          </a:prstGeom>
          <a:noFill/>
          <a:ln>
            <a:noFill/>
          </a:ln>
        </p:spPr>
        <p:txBody>
          <a:bodyPr lIns="91425" tIns="91425" rIns="91425" bIns="91425" anchor="t" anchorCtr="0"/>
          <a:lstStyle>
            <a:lvl1pPr marL="342900" marR="0" indent="50800" algn="l" rtl="0">
              <a:lnSpc>
                <a:spcPct val="100000"/>
              </a:lnSpc>
              <a:spcBef>
                <a:spcPts val="0"/>
              </a:spcBef>
              <a:spcAft>
                <a:spcPts val="0"/>
              </a:spcAft>
              <a:buClr>
                <a:schemeClr val="dk2"/>
              </a:buClr>
              <a:buSzPct val="100000"/>
              <a:buFont typeface="Calibri"/>
              <a:buChar char="❖"/>
              <a:defRPr sz="2600" b="0" i="0" u="none" strike="noStrike" cap="none" baseline="0">
                <a:solidFill>
                  <a:srgbClr val="000000"/>
                </a:solidFill>
                <a:latin typeface="Calibri"/>
                <a:ea typeface="Calibri"/>
                <a:cs typeface="Calibri"/>
                <a:sym typeface="Calibri"/>
              </a:defRPr>
            </a:lvl1pPr>
            <a:lvl2pPr marL="742950" marR="0" indent="82550" algn="l" rtl="0">
              <a:lnSpc>
                <a:spcPct val="100000"/>
              </a:lnSpc>
              <a:spcBef>
                <a:spcPts val="0"/>
              </a:spcBef>
              <a:spcAft>
                <a:spcPts val="0"/>
              </a:spcAft>
              <a:buClr>
                <a:schemeClr val="dk2"/>
              </a:buClr>
              <a:buSzPct val="100000"/>
              <a:buFont typeface="Calibri"/>
              <a:buChar char="➢"/>
              <a:defRPr sz="2200" b="0" i="0" u="none" strike="noStrike" cap="none" baseline="0">
                <a:solidFill>
                  <a:schemeClr val="dk2"/>
                </a:solidFill>
                <a:latin typeface="Calibri"/>
                <a:ea typeface="Calibri"/>
                <a:cs typeface="Calibri"/>
                <a:sym typeface="Calibri"/>
              </a:defRPr>
            </a:lvl2pPr>
            <a:lvl3pPr marL="1143000" marR="0" indent="139700" algn="l" rtl="0">
              <a:lnSpc>
                <a:spcPct val="100000"/>
              </a:lnSpc>
              <a:spcBef>
                <a:spcPts val="0"/>
              </a:spcBef>
              <a:spcAft>
                <a:spcPts val="0"/>
              </a:spcAft>
              <a:buClr>
                <a:schemeClr val="accent2"/>
              </a:buClr>
              <a:buSzPct val="100000"/>
              <a:buFont typeface="Calibri"/>
              <a:buChar char="■"/>
              <a:defRPr sz="1800" b="0" i="0" u="none" strike="noStrike" cap="none" baseline="0">
                <a:solidFill>
                  <a:schemeClr val="accent2"/>
                </a:solidFill>
                <a:latin typeface="Calibri"/>
                <a:ea typeface="Calibri"/>
                <a:cs typeface="Calibri"/>
                <a:sym typeface="Calibri"/>
              </a:defRPr>
            </a:lvl3pPr>
            <a:lvl4pPr marL="1600200" marR="0" indent="139700" algn="l" rtl="0">
              <a:lnSpc>
                <a:spcPct val="100000"/>
              </a:lnSpc>
              <a:spcBef>
                <a:spcPts val="0"/>
              </a:spcBef>
              <a:spcAft>
                <a:spcPts val="0"/>
              </a:spcAft>
              <a:buClr>
                <a:schemeClr val="accent3"/>
              </a:buClr>
              <a:buSzPct val="100000"/>
              <a:buFont typeface="Calibri"/>
              <a:buChar char="●"/>
              <a:defRPr sz="1600" b="0" i="0" u="none" strike="noStrike" cap="none" baseline="0">
                <a:solidFill>
                  <a:schemeClr val="accent3"/>
                </a:solidFill>
                <a:latin typeface="Calibri"/>
                <a:ea typeface="Calibri"/>
                <a:cs typeface="Calibri"/>
                <a:sym typeface="Calibri"/>
              </a:defRPr>
            </a:lvl4pPr>
            <a:lvl5pPr marL="2057400" marR="0" indent="139700" algn="l" rtl="0">
              <a:lnSpc>
                <a:spcPct val="100000"/>
              </a:lnSpc>
              <a:spcBef>
                <a:spcPts val="0"/>
              </a:spcBef>
              <a:spcAft>
                <a:spcPts val="0"/>
              </a:spcAft>
              <a:buClr>
                <a:schemeClr val="dk2"/>
              </a:buClr>
              <a:buSzPct val="100000"/>
              <a:buFont typeface="Calibri"/>
              <a:buChar char="◆"/>
              <a:defRPr sz="1200" b="0" i="0" u="none" strike="noStrike" cap="none" baseline="0">
                <a:solidFill>
                  <a:srgbClr val="000000"/>
                </a:solidFill>
                <a:latin typeface="Calibri"/>
                <a:ea typeface="Calibri"/>
                <a:cs typeface="Calibri"/>
                <a:sym typeface="Calibri"/>
              </a:defRPr>
            </a:lvl5pPr>
            <a:lvl6pPr marL="25146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6pPr>
            <a:lvl7pPr marL="29718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7pPr>
            <a:lvl8pPr marL="34290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8pPr>
            <a:lvl9pPr marL="3886200" marR="0" indent="139700" algn="l" rtl="0">
              <a:lnSpc>
                <a:spcPct val="100000"/>
              </a:lnSpc>
              <a:spcBef>
                <a:spcPts val="400"/>
              </a:spcBef>
              <a:spcAft>
                <a:spcPts val="0"/>
              </a:spcAft>
              <a:buClr>
                <a:schemeClr val="dk1"/>
              </a:buClr>
              <a:buSzPct val="100000"/>
              <a:buFont typeface="Calibri"/>
              <a:buChar char="◆"/>
              <a:defRPr sz="1200" b="0" i="0" u="none" strike="noStrike" cap="none" baseline="0">
                <a:solidFill>
                  <a:srgbClr val="000000"/>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71956107"/>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p:nvPr/>
        </p:nvSpPr>
        <p:spPr>
          <a:xfrm>
            <a:off x="771525" y="76200"/>
            <a:ext cx="7610474" cy="347662"/>
          </a:xfrm>
          <a:prstGeom prst="rect">
            <a:avLst/>
          </a:prstGeom>
          <a:solidFill>
            <a:srgbClr val="6C9BC6"/>
          </a:solid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3366"/>
              </a:buClr>
              <a:buSzPct val="25000"/>
              <a:buFont typeface="Trebuchet MS"/>
              <a:buNone/>
            </a:pPr>
            <a:r>
              <a:rPr lang="en-US" sz="1200" b="0" i="0" u="none" strike="noStrike" cap="none" baseline="0">
                <a:solidFill>
                  <a:srgbClr val="003366"/>
                </a:solidFill>
                <a:latin typeface="Trebuchet MS"/>
                <a:ea typeface="Trebuchet MS"/>
                <a:cs typeface="Trebuchet MS"/>
                <a:sym typeface="Trebuchet MS"/>
                <a:rtl val="0"/>
              </a:rPr>
              <a:t>N A T I O N A L   O C E A N I C   A N D   A T M O S P H E R I C   A D M I N I S T R A T I O N</a:t>
            </a:r>
          </a:p>
        </p:txBody>
      </p:sp>
      <p:sp>
        <p:nvSpPr>
          <p:cNvPr id="10" name="Shape 10"/>
          <p:cNvSpPr txBox="1"/>
          <p:nvPr/>
        </p:nvSpPr>
        <p:spPr>
          <a:xfrm>
            <a:off x="771525" y="457200"/>
            <a:ext cx="7686675" cy="914400"/>
          </a:xfrm>
          <a:prstGeom prst="rect">
            <a:avLst/>
          </a:prstGeom>
          <a:solidFill>
            <a:srgbClr val="215A9F"/>
          </a:solidFill>
          <a:ln>
            <a:noFill/>
          </a:ln>
        </p:spPr>
        <p:txBody>
          <a:bodyPr lIns="36575" tIns="73150" rIns="36575" bIns="36575"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grpSp>
        <p:nvGrpSpPr>
          <p:cNvPr id="11" name="Shape 11"/>
          <p:cNvGrpSpPr/>
          <p:nvPr/>
        </p:nvGrpSpPr>
        <p:grpSpPr>
          <a:xfrm>
            <a:off x="76200" y="76200"/>
            <a:ext cx="1314448" cy="1314448"/>
            <a:chOff x="114300" y="133350"/>
            <a:chExt cx="1314448" cy="1314448"/>
          </a:xfrm>
        </p:grpSpPr>
        <p:sp>
          <p:nvSpPr>
            <p:cNvPr id="12" name="Shape 12"/>
            <p:cNvSpPr/>
            <p:nvPr/>
          </p:nvSpPr>
          <p:spPr>
            <a:xfrm>
              <a:off x="114300" y="133350"/>
              <a:ext cx="1314448" cy="1314448"/>
            </a:xfrm>
            <a:prstGeom prst="ellipse">
              <a:avLst/>
            </a:prstGeom>
            <a:solidFill>
              <a:srgbClr val="FFFFFF"/>
            </a:solidFill>
            <a:ln>
              <a:noFill/>
            </a:ln>
          </p:spPr>
          <p:txBody>
            <a:bodyPr lIns="36575" tIns="36575" rIns="36575" bIns="36575" anchor="t"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pic>
          <p:nvPicPr>
            <p:cNvPr id="13" name="Shape 13"/>
            <p:cNvPicPr preferRelativeResize="0"/>
            <p:nvPr/>
          </p:nvPicPr>
          <p:blipFill rotWithShape="1">
            <a:blip r:embed="rId4">
              <a:alphaModFix/>
            </a:blip>
            <a:srcRect/>
            <a:stretch/>
          </p:blipFill>
          <p:spPr>
            <a:xfrm>
              <a:off x="114300" y="133350"/>
              <a:ext cx="1314448" cy="1314448"/>
            </a:xfrm>
            <a:prstGeom prst="rect">
              <a:avLst/>
            </a:prstGeom>
            <a:noFill/>
            <a:ln>
              <a:noFill/>
            </a:ln>
          </p:spPr>
        </p:pic>
      </p:grpSp>
      <p:grpSp>
        <p:nvGrpSpPr>
          <p:cNvPr id="14" name="Shape 14"/>
          <p:cNvGrpSpPr/>
          <p:nvPr/>
        </p:nvGrpSpPr>
        <p:grpSpPr>
          <a:xfrm>
            <a:off x="7772399" y="76199"/>
            <a:ext cx="1295399" cy="1308098"/>
            <a:chOff x="8229600" y="5930900"/>
            <a:chExt cx="838198" cy="850898"/>
          </a:xfrm>
        </p:grpSpPr>
        <p:sp>
          <p:nvSpPr>
            <p:cNvPr id="15" name="Shape 15"/>
            <p:cNvSpPr/>
            <p:nvPr/>
          </p:nvSpPr>
          <p:spPr>
            <a:xfrm>
              <a:off x="8229600" y="5930900"/>
              <a:ext cx="838198" cy="850898"/>
            </a:xfrm>
            <a:prstGeom prst="ellipse">
              <a:avLst/>
            </a:prstGeom>
            <a:solidFill>
              <a:schemeClr val="lt1"/>
            </a:solidFill>
            <a:ln w="1905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pic>
          <p:nvPicPr>
            <p:cNvPr id="16" name="Shape 16"/>
            <p:cNvPicPr preferRelativeResize="0"/>
            <p:nvPr/>
          </p:nvPicPr>
          <p:blipFill rotWithShape="1">
            <a:blip r:embed="rId5">
              <a:alphaModFix/>
            </a:blip>
            <a:srcRect/>
            <a:stretch/>
          </p:blipFill>
          <p:spPr>
            <a:xfrm>
              <a:off x="8239125" y="5949950"/>
              <a:ext cx="825498" cy="819150"/>
            </a:xfrm>
            <a:prstGeom prst="rect">
              <a:avLst/>
            </a:prstGeom>
            <a:noFill/>
            <a:ln>
              <a:noFill/>
            </a:ln>
          </p:spPr>
        </p:pic>
      </p:grpSp>
      <p:sp>
        <p:nvSpPr>
          <p:cNvPr id="17" name="Shape 17"/>
          <p:cNvSpPr txBox="1"/>
          <p:nvPr/>
        </p:nvSpPr>
        <p:spPr>
          <a:xfrm>
            <a:off x="228600" y="6457950"/>
            <a:ext cx="8682037" cy="320675"/>
          </a:xfrm>
          <a:prstGeom prst="rect">
            <a:avLst/>
          </a:prstGeom>
          <a:solidFill>
            <a:srgbClr val="215A9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dirty="0">
              <a:solidFill>
                <a:schemeClr val="dk1"/>
              </a:solidFill>
              <a:latin typeface="Arial"/>
              <a:ea typeface="Arial"/>
              <a:cs typeface="Arial"/>
              <a:sym typeface="Arial"/>
              <a:rtl val="0"/>
            </a:endParaRPr>
          </a:p>
        </p:txBody>
      </p:sp>
      <p:sp>
        <p:nvSpPr>
          <p:cNvPr id="18" name="Shape 18"/>
          <p:cNvSpPr/>
          <p:nvPr userDrawn="1"/>
        </p:nvSpPr>
        <p:spPr>
          <a:xfrm>
            <a:off x="76200" y="6458744"/>
            <a:ext cx="320675" cy="320675"/>
          </a:xfrm>
          <a:prstGeom prst="ellipse">
            <a:avLst/>
          </a:prstGeom>
          <a:solidFill>
            <a:srgbClr val="215A9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19" name="Shape 19"/>
          <p:cNvSpPr/>
          <p:nvPr userDrawn="1"/>
        </p:nvSpPr>
        <p:spPr>
          <a:xfrm>
            <a:off x="8747125" y="6458744"/>
            <a:ext cx="320675" cy="320675"/>
          </a:xfrm>
          <a:prstGeom prst="ellipse">
            <a:avLst/>
          </a:prstGeom>
          <a:solidFill>
            <a:srgbClr val="215A9F"/>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Arial"/>
              <a:ea typeface="Arial"/>
              <a:cs typeface="Arial"/>
              <a:sym typeface="Arial"/>
              <a:rtl val="0"/>
            </a:endParaRPr>
          </a:p>
        </p:txBody>
      </p:sp>
      <p:sp>
        <p:nvSpPr>
          <p:cNvPr id="20" name="Shape 20"/>
          <p:cNvSpPr txBox="1">
            <a:spLocks noGrp="1"/>
          </p:cNvSpPr>
          <p:nvPr userDrawn="1">
            <p:ph type="title"/>
          </p:nvPr>
        </p:nvSpPr>
        <p:spPr>
          <a:xfrm>
            <a:off x="1371600" y="465137"/>
            <a:ext cx="6418262" cy="898524"/>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rtl val="0"/>
              </a:defRPr>
            </a:lvl1pPr>
            <a:lvl2pPr marL="0" marR="0" indent="0" algn="ctr" rtl="0">
              <a:spcBef>
                <a:spcPts val="0"/>
              </a:spcBef>
              <a:spcAft>
                <a:spcPts val="0"/>
              </a:spcAft>
              <a:defRPr sz="1800" b="0" i="0" u="none" strike="noStrike" cap="none" baseline="0"/>
            </a:lvl2pPr>
            <a:lvl3pPr marL="0" marR="0" indent="0" algn="ctr" rtl="0">
              <a:spcBef>
                <a:spcPts val="0"/>
              </a:spcBef>
              <a:spcAft>
                <a:spcPts val="0"/>
              </a:spcAft>
              <a:defRPr sz="1800" b="0" i="0" u="none" strike="noStrike" cap="none" baseline="0"/>
            </a:lvl3pPr>
            <a:lvl4pPr marL="0" marR="0" indent="0" algn="ctr" rtl="0">
              <a:spcBef>
                <a:spcPts val="0"/>
              </a:spcBef>
              <a:spcAft>
                <a:spcPts val="0"/>
              </a:spcAft>
              <a:defRPr sz="1800" b="0" i="0" u="none" strike="noStrike" cap="none" baseline="0"/>
            </a:lvl4pPr>
            <a:lvl5pPr marL="0" marR="0" indent="0" algn="ctr" rtl="0">
              <a:spcBef>
                <a:spcPts val="0"/>
              </a:spcBef>
              <a:spcAft>
                <a:spcPts val="0"/>
              </a:spcAft>
              <a:defRPr sz="1800" b="0" i="0" u="none" strike="noStrike" cap="none" baseline="0"/>
            </a:lvl5pPr>
            <a:lvl6pPr marL="457200" marR="0" indent="0" algn="ctr" rtl="0">
              <a:spcBef>
                <a:spcPts val="0"/>
              </a:spcBef>
              <a:spcAft>
                <a:spcPts val="0"/>
              </a:spcAft>
              <a:defRPr sz="1800" b="0" i="0" u="none" strike="noStrike" cap="none" baseline="0"/>
            </a:lvl6pPr>
            <a:lvl7pPr marL="914400" marR="0" indent="0" algn="ctr" rtl="0">
              <a:spcBef>
                <a:spcPts val="0"/>
              </a:spcBef>
              <a:spcAft>
                <a:spcPts val="0"/>
              </a:spcAft>
              <a:defRPr sz="1800" b="0" i="0" u="none" strike="noStrike" cap="none" baseline="0"/>
            </a:lvl7pPr>
            <a:lvl8pPr marL="1371600" marR="0" indent="0" algn="ctr" rtl="0">
              <a:spcBef>
                <a:spcPts val="0"/>
              </a:spcBef>
              <a:spcAft>
                <a:spcPts val="0"/>
              </a:spcAft>
              <a:defRPr sz="1800" b="0" i="0" u="none" strike="noStrike" cap="none" baseline="0"/>
            </a:lvl8pPr>
            <a:lvl9pPr marL="1828800" marR="0" indent="0" algn="ctr" rtl="0">
              <a:spcBef>
                <a:spcPts val="0"/>
              </a:spcBef>
              <a:spcAft>
                <a:spcPts val="0"/>
              </a:spcAft>
              <a:defRPr sz="1800" b="0" i="0" u="none" strike="noStrike" cap="none" baseline="0"/>
            </a:lvl9pPr>
          </a:lstStyle>
          <a:p>
            <a:endParaRPr/>
          </a:p>
        </p:txBody>
      </p:sp>
      <p:sp>
        <p:nvSpPr>
          <p:cNvPr id="24" name="Shape 31"/>
          <p:cNvSpPr txBox="1"/>
          <p:nvPr userDrawn="1"/>
        </p:nvSpPr>
        <p:spPr>
          <a:xfrm>
            <a:off x="610222" y="6473032"/>
            <a:ext cx="7916863" cy="3047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Calibri"/>
              <a:buNone/>
            </a:pPr>
            <a:r>
              <a:rPr lang="en-US" sz="1400" b="1" dirty="0" smtClean="0">
                <a:solidFill>
                  <a:schemeClr val="bg1"/>
                </a:solidFill>
                <a:latin typeface="Arial"/>
                <a:ea typeface="Calibri"/>
                <a:cs typeface="Arial"/>
                <a:sym typeface="Arial"/>
              </a:rPr>
              <a:t>2016 Space</a:t>
            </a:r>
            <a:r>
              <a:rPr lang="en-US" sz="1400" b="1" baseline="0" dirty="0" smtClean="0">
                <a:solidFill>
                  <a:schemeClr val="bg1"/>
                </a:solidFill>
                <a:latin typeface="Arial"/>
                <a:ea typeface="Calibri"/>
                <a:cs typeface="Arial"/>
                <a:sym typeface="Arial"/>
              </a:rPr>
              <a:t> Weather Workshop – 26-29 April 2016 </a:t>
            </a:r>
            <a:endParaRPr lang="en-US" sz="1400" b="1" dirty="0">
              <a:solidFill>
                <a:schemeClr val="bg1"/>
              </a:solidFill>
              <a:latin typeface="Calibri"/>
              <a:ea typeface="Calibri"/>
              <a:cs typeface="Calibri"/>
              <a:sym typeface="Calibri"/>
            </a:endParaRPr>
          </a:p>
        </p:txBody>
      </p:sp>
      <p:sp>
        <p:nvSpPr>
          <p:cNvPr id="21" name="Shape 30"/>
          <p:cNvSpPr txBox="1"/>
          <p:nvPr userDrawn="1"/>
        </p:nvSpPr>
        <p:spPr>
          <a:xfrm>
            <a:off x="7848600" y="6473032"/>
            <a:ext cx="838198" cy="3047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baseline="0">
                <a:solidFill>
                  <a:schemeClr val="bg1"/>
                </a:solidFill>
                <a:latin typeface="Calibri"/>
                <a:ea typeface="Calibri"/>
                <a:cs typeface="Calibri"/>
                <a:sym typeface="Calibri"/>
                <a:rtl val="0"/>
              </a:rPr>
              <a:t>‹#›</a:t>
            </a:fld>
            <a:endParaRPr lang="en-US" sz="1200" b="0" i="0" u="none" strike="noStrike" cap="none" baseline="0" dirty="0">
              <a:solidFill>
                <a:schemeClr val="bg1"/>
              </a:solidFill>
              <a:latin typeface="Calibri"/>
              <a:ea typeface="Calibri"/>
              <a:cs typeface="Calibri"/>
              <a:sym typeface="Calibri"/>
              <a:rtl val="0"/>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Lst>
  <p:transition spd="slow">
    <p:pull/>
  </p:transition>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s://www.youtube.com/watch?v=RqOYmojuAhA&amp;feature=youtu.be&amp;list=PLY6u3ZR91o24FazYzKeZ3TcGMS-piUBho"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osec.doc.gov/opog/dmp/doos/doo10_15.html" TargetMode="External"/><Relationship Id="rId4" Type="http://schemas.openxmlformats.org/officeDocument/2006/relationships/hyperlink" Target="https://www.law.cornell.edu/uscode/text/15/153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Shape 28"/>
          <p:cNvSpPr txBox="1">
            <a:spLocks noGrp="1"/>
          </p:cNvSpPr>
          <p:nvPr>
            <p:ph type="ctrTitle"/>
          </p:nvPr>
        </p:nvSpPr>
        <p:spPr>
          <a:xfrm>
            <a:off x="914400" y="1828800"/>
            <a:ext cx="7315200" cy="1470000"/>
          </a:xfrm>
          <a:prstGeom prst="rect">
            <a:avLst/>
          </a:prstGeom>
          <a:noFill/>
          <a:ln>
            <a:noFill/>
          </a:ln>
        </p:spPr>
        <p:txBody>
          <a:bodyPr lIns="91425" tIns="45700" rIns="91425" bIns="45700" anchor="ctr" anchorCtr="0">
            <a:noAutofit/>
          </a:bodyPr>
          <a:lstStyle/>
          <a:p>
            <a:r>
              <a:rPr lang="en-US" sz="2800" b="1" dirty="0" smtClean="0">
                <a:solidFill>
                  <a:schemeClr val="bg2"/>
                </a:solidFill>
              </a:rPr>
              <a:t>GOES</a:t>
            </a:r>
            <a:br>
              <a:rPr lang="en-US" sz="2800" b="1" dirty="0" smtClean="0">
                <a:solidFill>
                  <a:schemeClr val="bg2"/>
                </a:solidFill>
              </a:rPr>
            </a:br>
            <a:r>
              <a:rPr lang="en-US" sz="2800" b="1" dirty="0" smtClean="0">
                <a:solidFill>
                  <a:schemeClr val="bg2"/>
                </a:solidFill>
              </a:rPr>
              <a:t>40 Years of Satellite Space</a:t>
            </a:r>
            <a:br>
              <a:rPr lang="en-US" sz="2800" b="1" dirty="0" smtClean="0">
                <a:solidFill>
                  <a:schemeClr val="bg2"/>
                </a:solidFill>
              </a:rPr>
            </a:br>
            <a:r>
              <a:rPr lang="en-US" sz="2800" b="1" dirty="0" smtClean="0">
                <a:solidFill>
                  <a:schemeClr val="bg2"/>
                </a:solidFill>
              </a:rPr>
              <a:t>Environmental Monitoring</a:t>
            </a:r>
            <a:r>
              <a:rPr lang="en-US" sz="3600" b="1" dirty="0" smtClean="0">
                <a:solidFill>
                  <a:schemeClr val="bg2"/>
                </a:solidFill>
              </a:rPr>
              <a:t> </a:t>
            </a:r>
            <a:r>
              <a:rPr lang="en-US" sz="3600" dirty="0">
                <a:solidFill>
                  <a:schemeClr val="bg2"/>
                </a:solidFill>
              </a:rPr>
              <a:t/>
            </a:r>
            <a:br>
              <a:rPr lang="en-US" sz="3600" dirty="0">
                <a:solidFill>
                  <a:schemeClr val="bg2"/>
                </a:solidFill>
              </a:rPr>
            </a:br>
            <a:endParaRPr lang="en-US" sz="2000" b="1" dirty="0">
              <a:solidFill>
                <a:schemeClr val="bg2"/>
              </a:solidFill>
              <a:latin typeface="Calibri"/>
              <a:ea typeface="Calibri"/>
              <a:cs typeface="Calibri"/>
              <a:sym typeface="Calibri"/>
              <a:rtl val="0"/>
            </a:endParaRPr>
          </a:p>
        </p:txBody>
      </p:sp>
      <p:sp>
        <p:nvSpPr>
          <p:cNvPr id="32" name="Shape 32"/>
          <p:cNvSpPr txBox="1">
            <a:spLocks noGrp="1"/>
          </p:cNvSpPr>
          <p:nvPr>
            <p:ph type="title" idx="2"/>
          </p:nvPr>
        </p:nvSpPr>
        <p:spPr>
          <a:xfrm>
            <a:off x="1371600" y="464410"/>
            <a:ext cx="6418200" cy="8984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800" b="1" dirty="0" smtClean="0">
                <a:solidFill>
                  <a:schemeClr val="lt1"/>
                </a:solidFill>
                <a:latin typeface="Calibri"/>
                <a:ea typeface="Calibri"/>
                <a:cs typeface="Calibri"/>
                <a:sym typeface="Calibri"/>
              </a:rPr>
              <a:t>National Centers for</a:t>
            </a:r>
            <a:br>
              <a:rPr lang="en-US" sz="2800" b="1" dirty="0" smtClean="0">
                <a:solidFill>
                  <a:schemeClr val="lt1"/>
                </a:solidFill>
                <a:latin typeface="Calibri"/>
                <a:ea typeface="Calibri"/>
                <a:cs typeface="Calibri"/>
                <a:sym typeface="Calibri"/>
              </a:rPr>
            </a:br>
            <a:r>
              <a:rPr lang="en-US" sz="2800" b="1" dirty="0" smtClean="0">
                <a:solidFill>
                  <a:schemeClr val="lt1"/>
                </a:solidFill>
                <a:latin typeface="Calibri"/>
                <a:ea typeface="Calibri"/>
                <a:cs typeface="Calibri"/>
                <a:sym typeface="Calibri"/>
              </a:rPr>
              <a:t>Environmental Information (NCEI)</a:t>
            </a:r>
            <a:endParaRPr lang="en-US" sz="2800" b="1" dirty="0">
              <a:solidFill>
                <a:schemeClr val="lt1"/>
              </a:solidFill>
              <a:latin typeface="Calibri"/>
              <a:ea typeface="Calibri"/>
              <a:cs typeface="Calibri"/>
              <a:sym typeface="Calibri"/>
            </a:endParaRPr>
          </a:p>
        </p:txBody>
      </p:sp>
      <p:sp>
        <p:nvSpPr>
          <p:cNvPr id="2" name="TextBox 1"/>
          <p:cNvSpPr txBox="1"/>
          <p:nvPr/>
        </p:nvSpPr>
        <p:spPr>
          <a:xfrm>
            <a:off x="1723502" y="3733800"/>
            <a:ext cx="5763116" cy="2246769"/>
          </a:xfrm>
          <a:prstGeom prst="rect">
            <a:avLst/>
          </a:prstGeom>
          <a:noFill/>
        </p:spPr>
        <p:txBody>
          <a:bodyPr wrap="none" rtlCol="0">
            <a:spAutoFit/>
          </a:bodyPr>
          <a:lstStyle/>
          <a:p>
            <a:pPr algn="ctr"/>
            <a:r>
              <a:rPr lang="en-US" sz="2000" b="1" dirty="0">
                <a:solidFill>
                  <a:schemeClr val="bg2"/>
                </a:solidFill>
              </a:rPr>
              <a:t>W.F. </a:t>
            </a:r>
            <a:r>
              <a:rPr lang="en-US" sz="2000" b="1" dirty="0" err="1" smtClean="0">
                <a:solidFill>
                  <a:schemeClr val="bg2"/>
                </a:solidFill>
              </a:rPr>
              <a:t>Denig</a:t>
            </a:r>
            <a:endParaRPr lang="en-US" sz="2000" b="1" baseline="30000" dirty="0" smtClean="0">
              <a:solidFill>
                <a:schemeClr val="bg2"/>
              </a:solidFill>
            </a:endParaRPr>
          </a:p>
          <a:p>
            <a:pPr algn="ctr">
              <a:spcBef>
                <a:spcPts val="1200"/>
              </a:spcBef>
            </a:pPr>
            <a:r>
              <a:rPr lang="en-US" sz="1800" dirty="0" smtClean="0">
                <a:solidFill>
                  <a:schemeClr val="bg2"/>
                </a:solidFill>
              </a:rPr>
              <a:t>National </a:t>
            </a:r>
            <a:r>
              <a:rPr lang="en-US" sz="1800" dirty="0">
                <a:solidFill>
                  <a:schemeClr val="bg2"/>
                </a:solidFill>
              </a:rPr>
              <a:t>Centers for Environmental </a:t>
            </a:r>
            <a:r>
              <a:rPr lang="en-US" sz="1800" dirty="0" smtClean="0">
                <a:solidFill>
                  <a:schemeClr val="bg2"/>
                </a:solidFill>
              </a:rPr>
              <a:t>Information (NCEI)</a:t>
            </a:r>
          </a:p>
          <a:p>
            <a:pPr algn="ctr">
              <a:spcBef>
                <a:spcPts val="600"/>
              </a:spcBef>
            </a:pPr>
            <a:r>
              <a:rPr lang="en-US" sz="1800" dirty="0" smtClean="0">
                <a:solidFill>
                  <a:schemeClr val="bg2"/>
                </a:solidFill>
              </a:rPr>
              <a:t>NOAA/NESDIS</a:t>
            </a:r>
          </a:p>
          <a:p>
            <a:pPr algn="ctr">
              <a:spcBef>
                <a:spcPts val="600"/>
              </a:spcBef>
            </a:pPr>
            <a:r>
              <a:rPr lang="en-US" sz="1800" dirty="0" smtClean="0">
                <a:solidFill>
                  <a:schemeClr val="bg2"/>
                </a:solidFill>
              </a:rPr>
              <a:t>Boulder, Colorado</a:t>
            </a:r>
          </a:p>
          <a:p>
            <a:pPr algn="ctr">
              <a:spcBef>
                <a:spcPts val="600"/>
              </a:spcBef>
            </a:pPr>
            <a:endParaRPr lang="en-US" sz="1800" dirty="0">
              <a:solidFill>
                <a:schemeClr val="bg2"/>
              </a:solidFill>
            </a:endParaRPr>
          </a:p>
          <a:p>
            <a:pPr algn="ctr">
              <a:spcBef>
                <a:spcPts val="600"/>
              </a:spcBef>
            </a:pPr>
            <a:r>
              <a:rPr lang="en-US" sz="1800" dirty="0" smtClean="0">
                <a:solidFill>
                  <a:schemeClr val="bg2"/>
                </a:solidFill>
              </a:rPr>
              <a:t>26 April 2016</a:t>
            </a:r>
          </a:p>
        </p:txBody>
      </p:sp>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3057520" y="5116250"/>
            <a:ext cx="4116833" cy="907941"/>
          </a:xfrm>
          <a:prstGeom prst="rect">
            <a:avLst/>
          </a:prstGeom>
          <a:solidFill>
            <a:schemeClr val="bg1"/>
          </a:solidFill>
        </p:spPr>
        <p:txBody>
          <a:bodyPr wrap="none" rtlCol="0">
            <a:spAutoFit/>
          </a:bodyPr>
          <a:lstStyle/>
          <a:p>
            <a:pPr>
              <a:spcBef>
                <a:spcPts val="600"/>
              </a:spcBef>
            </a:pPr>
            <a:r>
              <a:rPr lang="en-US" sz="2000" dirty="0">
                <a:solidFill>
                  <a:schemeClr val="bg2"/>
                </a:solidFill>
              </a:rPr>
              <a:t>EUV and X-ray Irradiance </a:t>
            </a:r>
            <a:r>
              <a:rPr lang="en-US" sz="2000" dirty="0" smtClean="0">
                <a:solidFill>
                  <a:schemeClr val="bg2"/>
                </a:solidFill>
              </a:rPr>
              <a:t>Sensors</a:t>
            </a:r>
          </a:p>
          <a:p>
            <a:pPr>
              <a:spcBef>
                <a:spcPts val="600"/>
              </a:spcBef>
            </a:pPr>
            <a:r>
              <a:rPr lang="en-US" sz="2800" b="1" dirty="0" smtClean="0">
                <a:solidFill>
                  <a:schemeClr val="bg2"/>
                </a:solidFill>
              </a:rPr>
              <a:t>(EXIS</a:t>
            </a:r>
            <a:r>
              <a:rPr lang="en-US" sz="2800" b="1" dirty="0">
                <a:solidFill>
                  <a:schemeClr val="bg2"/>
                </a:solidFill>
              </a:rPr>
              <a:t>)</a:t>
            </a:r>
          </a:p>
        </p:txBody>
      </p:sp>
      <p:sp>
        <p:nvSpPr>
          <p:cNvPr id="36" name="TextBox 35"/>
          <p:cNvSpPr txBox="1"/>
          <p:nvPr/>
        </p:nvSpPr>
        <p:spPr>
          <a:xfrm>
            <a:off x="381000" y="1429434"/>
            <a:ext cx="2005677" cy="646331"/>
          </a:xfrm>
          <a:prstGeom prst="rect">
            <a:avLst/>
          </a:prstGeom>
          <a:solidFill>
            <a:schemeClr val="bg1"/>
          </a:solidFill>
        </p:spPr>
        <p:txBody>
          <a:bodyPr wrap="none" rtlCol="0">
            <a:spAutoFit/>
          </a:bodyPr>
          <a:lstStyle/>
          <a:p>
            <a:pPr algn="just"/>
            <a:r>
              <a:rPr lang="en-US" sz="3600" b="1" u="sng" dirty="0" smtClean="0">
                <a:solidFill>
                  <a:schemeClr val="bg2"/>
                </a:solidFill>
              </a:rPr>
              <a:t>GOES-R</a:t>
            </a:r>
          </a:p>
        </p:txBody>
      </p:sp>
      <p:pic>
        <p:nvPicPr>
          <p:cNvPr id="27" name="Picture 2" descr="http://www.goes-r.gov/multimedia/images/instruments/EXIS%20Flight%20Model%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815840"/>
            <a:ext cx="2359442" cy="150876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07414" y="1992050"/>
            <a:ext cx="4089581" cy="907941"/>
          </a:xfrm>
          <a:prstGeom prst="rect">
            <a:avLst/>
          </a:prstGeom>
          <a:solidFill>
            <a:schemeClr val="bg1"/>
          </a:solidFill>
        </p:spPr>
        <p:txBody>
          <a:bodyPr wrap="none" rtlCol="0">
            <a:spAutoFit/>
          </a:bodyPr>
          <a:lstStyle/>
          <a:p>
            <a:pPr algn="r">
              <a:spcBef>
                <a:spcPts val="600"/>
              </a:spcBef>
            </a:pPr>
            <a:r>
              <a:rPr lang="en-US" sz="2000" dirty="0">
                <a:solidFill>
                  <a:schemeClr val="bg2"/>
                </a:solidFill>
              </a:rPr>
              <a:t>Space Environmental In-Situ </a:t>
            </a:r>
            <a:r>
              <a:rPr lang="en-US" sz="2000" dirty="0" smtClean="0">
                <a:solidFill>
                  <a:schemeClr val="bg2"/>
                </a:solidFill>
              </a:rPr>
              <a:t>Suite</a:t>
            </a:r>
          </a:p>
          <a:p>
            <a:pPr algn="r">
              <a:spcBef>
                <a:spcPts val="600"/>
              </a:spcBef>
            </a:pPr>
            <a:r>
              <a:rPr lang="en-US" sz="2800" b="1" dirty="0" smtClean="0">
                <a:solidFill>
                  <a:schemeClr val="bg2"/>
                </a:solidFill>
              </a:rPr>
              <a:t>(SEISS</a:t>
            </a:r>
            <a:r>
              <a:rPr lang="en-US" sz="2800" b="1" dirty="0">
                <a:solidFill>
                  <a:schemeClr val="bg2"/>
                </a:solidFill>
              </a:rPr>
              <a:t>)</a:t>
            </a:r>
          </a:p>
        </p:txBody>
      </p:sp>
      <p:pic>
        <p:nvPicPr>
          <p:cNvPr id="25" name="Picture 6" descr="http://www.goes-r.gov/multimedia/images/instruments/seiss/FM1_SEISS_Su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2735" y="1691640"/>
            <a:ext cx="2011068" cy="150876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26" name="Picture 8" descr="http://www.goes-r.gov/multimedia/images/instruments/SUVI%2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758440"/>
            <a:ext cx="2232346" cy="150876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44090" y="3058850"/>
            <a:ext cx="2991525" cy="907941"/>
          </a:xfrm>
          <a:prstGeom prst="rect">
            <a:avLst/>
          </a:prstGeom>
          <a:solidFill>
            <a:schemeClr val="bg1"/>
          </a:solidFill>
        </p:spPr>
        <p:txBody>
          <a:bodyPr wrap="none" rtlCol="0">
            <a:spAutoFit/>
          </a:bodyPr>
          <a:lstStyle/>
          <a:p>
            <a:pPr algn="just">
              <a:spcBef>
                <a:spcPts val="600"/>
              </a:spcBef>
            </a:pPr>
            <a:r>
              <a:rPr lang="en-US" sz="2000" dirty="0">
                <a:solidFill>
                  <a:schemeClr val="bg2"/>
                </a:solidFill>
              </a:rPr>
              <a:t>Solar Ultra-Violet </a:t>
            </a:r>
            <a:r>
              <a:rPr lang="en-US" sz="2000" dirty="0" smtClean="0">
                <a:solidFill>
                  <a:schemeClr val="bg2"/>
                </a:solidFill>
              </a:rPr>
              <a:t>Imager</a:t>
            </a:r>
          </a:p>
          <a:p>
            <a:pPr algn="just">
              <a:spcBef>
                <a:spcPts val="600"/>
              </a:spcBef>
            </a:pPr>
            <a:r>
              <a:rPr lang="en-US" sz="2800" b="1" dirty="0" smtClean="0">
                <a:solidFill>
                  <a:schemeClr val="bg2"/>
                </a:solidFill>
              </a:rPr>
              <a:t>(SUVI</a:t>
            </a:r>
            <a:r>
              <a:rPr lang="en-US" sz="2800" b="1" dirty="0">
                <a:solidFill>
                  <a:schemeClr val="bg2"/>
                </a:solidFill>
              </a:rPr>
              <a:t>)</a:t>
            </a:r>
          </a:p>
        </p:txBody>
      </p:sp>
      <p:sp>
        <p:nvSpPr>
          <p:cNvPr id="31" name="TextBox 30"/>
          <p:cNvSpPr txBox="1"/>
          <p:nvPr/>
        </p:nvSpPr>
        <p:spPr>
          <a:xfrm>
            <a:off x="5072116" y="3859322"/>
            <a:ext cx="1835759" cy="830997"/>
          </a:xfrm>
          <a:prstGeom prst="rect">
            <a:avLst/>
          </a:prstGeom>
          <a:solidFill>
            <a:schemeClr val="bg1"/>
          </a:solidFill>
        </p:spPr>
        <p:txBody>
          <a:bodyPr wrap="none" rtlCol="0">
            <a:spAutoFit/>
          </a:bodyPr>
          <a:lstStyle/>
          <a:p>
            <a:pPr algn="r"/>
            <a:r>
              <a:rPr lang="en-US" sz="2000" dirty="0" smtClean="0">
                <a:solidFill>
                  <a:schemeClr val="bg2"/>
                </a:solidFill>
              </a:rPr>
              <a:t>Magnetometer</a:t>
            </a:r>
          </a:p>
          <a:p>
            <a:pPr algn="r"/>
            <a:r>
              <a:rPr lang="en-US" sz="2800" b="1" dirty="0" smtClean="0">
                <a:solidFill>
                  <a:schemeClr val="bg2"/>
                </a:solidFill>
              </a:rPr>
              <a:t>MAG</a:t>
            </a:r>
          </a:p>
        </p:txBody>
      </p:sp>
      <p:pic>
        <p:nvPicPr>
          <p:cNvPr id="28" name="Picture 4" descr="image: The GOES-R Magnetometer boom, stowed in the launch configuration canister. The magnetometer boom will deploy in space after the GOES-R spacecraft launches, separates from its launch vehicle and undergoes a series of orbit-raising maneuvers. Credit: ATK Gole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615" y="3520440"/>
            <a:ext cx="1508760" cy="1508760"/>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37" name="Picture 36" descr="ttp://www.goes-r.gov/images/Logo/Color/small.jpg"/>
          <p:cNvPicPr/>
          <p:nvPr/>
        </p:nvPicPr>
        <p:blipFill>
          <a:blip r:embed="rId6">
            <a:extLst>
              <a:ext uri="{28A0092B-C50C-407E-A947-70E740481C1C}">
                <a14:useLocalDpi xmlns:a14="http://schemas.microsoft.com/office/drawing/2010/main" val="0"/>
              </a:ext>
            </a:extLst>
          </a:blip>
          <a:srcRect/>
          <a:stretch>
            <a:fillRect/>
          </a:stretch>
        </p:blipFill>
        <p:spPr bwMode="auto">
          <a:xfrm>
            <a:off x="7067550" y="5232926"/>
            <a:ext cx="1466850" cy="1148715"/>
          </a:xfrm>
          <a:prstGeom prst="rect">
            <a:avLst/>
          </a:prstGeom>
          <a:noFill/>
          <a:ln>
            <a:noFill/>
          </a:ln>
        </p:spPr>
      </p:pic>
      <p:sp>
        <p:nvSpPr>
          <p:cNvPr id="16" name="TextBox 15"/>
          <p:cNvSpPr txBox="1"/>
          <p:nvPr/>
        </p:nvSpPr>
        <p:spPr>
          <a:xfrm>
            <a:off x="2431841" y="591234"/>
            <a:ext cx="4280339" cy="523220"/>
          </a:xfrm>
          <a:prstGeom prst="rect">
            <a:avLst/>
          </a:prstGeom>
          <a:noFill/>
        </p:spPr>
        <p:txBody>
          <a:bodyPr wrap="none" rtlCol="0">
            <a:spAutoFit/>
          </a:bodyPr>
          <a:lstStyle/>
          <a:p>
            <a:pPr algn="ctr"/>
            <a:r>
              <a:rPr lang="en-US" sz="2800" b="1" dirty="0" smtClean="0">
                <a:solidFill>
                  <a:schemeClr val="bg1"/>
                </a:solidFill>
              </a:rPr>
              <a:t>Space Weather Sensors</a:t>
            </a:r>
          </a:p>
        </p:txBody>
      </p:sp>
    </p:spTree>
    <p:extLst>
      <p:ext uri="{BB962C8B-B14F-4D97-AF65-F5344CB8AC3E}">
        <p14:creationId xmlns:p14="http://schemas.microsoft.com/office/powerpoint/2010/main" val="2973474751"/>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54469" y="591234"/>
            <a:ext cx="4035080" cy="523220"/>
          </a:xfrm>
          <a:prstGeom prst="rect">
            <a:avLst/>
          </a:prstGeom>
          <a:noFill/>
        </p:spPr>
        <p:txBody>
          <a:bodyPr wrap="none" rtlCol="0">
            <a:spAutoFit/>
          </a:bodyPr>
          <a:lstStyle/>
          <a:p>
            <a:pPr algn="ctr"/>
            <a:r>
              <a:rPr lang="en-US" sz="2800" b="1" dirty="0" smtClean="0">
                <a:solidFill>
                  <a:schemeClr val="bg1"/>
                </a:solidFill>
              </a:rPr>
              <a:t>GOES-R </a:t>
            </a:r>
            <a:r>
              <a:rPr lang="en-US" sz="2800" b="1" dirty="0" err="1" smtClean="0">
                <a:solidFill>
                  <a:schemeClr val="bg1"/>
                </a:solidFill>
              </a:rPr>
              <a:t>SWx</a:t>
            </a:r>
            <a:r>
              <a:rPr lang="en-US" sz="2800" b="1" dirty="0" smtClean="0">
                <a:solidFill>
                  <a:schemeClr val="bg1"/>
                </a:solidFill>
              </a:rPr>
              <a:t> Handout</a:t>
            </a:r>
          </a:p>
        </p:txBody>
      </p:sp>
      <p:grpSp>
        <p:nvGrpSpPr>
          <p:cNvPr id="7" name="Group 6"/>
          <p:cNvGrpSpPr/>
          <p:nvPr/>
        </p:nvGrpSpPr>
        <p:grpSpPr>
          <a:xfrm>
            <a:off x="455644" y="1447800"/>
            <a:ext cx="8197565" cy="4932636"/>
            <a:chOff x="381000" y="1447800"/>
            <a:chExt cx="8197565" cy="493263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447800"/>
              <a:ext cx="3998163" cy="493263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447800"/>
              <a:ext cx="3701765" cy="4932635"/>
            </a:xfrm>
            <a:prstGeom prst="rect">
              <a:avLst/>
            </a:prstGeom>
          </p:spPr>
        </p:pic>
      </p:grpSp>
    </p:spTree>
    <p:extLst>
      <p:ext uri="{BB962C8B-B14F-4D97-AF65-F5344CB8AC3E}">
        <p14:creationId xmlns:p14="http://schemas.microsoft.com/office/powerpoint/2010/main" val="4235874193"/>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717" y="1676400"/>
            <a:ext cx="4342683" cy="4261104"/>
          </a:xfrm>
          <a:prstGeom prst="rect">
            <a:avLst/>
          </a:prstGeom>
        </p:spPr>
      </p:pic>
      <p:sp>
        <p:nvSpPr>
          <p:cNvPr id="8" name="TextBox 7"/>
          <p:cNvSpPr txBox="1"/>
          <p:nvPr/>
        </p:nvSpPr>
        <p:spPr>
          <a:xfrm>
            <a:off x="4631140" y="5871578"/>
            <a:ext cx="4225837" cy="523220"/>
          </a:xfrm>
          <a:prstGeom prst="rect">
            <a:avLst/>
          </a:prstGeom>
          <a:solidFill>
            <a:schemeClr val="bg1"/>
          </a:solidFill>
        </p:spPr>
        <p:txBody>
          <a:bodyPr wrap="none" rtlCol="0">
            <a:spAutoFit/>
          </a:bodyPr>
          <a:lstStyle/>
          <a:p>
            <a:pPr algn="ctr"/>
            <a:r>
              <a:rPr lang="en-US" b="1" dirty="0" smtClean="0">
                <a:solidFill>
                  <a:schemeClr val="bg2"/>
                </a:solidFill>
              </a:rPr>
              <a:t>Simulated SUVI image at 171 Angstroms (Fe IX)</a:t>
            </a:r>
          </a:p>
          <a:p>
            <a:pPr algn="ctr"/>
            <a:r>
              <a:rPr lang="en-US" dirty="0" smtClean="0">
                <a:solidFill>
                  <a:schemeClr val="bg2"/>
                </a:solidFill>
              </a:rPr>
              <a:t>Transition </a:t>
            </a:r>
            <a:r>
              <a:rPr lang="en-US" dirty="0">
                <a:solidFill>
                  <a:schemeClr val="bg2"/>
                </a:solidFill>
              </a:rPr>
              <a:t>R</a:t>
            </a:r>
            <a:r>
              <a:rPr lang="en-US" dirty="0" smtClean="0">
                <a:solidFill>
                  <a:schemeClr val="bg2"/>
                </a:solidFill>
              </a:rPr>
              <a:t>egion (chromosphere-corona)</a:t>
            </a:r>
          </a:p>
        </p:txBody>
      </p:sp>
      <p:sp>
        <p:nvSpPr>
          <p:cNvPr id="9" name="TextBox 8"/>
          <p:cNvSpPr txBox="1"/>
          <p:nvPr/>
        </p:nvSpPr>
        <p:spPr>
          <a:xfrm>
            <a:off x="5508784" y="1677030"/>
            <a:ext cx="2470548" cy="307777"/>
          </a:xfrm>
          <a:prstGeom prst="rect">
            <a:avLst/>
          </a:prstGeom>
          <a:noFill/>
        </p:spPr>
        <p:txBody>
          <a:bodyPr wrap="none" rtlCol="0">
            <a:spAutoFit/>
          </a:bodyPr>
          <a:lstStyle/>
          <a:p>
            <a:pPr algn="just"/>
            <a:r>
              <a:rPr lang="en-US" b="1" dirty="0" smtClean="0">
                <a:solidFill>
                  <a:schemeClr val="bg1"/>
                </a:solidFill>
              </a:rPr>
              <a:t>Overlapping Fields of View</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54" y="2630507"/>
            <a:ext cx="1371600" cy="1371600"/>
          </a:xfrm>
          <a:prstGeom prst="rect">
            <a:avLst/>
          </a:prstGeom>
        </p:spPr>
      </p:pic>
      <p:sp>
        <p:nvSpPr>
          <p:cNvPr id="11" name="TextBox 10"/>
          <p:cNvSpPr txBox="1"/>
          <p:nvPr/>
        </p:nvSpPr>
        <p:spPr>
          <a:xfrm>
            <a:off x="1080069" y="2638032"/>
            <a:ext cx="453970" cy="246221"/>
          </a:xfrm>
          <a:prstGeom prst="rect">
            <a:avLst/>
          </a:prstGeom>
          <a:noFill/>
        </p:spPr>
        <p:txBody>
          <a:bodyPr wrap="none" rtlCol="0">
            <a:spAutoFit/>
          </a:bodyPr>
          <a:lstStyle/>
          <a:p>
            <a:pPr algn="r"/>
            <a:r>
              <a:rPr lang="en-US" sz="1000" b="1" dirty="0" smtClean="0">
                <a:solidFill>
                  <a:schemeClr val="bg1"/>
                </a:solidFill>
              </a:rPr>
              <a:t>93 Å</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5364" y="2630507"/>
            <a:ext cx="1371600" cy="1371600"/>
          </a:xfrm>
          <a:prstGeom prst="rect">
            <a:avLst/>
          </a:prstGeom>
        </p:spPr>
      </p:pic>
      <p:sp>
        <p:nvSpPr>
          <p:cNvPr id="13" name="TextBox 12"/>
          <p:cNvSpPr txBox="1"/>
          <p:nvPr/>
        </p:nvSpPr>
        <p:spPr>
          <a:xfrm>
            <a:off x="2482461" y="2625746"/>
            <a:ext cx="524503" cy="246221"/>
          </a:xfrm>
          <a:prstGeom prst="rect">
            <a:avLst/>
          </a:prstGeom>
          <a:noFill/>
        </p:spPr>
        <p:txBody>
          <a:bodyPr wrap="none" rtlCol="0">
            <a:spAutoFit/>
          </a:bodyPr>
          <a:lstStyle/>
          <a:p>
            <a:pPr algn="r"/>
            <a:r>
              <a:rPr lang="en-US" sz="1000" b="1" dirty="0" smtClean="0">
                <a:solidFill>
                  <a:schemeClr val="bg1"/>
                </a:solidFill>
              </a:rPr>
              <a:t>131 Å</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0319" y="2630507"/>
            <a:ext cx="1371600" cy="1371600"/>
          </a:xfrm>
          <a:prstGeom prst="rect">
            <a:avLst/>
          </a:prstGeom>
        </p:spPr>
      </p:pic>
      <p:sp>
        <p:nvSpPr>
          <p:cNvPr id="15" name="TextBox 14"/>
          <p:cNvSpPr txBox="1"/>
          <p:nvPr/>
        </p:nvSpPr>
        <p:spPr>
          <a:xfrm>
            <a:off x="3971297" y="2630507"/>
            <a:ext cx="524503" cy="246221"/>
          </a:xfrm>
          <a:prstGeom prst="rect">
            <a:avLst/>
          </a:prstGeom>
          <a:noFill/>
        </p:spPr>
        <p:txBody>
          <a:bodyPr wrap="none" rtlCol="0">
            <a:spAutoFit/>
          </a:bodyPr>
          <a:lstStyle/>
          <a:p>
            <a:pPr algn="r"/>
            <a:r>
              <a:rPr lang="en-US" sz="1000" b="1" dirty="0" smtClean="0">
                <a:solidFill>
                  <a:schemeClr val="bg1"/>
                </a:solidFill>
              </a:rPr>
              <a:t>171 Å</a:t>
            </a: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154" y="4558545"/>
            <a:ext cx="1371600" cy="1371600"/>
          </a:xfrm>
          <a:prstGeom prst="rect">
            <a:avLst/>
          </a:prstGeom>
        </p:spPr>
      </p:pic>
      <p:sp>
        <p:nvSpPr>
          <p:cNvPr id="17" name="TextBox 16"/>
          <p:cNvSpPr txBox="1"/>
          <p:nvPr/>
        </p:nvSpPr>
        <p:spPr>
          <a:xfrm>
            <a:off x="1035254" y="4556047"/>
            <a:ext cx="524503" cy="246221"/>
          </a:xfrm>
          <a:prstGeom prst="rect">
            <a:avLst/>
          </a:prstGeom>
          <a:noFill/>
        </p:spPr>
        <p:txBody>
          <a:bodyPr wrap="none" rtlCol="0">
            <a:spAutoFit/>
          </a:bodyPr>
          <a:lstStyle/>
          <a:p>
            <a:pPr algn="r"/>
            <a:r>
              <a:rPr lang="en-US" sz="1000" b="1" dirty="0" smtClean="0">
                <a:solidFill>
                  <a:schemeClr val="bg1"/>
                </a:solidFill>
              </a:rPr>
              <a:t>195 Å</a:t>
            </a:r>
          </a:p>
        </p:txBody>
      </p:sp>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1242" y="4556047"/>
            <a:ext cx="1371600" cy="1371600"/>
          </a:xfrm>
          <a:prstGeom prst="rect">
            <a:avLst/>
          </a:prstGeom>
        </p:spPr>
      </p:pic>
      <p:sp>
        <p:nvSpPr>
          <p:cNvPr id="19" name="TextBox 18"/>
          <p:cNvSpPr txBox="1"/>
          <p:nvPr/>
        </p:nvSpPr>
        <p:spPr>
          <a:xfrm>
            <a:off x="2468339" y="4558545"/>
            <a:ext cx="524503" cy="246221"/>
          </a:xfrm>
          <a:prstGeom prst="rect">
            <a:avLst/>
          </a:prstGeom>
          <a:noFill/>
        </p:spPr>
        <p:txBody>
          <a:bodyPr wrap="none" rtlCol="0">
            <a:spAutoFit/>
          </a:bodyPr>
          <a:lstStyle/>
          <a:p>
            <a:pPr algn="r"/>
            <a:r>
              <a:rPr lang="en-US" sz="1000" b="1" dirty="0" smtClean="0">
                <a:solidFill>
                  <a:schemeClr val="bg1"/>
                </a:solidFill>
              </a:rPr>
              <a:t>284 Å</a:t>
            </a:r>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4200" y="4558545"/>
            <a:ext cx="1371600" cy="1371600"/>
          </a:xfrm>
          <a:prstGeom prst="rect">
            <a:avLst/>
          </a:prstGeom>
        </p:spPr>
      </p:pic>
      <p:sp>
        <p:nvSpPr>
          <p:cNvPr id="21" name="TextBox 20"/>
          <p:cNvSpPr txBox="1"/>
          <p:nvPr/>
        </p:nvSpPr>
        <p:spPr>
          <a:xfrm>
            <a:off x="3971297" y="4553517"/>
            <a:ext cx="524503" cy="246221"/>
          </a:xfrm>
          <a:prstGeom prst="rect">
            <a:avLst/>
          </a:prstGeom>
          <a:noFill/>
        </p:spPr>
        <p:txBody>
          <a:bodyPr wrap="none" rtlCol="0">
            <a:spAutoFit/>
          </a:bodyPr>
          <a:lstStyle/>
          <a:p>
            <a:pPr algn="r"/>
            <a:r>
              <a:rPr lang="en-US" sz="1000" b="1" dirty="0" smtClean="0">
                <a:solidFill>
                  <a:schemeClr val="bg1"/>
                </a:solidFill>
              </a:rPr>
              <a:t>304 Å</a:t>
            </a:r>
          </a:p>
        </p:txBody>
      </p:sp>
      <p:sp>
        <p:nvSpPr>
          <p:cNvPr id="22" name="TextBox 21"/>
          <p:cNvSpPr txBox="1"/>
          <p:nvPr/>
        </p:nvSpPr>
        <p:spPr>
          <a:xfrm>
            <a:off x="165625" y="4002107"/>
            <a:ext cx="1350050" cy="461665"/>
          </a:xfrm>
          <a:prstGeom prst="rect">
            <a:avLst/>
          </a:prstGeom>
          <a:noFill/>
        </p:spPr>
        <p:txBody>
          <a:bodyPr wrap="none" rtlCol="0">
            <a:spAutoFit/>
          </a:bodyPr>
          <a:lstStyle/>
          <a:p>
            <a:pPr algn="ctr"/>
            <a:r>
              <a:rPr lang="en-US" sz="1200" b="1" dirty="0" smtClean="0">
                <a:solidFill>
                  <a:schemeClr val="bg2"/>
                </a:solidFill>
              </a:rPr>
              <a:t>Flaring Regions</a:t>
            </a:r>
          </a:p>
          <a:p>
            <a:pPr algn="ctr"/>
            <a:r>
              <a:rPr lang="en-US" sz="1200" b="1" dirty="0" smtClean="0">
                <a:solidFill>
                  <a:schemeClr val="bg2"/>
                </a:solidFill>
              </a:rPr>
              <a:t>(Fe XVIII)</a:t>
            </a:r>
          </a:p>
        </p:txBody>
      </p:sp>
      <p:sp>
        <p:nvSpPr>
          <p:cNvPr id="23" name="TextBox 22"/>
          <p:cNvSpPr txBox="1"/>
          <p:nvPr/>
        </p:nvSpPr>
        <p:spPr>
          <a:xfrm>
            <a:off x="1399763" y="4002107"/>
            <a:ext cx="1542410" cy="461665"/>
          </a:xfrm>
          <a:prstGeom prst="rect">
            <a:avLst/>
          </a:prstGeom>
          <a:noFill/>
        </p:spPr>
        <p:txBody>
          <a:bodyPr wrap="none" rtlCol="0">
            <a:spAutoFit/>
          </a:bodyPr>
          <a:lstStyle/>
          <a:p>
            <a:pPr algn="ctr"/>
            <a:r>
              <a:rPr lang="en-US" sz="1200" b="1" dirty="0" smtClean="0">
                <a:solidFill>
                  <a:schemeClr val="bg2"/>
                </a:solidFill>
              </a:rPr>
              <a:t>Flaring Regions</a:t>
            </a:r>
          </a:p>
          <a:p>
            <a:pPr algn="ctr"/>
            <a:r>
              <a:rPr lang="en-US" sz="1200" b="1" dirty="0" smtClean="0">
                <a:solidFill>
                  <a:schemeClr val="bg2"/>
                </a:solidFill>
              </a:rPr>
              <a:t>(Fe VIII / XX / XXIII)</a:t>
            </a:r>
          </a:p>
        </p:txBody>
      </p:sp>
      <p:sp>
        <p:nvSpPr>
          <p:cNvPr id="26" name="TextBox 25"/>
          <p:cNvSpPr txBox="1"/>
          <p:nvPr/>
        </p:nvSpPr>
        <p:spPr>
          <a:xfrm>
            <a:off x="3030107" y="4002107"/>
            <a:ext cx="1495922" cy="461665"/>
          </a:xfrm>
          <a:prstGeom prst="rect">
            <a:avLst/>
          </a:prstGeom>
          <a:noFill/>
        </p:spPr>
        <p:txBody>
          <a:bodyPr wrap="none" rtlCol="0">
            <a:spAutoFit/>
          </a:bodyPr>
          <a:lstStyle/>
          <a:p>
            <a:pPr algn="ctr"/>
            <a:r>
              <a:rPr lang="en-US" sz="1200" b="1" dirty="0" smtClean="0">
                <a:solidFill>
                  <a:schemeClr val="bg2"/>
                </a:solidFill>
              </a:rPr>
              <a:t>Transition Region</a:t>
            </a:r>
          </a:p>
          <a:p>
            <a:pPr algn="ctr"/>
            <a:r>
              <a:rPr lang="en-US" sz="1200" b="1" dirty="0" smtClean="0">
                <a:solidFill>
                  <a:schemeClr val="bg2"/>
                </a:solidFill>
              </a:rPr>
              <a:t>(Fe IX)</a:t>
            </a:r>
          </a:p>
        </p:txBody>
      </p:sp>
      <p:sp>
        <p:nvSpPr>
          <p:cNvPr id="27" name="TextBox 26"/>
          <p:cNvSpPr txBox="1"/>
          <p:nvPr/>
        </p:nvSpPr>
        <p:spPr>
          <a:xfrm>
            <a:off x="258621" y="5979299"/>
            <a:ext cx="1180131" cy="461665"/>
          </a:xfrm>
          <a:prstGeom prst="rect">
            <a:avLst/>
          </a:prstGeom>
          <a:noFill/>
        </p:spPr>
        <p:txBody>
          <a:bodyPr wrap="none" rtlCol="0">
            <a:spAutoFit/>
          </a:bodyPr>
          <a:lstStyle/>
          <a:p>
            <a:pPr algn="ctr"/>
            <a:r>
              <a:rPr lang="en-US" sz="1200" b="1" dirty="0" smtClean="0">
                <a:solidFill>
                  <a:schemeClr val="bg2"/>
                </a:solidFill>
              </a:rPr>
              <a:t>Corona</a:t>
            </a:r>
          </a:p>
          <a:p>
            <a:pPr algn="ctr"/>
            <a:r>
              <a:rPr lang="en-US" sz="1200" b="1" dirty="0" smtClean="0">
                <a:solidFill>
                  <a:schemeClr val="bg2"/>
                </a:solidFill>
              </a:rPr>
              <a:t>(Fe XII / XXIV)</a:t>
            </a:r>
          </a:p>
        </p:txBody>
      </p:sp>
      <p:sp>
        <p:nvSpPr>
          <p:cNvPr id="28" name="TextBox 27"/>
          <p:cNvSpPr txBox="1"/>
          <p:nvPr/>
        </p:nvSpPr>
        <p:spPr>
          <a:xfrm>
            <a:off x="1597311" y="5979299"/>
            <a:ext cx="1350050" cy="461665"/>
          </a:xfrm>
          <a:prstGeom prst="rect">
            <a:avLst/>
          </a:prstGeom>
          <a:noFill/>
        </p:spPr>
        <p:txBody>
          <a:bodyPr wrap="none" rtlCol="0">
            <a:spAutoFit/>
          </a:bodyPr>
          <a:lstStyle/>
          <a:p>
            <a:pPr algn="ctr"/>
            <a:r>
              <a:rPr lang="en-US" sz="1200" b="1" dirty="0" smtClean="0">
                <a:solidFill>
                  <a:schemeClr val="bg2"/>
                </a:solidFill>
              </a:rPr>
              <a:t>Flaring Regions</a:t>
            </a:r>
          </a:p>
          <a:p>
            <a:pPr algn="ctr"/>
            <a:r>
              <a:rPr lang="en-US" sz="1200" b="1" dirty="0" smtClean="0">
                <a:solidFill>
                  <a:schemeClr val="bg2"/>
                </a:solidFill>
              </a:rPr>
              <a:t>(Fe XV)</a:t>
            </a:r>
          </a:p>
        </p:txBody>
      </p:sp>
      <p:sp>
        <p:nvSpPr>
          <p:cNvPr id="29" name="TextBox 28"/>
          <p:cNvSpPr txBox="1"/>
          <p:nvPr/>
        </p:nvSpPr>
        <p:spPr>
          <a:xfrm>
            <a:off x="3151467" y="5979299"/>
            <a:ext cx="1277914" cy="461665"/>
          </a:xfrm>
          <a:prstGeom prst="rect">
            <a:avLst/>
          </a:prstGeom>
          <a:noFill/>
        </p:spPr>
        <p:txBody>
          <a:bodyPr wrap="none" rtlCol="0">
            <a:spAutoFit/>
          </a:bodyPr>
          <a:lstStyle/>
          <a:p>
            <a:pPr algn="ctr"/>
            <a:r>
              <a:rPr lang="en-US" sz="1200" b="1" dirty="0" smtClean="0">
                <a:solidFill>
                  <a:schemeClr val="bg2"/>
                </a:solidFill>
              </a:rPr>
              <a:t>Chromosphere</a:t>
            </a:r>
          </a:p>
          <a:p>
            <a:pPr algn="ctr"/>
            <a:r>
              <a:rPr lang="en-US" sz="1200" b="1" dirty="0" smtClean="0">
                <a:solidFill>
                  <a:schemeClr val="bg2"/>
                </a:solidFill>
              </a:rPr>
              <a:t>(He II)</a:t>
            </a:r>
          </a:p>
        </p:txBody>
      </p:sp>
      <p:sp>
        <p:nvSpPr>
          <p:cNvPr id="24" name="TextBox 23"/>
          <p:cNvSpPr txBox="1"/>
          <p:nvPr/>
        </p:nvSpPr>
        <p:spPr>
          <a:xfrm>
            <a:off x="3212498" y="591234"/>
            <a:ext cx="2719014" cy="523220"/>
          </a:xfrm>
          <a:prstGeom prst="rect">
            <a:avLst/>
          </a:prstGeom>
          <a:noFill/>
        </p:spPr>
        <p:txBody>
          <a:bodyPr wrap="none" rtlCol="0">
            <a:spAutoFit/>
          </a:bodyPr>
          <a:lstStyle/>
          <a:p>
            <a:pPr algn="ctr"/>
            <a:r>
              <a:rPr lang="en-US" sz="2800" b="1" dirty="0" smtClean="0">
                <a:solidFill>
                  <a:schemeClr val="bg1"/>
                </a:solidFill>
              </a:rPr>
              <a:t>SUVI Overview</a:t>
            </a:r>
          </a:p>
        </p:txBody>
      </p:sp>
      <p:sp>
        <p:nvSpPr>
          <p:cNvPr id="2" name="TextBox 1"/>
          <p:cNvSpPr txBox="1"/>
          <p:nvPr/>
        </p:nvSpPr>
        <p:spPr>
          <a:xfrm>
            <a:off x="174154" y="1600200"/>
            <a:ext cx="4317765" cy="954107"/>
          </a:xfrm>
          <a:prstGeom prst="rect">
            <a:avLst/>
          </a:prstGeom>
          <a:solidFill>
            <a:schemeClr val="bg1"/>
          </a:solidFill>
        </p:spPr>
        <p:txBody>
          <a:bodyPr wrap="square" rtlCol="0">
            <a:spAutoFit/>
          </a:bodyPr>
          <a:lstStyle/>
          <a:p>
            <a:pPr algn="just"/>
            <a:r>
              <a:rPr lang="en-US" dirty="0" smtClean="0">
                <a:solidFill>
                  <a:schemeClr val="bg2"/>
                </a:solidFill>
              </a:rPr>
              <a:t>GOES-R shifts current x-ray imagery to the ultraviole</a:t>
            </a:r>
            <a:r>
              <a:rPr lang="en-US" dirty="0" smtClean="0">
                <a:solidFill>
                  <a:schemeClr val="bg2"/>
                </a:solidFill>
              </a:rPr>
              <a:t>t</a:t>
            </a:r>
            <a:r>
              <a:rPr lang="en-US" dirty="0" smtClean="0">
                <a:solidFill>
                  <a:schemeClr val="bg2"/>
                </a:solidFill>
              </a:rPr>
              <a:t> for improved solar feature characterization. </a:t>
            </a:r>
            <a:r>
              <a:rPr lang="en-US" dirty="0" smtClean="0">
                <a:solidFill>
                  <a:schemeClr val="bg2"/>
                </a:solidFill>
              </a:rPr>
              <a:t>Wavelength bands comparable to SDO/AIA.</a:t>
            </a:r>
            <a:r>
              <a:rPr lang="en-US" dirty="0" smtClean="0">
                <a:solidFill>
                  <a:schemeClr val="bg2"/>
                </a:solidFill>
              </a:rPr>
              <a:t>  </a:t>
            </a:r>
            <a:endParaRPr lang="en-US" dirty="0" smtClean="0">
              <a:solidFill>
                <a:schemeClr val="bg2"/>
              </a:solidFill>
            </a:endParaRPr>
          </a:p>
        </p:txBody>
      </p:sp>
    </p:spTree>
    <p:extLst>
      <p:ext uri="{BB962C8B-B14F-4D97-AF65-F5344CB8AC3E}">
        <p14:creationId xmlns:p14="http://schemas.microsoft.com/office/powerpoint/2010/main" val="2713706329"/>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895600"/>
            <a:ext cx="4140200" cy="3105150"/>
          </a:xfrm>
          <a:prstGeom prst="rect">
            <a:avLst/>
          </a:prstGeom>
          <a:ln w="19050">
            <a:solidFill>
              <a:schemeClr val="bg2"/>
            </a:solidFill>
          </a:ln>
        </p:spPr>
      </p:pic>
      <p:graphicFrame>
        <p:nvGraphicFramePr>
          <p:cNvPr id="5" name="Table 4"/>
          <p:cNvGraphicFramePr>
            <a:graphicFrameLocks noGrp="1"/>
          </p:cNvGraphicFramePr>
          <p:nvPr>
            <p:extLst>
              <p:ext uri="{D42A27DB-BD31-4B8C-83A1-F6EECF244321}">
                <p14:modId xmlns:p14="http://schemas.microsoft.com/office/powerpoint/2010/main" val="848099734"/>
              </p:ext>
            </p:extLst>
          </p:nvPr>
        </p:nvGraphicFramePr>
        <p:xfrm>
          <a:off x="152400" y="1599117"/>
          <a:ext cx="4343399" cy="4384517"/>
        </p:xfrm>
        <a:graphic>
          <a:graphicData uri="http://schemas.openxmlformats.org/drawingml/2006/table">
            <a:tbl>
              <a:tblPr firstRow="1" firstCol="1" bandRow="1">
                <a:tableStyleId>{3C2FFA5D-87B4-456A-9821-1D502468CF0F}</a:tableStyleId>
              </a:tblPr>
              <a:tblGrid>
                <a:gridCol w="1066800"/>
                <a:gridCol w="1752600"/>
                <a:gridCol w="1523999"/>
              </a:tblGrid>
              <a:tr h="533555">
                <a:tc>
                  <a:txBody>
                    <a:bodyPr/>
                    <a:lstStyle/>
                    <a:p>
                      <a:pPr marL="0" marR="0">
                        <a:lnSpc>
                          <a:spcPct val="115000"/>
                        </a:lnSpc>
                        <a:spcBef>
                          <a:spcPts val="0"/>
                        </a:spcBef>
                        <a:spcAft>
                          <a:spcPts val="0"/>
                        </a:spcAft>
                      </a:pPr>
                      <a:r>
                        <a:rPr lang="en-US" sz="1400" b="1" dirty="0">
                          <a:effectLst/>
                        </a:rPr>
                        <a:t>Instrument </a:t>
                      </a:r>
                      <a:endParaRPr lang="en-US" sz="1400" b="1" dirty="0">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a:effectLst/>
                        </a:rPr>
                        <a:t>Species</a:t>
                      </a:r>
                      <a:endParaRPr lang="en-US" sz="1400" b="1">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dirty="0">
                          <a:effectLst/>
                        </a:rPr>
                        <a:t>Energy Range</a:t>
                      </a:r>
                      <a:endParaRPr lang="en-US" sz="1400" b="1" dirty="0">
                        <a:effectLst/>
                        <a:latin typeface="Times New Roman"/>
                        <a:ea typeface="Calibri"/>
                        <a:cs typeface="Times New Roman"/>
                      </a:endParaRPr>
                    </a:p>
                  </a:txBody>
                  <a:tcPr marL="68580" marR="68580" marT="0" marB="0"/>
                </a:tc>
              </a:tr>
              <a:tr h="458128">
                <a:tc>
                  <a:txBody>
                    <a:bodyPr/>
                    <a:lstStyle/>
                    <a:p>
                      <a:pPr marL="0" marR="0">
                        <a:lnSpc>
                          <a:spcPct val="115000"/>
                        </a:lnSpc>
                        <a:spcBef>
                          <a:spcPts val="0"/>
                        </a:spcBef>
                        <a:spcAft>
                          <a:spcPts val="0"/>
                        </a:spcAft>
                      </a:pPr>
                      <a:r>
                        <a:rPr lang="en-US" sz="1400" b="1" dirty="0" smtClean="0">
                          <a:effectLst/>
                        </a:rPr>
                        <a:t>MPS-LO</a:t>
                      </a:r>
                      <a:endParaRPr lang="en-US" sz="1400" b="1" baseline="30000" dirty="0">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a:effectLst/>
                        </a:rPr>
                        <a:t>Ions</a:t>
                      </a:r>
                      <a:endParaRPr lang="en-US" sz="1400" b="1">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a:effectLst/>
                        </a:rPr>
                        <a:t>0.03-30 keV</a:t>
                      </a:r>
                      <a:endParaRPr lang="en-US" sz="1400" b="1">
                        <a:effectLst/>
                        <a:latin typeface="Times New Roman"/>
                        <a:ea typeface="Calibri"/>
                        <a:cs typeface="Times New Roman"/>
                      </a:endParaRPr>
                    </a:p>
                  </a:txBody>
                  <a:tcPr marL="68580" marR="68580" marT="0" marB="0"/>
                </a:tc>
              </a:tr>
              <a:tr h="496151">
                <a:tc>
                  <a:txBody>
                    <a:bodyPr/>
                    <a:lstStyle/>
                    <a:p>
                      <a:pPr marL="0" marR="0">
                        <a:lnSpc>
                          <a:spcPct val="115000"/>
                        </a:lnSpc>
                        <a:spcBef>
                          <a:spcPts val="0"/>
                        </a:spcBef>
                        <a:spcAft>
                          <a:spcPts val="0"/>
                        </a:spcAft>
                      </a:pPr>
                      <a:r>
                        <a:rPr lang="en-US" sz="1400" b="1" dirty="0" smtClean="0">
                          <a:effectLst/>
                        </a:rPr>
                        <a:t>MPS-LO</a:t>
                      </a:r>
                      <a:endParaRPr lang="en-US" sz="1400" b="1" baseline="30000" dirty="0">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dirty="0">
                          <a:effectLst/>
                        </a:rPr>
                        <a:t>Electrons</a:t>
                      </a:r>
                      <a:endParaRPr lang="en-US" sz="1400" b="1" dirty="0">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dirty="0">
                          <a:effectLst/>
                        </a:rPr>
                        <a:t>0.03-30 </a:t>
                      </a:r>
                      <a:r>
                        <a:rPr lang="en-US" sz="1400" b="1" dirty="0" err="1">
                          <a:effectLst/>
                        </a:rPr>
                        <a:t>keV</a:t>
                      </a:r>
                      <a:endParaRPr lang="en-US" sz="1400" b="1" dirty="0">
                        <a:effectLst/>
                        <a:latin typeface="Times New Roman"/>
                        <a:ea typeface="Calibri"/>
                        <a:cs typeface="Times New Roman"/>
                      </a:endParaRPr>
                    </a:p>
                  </a:txBody>
                  <a:tcPr marL="68580" marR="68580" marT="0" marB="0"/>
                </a:tc>
              </a:tr>
              <a:tr h="533555">
                <a:tc>
                  <a:txBody>
                    <a:bodyPr/>
                    <a:lstStyle/>
                    <a:p>
                      <a:pPr marL="0" marR="0">
                        <a:lnSpc>
                          <a:spcPct val="115000"/>
                        </a:lnSpc>
                        <a:spcBef>
                          <a:spcPts val="0"/>
                        </a:spcBef>
                        <a:spcAft>
                          <a:spcPts val="0"/>
                        </a:spcAft>
                      </a:pPr>
                      <a:r>
                        <a:rPr lang="en-US" sz="1400" b="1" dirty="0">
                          <a:effectLst/>
                        </a:rPr>
                        <a:t>MPS-HI</a:t>
                      </a:r>
                      <a:endParaRPr lang="en-US" sz="1400" b="1" dirty="0">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dirty="0">
                          <a:effectLst/>
                        </a:rPr>
                        <a:t>Protons (H+)</a:t>
                      </a:r>
                      <a:endParaRPr lang="en-US" sz="1400" b="1" dirty="0">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dirty="0">
                          <a:effectLst/>
                        </a:rPr>
                        <a:t>80-10,000 </a:t>
                      </a:r>
                      <a:r>
                        <a:rPr lang="en-US" sz="1400" b="1" dirty="0" err="1">
                          <a:effectLst/>
                        </a:rPr>
                        <a:t>keV</a:t>
                      </a:r>
                      <a:endParaRPr lang="en-US" sz="1400" b="1" dirty="0">
                        <a:effectLst/>
                        <a:latin typeface="Times New Roman"/>
                        <a:ea typeface="Calibri"/>
                        <a:cs typeface="Times New Roman"/>
                      </a:endParaRPr>
                    </a:p>
                  </a:txBody>
                  <a:tcPr marL="68580" marR="68580" marT="0" marB="0"/>
                </a:tc>
              </a:tr>
              <a:tr h="533555">
                <a:tc>
                  <a:txBody>
                    <a:bodyPr/>
                    <a:lstStyle/>
                    <a:p>
                      <a:pPr marL="0" marR="0">
                        <a:lnSpc>
                          <a:spcPct val="115000"/>
                        </a:lnSpc>
                        <a:spcBef>
                          <a:spcPts val="0"/>
                        </a:spcBef>
                        <a:spcAft>
                          <a:spcPts val="0"/>
                        </a:spcAft>
                      </a:pPr>
                      <a:r>
                        <a:rPr lang="en-US" sz="1400" b="1" dirty="0">
                          <a:effectLst/>
                        </a:rPr>
                        <a:t>MPS-HI</a:t>
                      </a:r>
                      <a:endParaRPr lang="en-US" sz="1400" b="1" dirty="0">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dirty="0">
                          <a:effectLst/>
                        </a:rPr>
                        <a:t>Electrons</a:t>
                      </a:r>
                      <a:endParaRPr lang="en-US" sz="1400" b="1" dirty="0">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dirty="0">
                          <a:effectLst/>
                        </a:rPr>
                        <a:t>50-4000 </a:t>
                      </a:r>
                      <a:r>
                        <a:rPr lang="en-US" sz="1400" b="1" dirty="0" err="1">
                          <a:effectLst/>
                        </a:rPr>
                        <a:t>keV</a:t>
                      </a:r>
                      <a:r>
                        <a:rPr lang="en-US" sz="1400" b="1" dirty="0">
                          <a:effectLst/>
                        </a:rPr>
                        <a:t> and &gt;2000 </a:t>
                      </a:r>
                      <a:r>
                        <a:rPr lang="en-US" sz="1400" b="1" dirty="0" err="1">
                          <a:effectLst/>
                        </a:rPr>
                        <a:t>keV</a:t>
                      </a:r>
                      <a:endParaRPr lang="en-US" sz="1400" b="1" dirty="0">
                        <a:effectLst/>
                        <a:latin typeface="Times New Roman"/>
                        <a:ea typeface="Calibri"/>
                        <a:cs typeface="Times New Roman"/>
                      </a:endParaRPr>
                    </a:p>
                  </a:txBody>
                  <a:tcPr marL="68580" marR="68580" marT="0" marB="0"/>
                </a:tc>
              </a:tr>
              <a:tr h="762464">
                <a:tc>
                  <a:txBody>
                    <a:bodyPr/>
                    <a:lstStyle/>
                    <a:p>
                      <a:pPr marL="0" marR="0">
                        <a:lnSpc>
                          <a:spcPct val="115000"/>
                        </a:lnSpc>
                        <a:spcBef>
                          <a:spcPts val="0"/>
                        </a:spcBef>
                        <a:spcAft>
                          <a:spcPts val="0"/>
                        </a:spcAft>
                      </a:pPr>
                      <a:r>
                        <a:rPr lang="en-US" sz="1400" b="1">
                          <a:effectLst/>
                        </a:rPr>
                        <a:t>SGPS</a:t>
                      </a:r>
                      <a:endParaRPr lang="en-US" sz="1400" b="1">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dirty="0">
                          <a:effectLst/>
                        </a:rPr>
                        <a:t>Protons (H+)</a:t>
                      </a:r>
                      <a:endParaRPr lang="en-US" sz="1400" b="1" dirty="0">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dirty="0">
                          <a:effectLst/>
                        </a:rPr>
                        <a:t>1-500 MeV and &gt;500 MeV</a:t>
                      </a:r>
                      <a:endParaRPr lang="en-US" sz="1400" b="1" dirty="0">
                        <a:effectLst/>
                        <a:latin typeface="Times New Roman"/>
                        <a:ea typeface="Calibri"/>
                        <a:cs typeface="Times New Roman"/>
                      </a:endParaRPr>
                    </a:p>
                  </a:txBody>
                  <a:tcPr marL="68580" marR="68580" marT="0" marB="0"/>
                </a:tc>
              </a:tr>
              <a:tr h="1067109">
                <a:tc>
                  <a:txBody>
                    <a:bodyPr/>
                    <a:lstStyle/>
                    <a:p>
                      <a:pPr marL="0" marR="0">
                        <a:lnSpc>
                          <a:spcPct val="115000"/>
                        </a:lnSpc>
                        <a:spcBef>
                          <a:spcPts val="0"/>
                        </a:spcBef>
                        <a:spcAft>
                          <a:spcPts val="0"/>
                        </a:spcAft>
                      </a:pPr>
                      <a:r>
                        <a:rPr lang="en-US" sz="1400" b="1" dirty="0" smtClean="0">
                          <a:effectLst/>
                        </a:rPr>
                        <a:t>EHIS</a:t>
                      </a:r>
                      <a:endParaRPr lang="en-US" sz="1400" b="1" baseline="30000" dirty="0">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dirty="0">
                          <a:effectLst/>
                        </a:rPr>
                        <a:t>Ions (H through Ni, separately resolved)</a:t>
                      </a:r>
                      <a:endParaRPr lang="en-US" sz="1400" b="1" dirty="0">
                        <a:effectLst/>
                        <a:latin typeface="Times New Roman"/>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400" b="1" dirty="0">
                          <a:effectLst/>
                        </a:rPr>
                        <a:t>10-200 MeV/nucleon</a:t>
                      </a:r>
                      <a:endParaRPr lang="en-US" sz="1400" b="1" dirty="0">
                        <a:effectLst/>
                        <a:latin typeface="Times New Roman"/>
                        <a:ea typeface="Calibri"/>
                        <a:cs typeface="Times New Roman"/>
                      </a:endParaRPr>
                    </a:p>
                  </a:txBody>
                  <a:tcPr marL="68580" marR="68580" marT="0" marB="0"/>
                </a:tc>
              </a:tr>
            </a:tbl>
          </a:graphicData>
        </a:graphic>
      </p:graphicFrame>
      <p:sp>
        <p:nvSpPr>
          <p:cNvPr id="7" name="TextBox 6"/>
          <p:cNvSpPr txBox="1"/>
          <p:nvPr/>
        </p:nvSpPr>
        <p:spPr>
          <a:xfrm>
            <a:off x="3103494" y="591234"/>
            <a:ext cx="2937022" cy="523220"/>
          </a:xfrm>
          <a:prstGeom prst="rect">
            <a:avLst/>
          </a:prstGeom>
          <a:noFill/>
        </p:spPr>
        <p:txBody>
          <a:bodyPr wrap="none" rtlCol="0">
            <a:spAutoFit/>
          </a:bodyPr>
          <a:lstStyle/>
          <a:p>
            <a:pPr algn="ctr"/>
            <a:r>
              <a:rPr lang="en-US" sz="2800" b="1" dirty="0" smtClean="0">
                <a:solidFill>
                  <a:schemeClr val="bg1"/>
                </a:solidFill>
              </a:rPr>
              <a:t>SEISS Overview</a:t>
            </a:r>
          </a:p>
        </p:txBody>
      </p:sp>
      <p:sp>
        <p:nvSpPr>
          <p:cNvPr id="3" name="TextBox 2"/>
          <p:cNvSpPr txBox="1"/>
          <p:nvPr/>
        </p:nvSpPr>
        <p:spPr>
          <a:xfrm>
            <a:off x="4586753" y="1599307"/>
            <a:ext cx="4419604" cy="1192634"/>
          </a:xfrm>
          <a:prstGeom prst="rect">
            <a:avLst/>
          </a:prstGeom>
          <a:solidFill>
            <a:schemeClr val="bg1"/>
          </a:solidFill>
        </p:spPr>
        <p:txBody>
          <a:bodyPr wrap="square" rtlCol="0">
            <a:spAutoFit/>
          </a:bodyPr>
          <a:lstStyle/>
          <a:p>
            <a:pPr algn="just">
              <a:spcBef>
                <a:spcPts val="300"/>
              </a:spcBef>
            </a:pPr>
            <a:r>
              <a:rPr lang="en-US" sz="1600" dirty="0" smtClean="0">
                <a:solidFill>
                  <a:schemeClr val="bg2"/>
                </a:solidFill>
              </a:rPr>
              <a:t>Improvements over current SEM:</a:t>
            </a:r>
          </a:p>
          <a:p>
            <a:pPr indent="-117475" algn="just">
              <a:spcBef>
                <a:spcPts val="300"/>
              </a:spcBef>
              <a:buFont typeface="Arial" panose="020B0604020202020204" pitchFamily="34" charset="0"/>
              <a:buChar char="•"/>
            </a:pPr>
            <a:r>
              <a:rPr lang="en-US" sz="1600" dirty="0">
                <a:solidFill>
                  <a:schemeClr val="bg2"/>
                </a:solidFill>
              </a:rPr>
              <a:t>L</a:t>
            </a:r>
            <a:r>
              <a:rPr lang="en-US" sz="1600" dirty="0" smtClean="0">
                <a:solidFill>
                  <a:schemeClr val="bg2"/>
                </a:solidFill>
              </a:rPr>
              <a:t>ow-energy range for surface charging.</a:t>
            </a:r>
          </a:p>
          <a:p>
            <a:pPr indent="-117475" algn="just">
              <a:spcBef>
                <a:spcPts val="300"/>
              </a:spcBef>
              <a:buFont typeface="Arial" panose="020B0604020202020204" pitchFamily="34" charset="0"/>
              <a:buChar char="•"/>
            </a:pPr>
            <a:r>
              <a:rPr lang="en-US" sz="1600" dirty="0" smtClean="0">
                <a:solidFill>
                  <a:schemeClr val="bg2"/>
                </a:solidFill>
              </a:rPr>
              <a:t>Ion mass discrimination at high energies.</a:t>
            </a:r>
          </a:p>
          <a:p>
            <a:pPr indent="-117475" algn="just">
              <a:spcBef>
                <a:spcPts val="300"/>
              </a:spcBef>
              <a:buFont typeface="Arial" panose="020B0604020202020204" pitchFamily="34" charset="0"/>
              <a:buChar char="•"/>
            </a:pPr>
            <a:r>
              <a:rPr lang="en-US" sz="1600" dirty="0" smtClean="0">
                <a:solidFill>
                  <a:schemeClr val="bg2"/>
                </a:solidFill>
              </a:rPr>
              <a:t>Overall improved energy resolution.</a:t>
            </a:r>
            <a:endParaRPr lang="en-US" sz="1600" dirty="0" smtClean="0">
              <a:solidFill>
                <a:schemeClr val="bg2"/>
              </a:solidFill>
            </a:endParaRPr>
          </a:p>
        </p:txBody>
      </p:sp>
    </p:spTree>
    <p:extLst>
      <p:ext uri="{BB962C8B-B14F-4D97-AF65-F5344CB8AC3E}">
        <p14:creationId xmlns:p14="http://schemas.microsoft.com/office/powerpoint/2010/main" val="2471373101"/>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3335" y="591234"/>
            <a:ext cx="2677336" cy="523220"/>
          </a:xfrm>
          <a:prstGeom prst="rect">
            <a:avLst/>
          </a:prstGeom>
          <a:noFill/>
        </p:spPr>
        <p:txBody>
          <a:bodyPr wrap="none" rtlCol="0">
            <a:spAutoFit/>
          </a:bodyPr>
          <a:lstStyle/>
          <a:p>
            <a:pPr algn="ctr"/>
            <a:r>
              <a:rPr lang="en-US" sz="2800" b="1" dirty="0" smtClean="0">
                <a:solidFill>
                  <a:schemeClr val="bg1"/>
                </a:solidFill>
              </a:rPr>
              <a:t>EXIS and MAG</a:t>
            </a:r>
          </a:p>
        </p:txBody>
      </p:sp>
      <p:sp>
        <p:nvSpPr>
          <p:cNvPr id="5" name="TextBox 4"/>
          <p:cNvSpPr txBox="1"/>
          <p:nvPr/>
        </p:nvSpPr>
        <p:spPr>
          <a:xfrm>
            <a:off x="133225" y="5943600"/>
            <a:ext cx="4323247" cy="461665"/>
          </a:xfrm>
          <a:prstGeom prst="rect">
            <a:avLst/>
          </a:prstGeom>
          <a:noFill/>
        </p:spPr>
        <p:txBody>
          <a:bodyPr wrap="square" rtlCol="0">
            <a:spAutoFit/>
          </a:bodyPr>
          <a:lstStyle/>
          <a:p>
            <a:pPr algn="just"/>
            <a:r>
              <a:rPr lang="en-US" sz="1200" i="1" dirty="0" smtClean="0">
                <a:solidFill>
                  <a:schemeClr val="bg2"/>
                </a:solidFill>
              </a:rPr>
              <a:t>Inter-calibration </a:t>
            </a:r>
            <a:r>
              <a:rPr lang="en-US" sz="1200" i="1" dirty="0">
                <a:solidFill>
                  <a:schemeClr val="bg2"/>
                </a:solidFill>
              </a:rPr>
              <a:t>and Degradation Workshop Belgium Solar-Terrestrial Center of Excellence (10-13 June 2014</a:t>
            </a:r>
            <a:r>
              <a:rPr lang="en-US" sz="1200" i="1" dirty="0" smtClean="0">
                <a:solidFill>
                  <a:schemeClr val="bg2"/>
                </a:solidFill>
              </a:rPr>
              <a:t>).</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13" y="3541587"/>
            <a:ext cx="4213671" cy="23966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descr="GOES Magnetometer pl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2332" y="3541587"/>
            <a:ext cx="3810000" cy="2857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1612" y="1600200"/>
            <a:ext cx="4286473" cy="1800493"/>
          </a:xfrm>
          <a:prstGeom prst="rect">
            <a:avLst/>
          </a:prstGeom>
          <a:solidFill>
            <a:schemeClr val="bg1"/>
          </a:solidFill>
        </p:spPr>
        <p:txBody>
          <a:bodyPr wrap="square" rtlCol="0">
            <a:spAutoFit/>
          </a:bodyPr>
          <a:lstStyle/>
          <a:p>
            <a:pPr algn="ctr"/>
            <a:r>
              <a:rPr lang="en-US" sz="1600" b="1" dirty="0" smtClean="0">
                <a:solidFill>
                  <a:schemeClr val="bg2"/>
                </a:solidFill>
              </a:rPr>
              <a:t>Extreme Ultraviolet and X-ray Sensor</a:t>
            </a:r>
          </a:p>
          <a:p>
            <a:pPr marL="117475" indent="-117475" algn="just">
              <a:spcBef>
                <a:spcPts val="1200"/>
              </a:spcBef>
              <a:buFont typeface="Arial" panose="020B0604020202020204" pitchFamily="34" charset="0"/>
              <a:buChar char="•"/>
            </a:pPr>
            <a:r>
              <a:rPr lang="en-US" dirty="0" smtClean="0">
                <a:solidFill>
                  <a:schemeClr val="bg2"/>
                </a:solidFill>
              </a:rPr>
              <a:t>EUVS will set the standard for continuous monitoring of solar EUV </a:t>
            </a:r>
            <a:r>
              <a:rPr lang="en-US" dirty="0" smtClean="0">
                <a:solidFill>
                  <a:schemeClr val="bg2"/>
                </a:solidFill>
              </a:rPr>
              <a:t>irradiance.</a:t>
            </a:r>
            <a:endParaRPr lang="en-US" dirty="0" smtClean="0">
              <a:solidFill>
                <a:schemeClr val="bg2"/>
              </a:solidFill>
            </a:endParaRPr>
          </a:p>
          <a:p>
            <a:pPr marL="117475" indent="-117475" algn="just">
              <a:spcBef>
                <a:spcPts val="600"/>
              </a:spcBef>
              <a:buFont typeface="Arial" panose="020B0604020202020204" pitchFamily="34" charset="0"/>
              <a:buChar char="•"/>
            </a:pPr>
            <a:r>
              <a:rPr lang="en-US" dirty="0" smtClean="0">
                <a:solidFill>
                  <a:schemeClr val="bg2"/>
                </a:solidFill>
              </a:rPr>
              <a:t>Intensity and location of x-ray flares will be measured by the </a:t>
            </a:r>
            <a:r>
              <a:rPr lang="en-US" dirty="0" smtClean="0">
                <a:solidFill>
                  <a:schemeClr val="bg2"/>
                </a:solidFill>
              </a:rPr>
              <a:t>XRS.</a:t>
            </a:r>
            <a:endParaRPr lang="en-US" dirty="0" smtClean="0">
              <a:solidFill>
                <a:schemeClr val="bg2"/>
              </a:solidFill>
            </a:endParaRPr>
          </a:p>
          <a:p>
            <a:pPr algn="ctr">
              <a:spcBef>
                <a:spcPts val="1200"/>
              </a:spcBef>
            </a:pPr>
            <a:r>
              <a:rPr lang="en-US" dirty="0" smtClean="0">
                <a:solidFill>
                  <a:schemeClr val="bg2"/>
                </a:solidFill>
              </a:rPr>
              <a:t>EUVS </a:t>
            </a:r>
            <a:r>
              <a:rPr lang="en-US" dirty="0">
                <a:solidFill>
                  <a:schemeClr val="bg2"/>
                </a:solidFill>
              </a:rPr>
              <a:t>(</a:t>
            </a:r>
            <a:r>
              <a:rPr lang="en-US" dirty="0" smtClean="0">
                <a:solidFill>
                  <a:schemeClr val="bg2"/>
                </a:solidFill>
              </a:rPr>
              <a:t>EUV sensor) </a:t>
            </a:r>
            <a:r>
              <a:rPr lang="en-US" dirty="0" smtClean="0">
                <a:solidFill>
                  <a:schemeClr val="bg2"/>
                </a:solidFill>
              </a:rPr>
              <a:t>// XRS </a:t>
            </a:r>
            <a:r>
              <a:rPr lang="en-US" dirty="0">
                <a:solidFill>
                  <a:schemeClr val="bg2"/>
                </a:solidFill>
              </a:rPr>
              <a:t>(</a:t>
            </a:r>
            <a:r>
              <a:rPr lang="en-US" dirty="0" smtClean="0">
                <a:solidFill>
                  <a:schemeClr val="bg2"/>
                </a:solidFill>
              </a:rPr>
              <a:t>X-ray sensor)</a:t>
            </a:r>
            <a:endParaRPr lang="en-US" dirty="0" smtClean="0">
              <a:solidFill>
                <a:schemeClr val="bg2"/>
              </a:solidFill>
            </a:endParaRPr>
          </a:p>
        </p:txBody>
      </p:sp>
      <p:sp>
        <p:nvSpPr>
          <p:cNvPr id="9" name="TextBox 8"/>
          <p:cNvSpPr txBox="1"/>
          <p:nvPr/>
        </p:nvSpPr>
        <p:spPr>
          <a:xfrm>
            <a:off x="4703064" y="1600200"/>
            <a:ext cx="4288536" cy="1938992"/>
          </a:xfrm>
          <a:prstGeom prst="rect">
            <a:avLst/>
          </a:prstGeom>
          <a:solidFill>
            <a:schemeClr val="bg1"/>
          </a:solidFill>
        </p:spPr>
        <p:txBody>
          <a:bodyPr wrap="square" rtlCol="0">
            <a:spAutoFit/>
          </a:bodyPr>
          <a:lstStyle/>
          <a:p>
            <a:pPr algn="ctr"/>
            <a:r>
              <a:rPr lang="en-US" sz="1600" b="1" dirty="0" smtClean="0">
                <a:solidFill>
                  <a:schemeClr val="bg2"/>
                </a:solidFill>
              </a:rPr>
              <a:t>Magnetometer</a:t>
            </a:r>
            <a:r>
              <a:rPr lang="en-US" sz="1600" b="1" baseline="30000" dirty="0" smtClean="0">
                <a:solidFill>
                  <a:schemeClr val="bg2"/>
                </a:solidFill>
              </a:rPr>
              <a:t>1</a:t>
            </a:r>
            <a:endParaRPr lang="en-US" sz="1600" b="1" baseline="30000" dirty="0" smtClean="0">
              <a:solidFill>
                <a:schemeClr val="bg2"/>
              </a:solidFill>
            </a:endParaRPr>
          </a:p>
          <a:p>
            <a:pPr marL="117475" indent="-117475" algn="just">
              <a:spcBef>
                <a:spcPts val="1200"/>
              </a:spcBef>
              <a:buFont typeface="Arial" panose="020B0604020202020204" pitchFamily="34" charset="0"/>
              <a:buChar char="•"/>
            </a:pPr>
            <a:r>
              <a:rPr lang="en-US" u="sng" dirty="0" smtClean="0">
                <a:solidFill>
                  <a:schemeClr val="bg2"/>
                </a:solidFill>
              </a:rPr>
              <a:t>Dayside Measurements</a:t>
            </a:r>
            <a:r>
              <a:rPr lang="en-US" dirty="0" smtClean="0">
                <a:solidFill>
                  <a:schemeClr val="bg2"/>
                </a:solidFill>
              </a:rPr>
              <a:t> – MAG will detect magnetopause crossing events for standoff distances within the GEO </a:t>
            </a:r>
            <a:r>
              <a:rPr lang="en-US" dirty="0" smtClean="0">
                <a:solidFill>
                  <a:schemeClr val="bg2"/>
                </a:solidFill>
              </a:rPr>
              <a:t>orbit.</a:t>
            </a:r>
            <a:endParaRPr lang="en-US" dirty="0" smtClean="0">
              <a:solidFill>
                <a:schemeClr val="bg2"/>
              </a:solidFill>
            </a:endParaRPr>
          </a:p>
          <a:p>
            <a:pPr marL="117475" indent="-117475" algn="just">
              <a:spcBef>
                <a:spcPts val="600"/>
              </a:spcBef>
              <a:buFont typeface="Arial" panose="020B0604020202020204" pitchFamily="34" charset="0"/>
              <a:buChar char="•"/>
            </a:pPr>
            <a:r>
              <a:rPr lang="en-US" u="sng" dirty="0" err="1" smtClean="0">
                <a:solidFill>
                  <a:schemeClr val="bg2"/>
                </a:solidFill>
              </a:rPr>
              <a:t>Nightside</a:t>
            </a:r>
            <a:r>
              <a:rPr lang="en-US" u="sng" dirty="0" smtClean="0">
                <a:solidFill>
                  <a:schemeClr val="bg2"/>
                </a:solidFill>
              </a:rPr>
              <a:t> Measurements</a:t>
            </a:r>
            <a:r>
              <a:rPr lang="en-US" dirty="0" smtClean="0">
                <a:solidFill>
                  <a:schemeClr val="bg2"/>
                </a:solidFill>
              </a:rPr>
              <a:t> – Alert operators to the occurrence of geomagnetic </a:t>
            </a:r>
            <a:r>
              <a:rPr lang="en-US" dirty="0" err="1" smtClean="0">
                <a:solidFill>
                  <a:schemeClr val="bg2"/>
                </a:solidFill>
              </a:rPr>
              <a:t>substorms</a:t>
            </a:r>
            <a:r>
              <a:rPr lang="en-US" dirty="0" smtClean="0">
                <a:solidFill>
                  <a:schemeClr val="bg2"/>
                </a:solidFill>
              </a:rPr>
              <a:t>.</a:t>
            </a:r>
          </a:p>
          <a:p>
            <a:pPr algn="just">
              <a:spcBef>
                <a:spcPts val="600"/>
              </a:spcBef>
            </a:pPr>
            <a:r>
              <a:rPr lang="en-US" baseline="30000" dirty="0" smtClean="0">
                <a:solidFill>
                  <a:schemeClr val="bg2"/>
                </a:solidFill>
              </a:rPr>
              <a:t>1</a:t>
            </a:r>
            <a:r>
              <a:rPr lang="en-US" dirty="0" smtClean="0">
                <a:solidFill>
                  <a:schemeClr val="bg2"/>
                </a:solidFill>
              </a:rPr>
              <a:t>Boom-mounted gradiometer approach. </a:t>
            </a:r>
            <a:endParaRPr lang="en-US" dirty="0" smtClean="0">
              <a:solidFill>
                <a:schemeClr val="bg2"/>
              </a:solidFill>
            </a:endParaRPr>
          </a:p>
        </p:txBody>
      </p:sp>
      <p:sp>
        <p:nvSpPr>
          <p:cNvPr id="10" name="TextBox 9"/>
          <p:cNvSpPr txBox="1"/>
          <p:nvPr/>
        </p:nvSpPr>
        <p:spPr>
          <a:xfrm>
            <a:off x="5065434" y="3824752"/>
            <a:ext cx="3563796" cy="400110"/>
          </a:xfrm>
          <a:prstGeom prst="rect">
            <a:avLst/>
          </a:prstGeom>
          <a:solidFill>
            <a:schemeClr val="bg1"/>
          </a:solidFill>
          <a:ln>
            <a:solidFill>
              <a:schemeClr val="bg2"/>
            </a:solidFill>
          </a:ln>
        </p:spPr>
        <p:txBody>
          <a:bodyPr wrap="none" rtlCol="0">
            <a:spAutoFit/>
          </a:bodyPr>
          <a:lstStyle/>
          <a:p>
            <a:pPr algn="ctr"/>
            <a:r>
              <a:rPr lang="en-US" sz="1000" b="1" dirty="0" smtClean="0">
                <a:solidFill>
                  <a:schemeClr val="bg2"/>
                </a:solidFill>
              </a:rPr>
              <a:t>Diurnal variation of the terrestrial magnetic field at GEO</a:t>
            </a:r>
          </a:p>
          <a:p>
            <a:pPr algn="ctr"/>
            <a:r>
              <a:rPr lang="en-US" sz="1000" b="1" dirty="0" smtClean="0">
                <a:solidFill>
                  <a:srgbClr val="FF0000"/>
                </a:solidFill>
              </a:rPr>
              <a:t>GOES 13  @ 75 W </a:t>
            </a:r>
            <a:r>
              <a:rPr lang="en-US" sz="1000" b="1" dirty="0" smtClean="0">
                <a:solidFill>
                  <a:schemeClr val="bg2"/>
                </a:solidFill>
              </a:rPr>
              <a:t>// </a:t>
            </a:r>
            <a:r>
              <a:rPr lang="en-US" sz="1000" b="1" dirty="0" smtClean="0">
                <a:solidFill>
                  <a:srgbClr val="0066FF"/>
                </a:solidFill>
              </a:rPr>
              <a:t>GOES 15 @ 135W</a:t>
            </a:r>
          </a:p>
        </p:txBody>
      </p:sp>
      <p:cxnSp>
        <p:nvCxnSpPr>
          <p:cNvPr id="7" name="Straight Connector 6"/>
          <p:cNvCxnSpPr/>
          <p:nvPr/>
        </p:nvCxnSpPr>
        <p:spPr>
          <a:xfrm>
            <a:off x="4572000" y="1430592"/>
            <a:ext cx="0" cy="49530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728762"/>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81200"/>
            <a:ext cx="7238999" cy="1373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 name="Group 101"/>
          <p:cNvGrpSpPr/>
          <p:nvPr/>
        </p:nvGrpSpPr>
        <p:grpSpPr>
          <a:xfrm>
            <a:off x="199000" y="3606774"/>
            <a:ext cx="7230332" cy="850611"/>
            <a:chOff x="580001" y="3472329"/>
            <a:chExt cx="7230332" cy="850611"/>
          </a:xfrm>
        </p:grpSpPr>
        <p:grpSp>
          <p:nvGrpSpPr>
            <p:cNvPr id="85" name="Group 84"/>
            <p:cNvGrpSpPr/>
            <p:nvPr/>
          </p:nvGrpSpPr>
          <p:grpSpPr>
            <a:xfrm>
              <a:off x="5118597" y="4039548"/>
              <a:ext cx="397866" cy="283139"/>
              <a:chOff x="5118597" y="4039548"/>
              <a:chExt cx="397866" cy="283139"/>
            </a:xfrm>
          </p:grpSpPr>
          <p:cxnSp>
            <p:nvCxnSpPr>
              <p:cNvPr id="32" name="Straight Arrow Connector 31"/>
              <p:cNvCxnSpPr/>
              <p:nvPr/>
            </p:nvCxnSpPr>
            <p:spPr>
              <a:xfrm flipV="1">
                <a:off x="5458023" y="4039548"/>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118597" y="4107243"/>
                <a:ext cx="397866" cy="215444"/>
              </a:xfrm>
              <a:prstGeom prst="rect">
                <a:avLst/>
              </a:prstGeom>
              <a:noFill/>
            </p:spPr>
            <p:txBody>
              <a:bodyPr wrap="none" rtlCol="0">
                <a:spAutoFit/>
              </a:bodyPr>
              <a:lstStyle/>
              <a:p>
                <a:pPr algn="r"/>
                <a:r>
                  <a:rPr lang="en-US" sz="800" dirty="0" smtClean="0">
                    <a:solidFill>
                      <a:schemeClr val="bg2"/>
                    </a:solidFill>
                  </a:rPr>
                  <a:t>Beta</a:t>
                </a:r>
              </a:p>
            </p:txBody>
          </p:sp>
        </p:grpSp>
        <p:sp>
          <p:nvSpPr>
            <p:cNvPr id="5" name="Rectangle 4"/>
            <p:cNvSpPr/>
            <p:nvPr/>
          </p:nvSpPr>
          <p:spPr>
            <a:xfrm>
              <a:off x="663130" y="3803603"/>
              <a:ext cx="7086599"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80001" y="3543878"/>
              <a:ext cx="936475" cy="276999"/>
            </a:xfrm>
            <a:prstGeom prst="rect">
              <a:avLst/>
            </a:prstGeom>
            <a:noFill/>
          </p:spPr>
          <p:txBody>
            <a:bodyPr wrap="none" rtlCol="0">
              <a:spAutoFit/>
            </a:bodyPr>
            <a:lstStyle/>
            <a:p>
              <a:r>
                <a:rPr lang="en-US" sz="1200" dirty="0" smtClean="0">
                  <a:solidFill>
                    <a:schemeClr val="bg2"/>
                  </a:solidFill>
                </a:rPr>
                <a:t>SEISS L1b</a:t>
              </a:r>
            </a:p>
          </p:txBody>
        </p:sp>
        <p:sp>
          <p:nvSpPr>
            <p:cNvPr id="19" name="Rectangle 18"/>
            <p:cNvSpPr/>
            <p:nvPr/>
          </p:nvSpPr>
          <p:spPr>
            <a:xfrm>
              <a:off x="663130" y="3803603"/>
              <a:ext cx="1332555"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010799" y="3803603"/>
              <a:ext cx="3462338" cy="2286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5458023" y="3803603"/>
              <a:ext cx="473670" cy="2286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931693" y="3803603"/>
              <a:ext cx="1820555" cy="228600"/>
            </a:xfrm>
            <a:prstGeom prst="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5871803" y="4032244"/>
              <a:ext cx="694421" cy="283139"/>
              <a:chOff x="5405219" y="4047105"/>
              <a:chExt cx="694421" cy="283139"/>
            </a:xfrm>
          </p:grpSpPr>
          <p:cxnSp>
            <p:nvCxnSpPr>
              <p:cNvPr id="59" name="Straight Arrow Connector 58"/>
              <p:cNvCxnSpPr/>
              <p:nvPr/>
            </p:nvCxnSpPr>
            <p:spPr>
              <a:xfrm flipV="1">
                <a:off x="5458023" y="4047105"/>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405219" y="4114800"/>
                <a:ext cx="694421" cy="215444"/>
              </a:xfrm>
              <a:prstGeom prst="rect">
                <a:avLst/>
              </a:prstGeom>
              <a:noFill/>
            </p:spPr>
            <p:txBody>
              <a:bodyPr wrap="none" rtlCol="0">
                <a:spAutoFit/>
              </a:bodyPr>
              <a:lstStyle/>
              <a:p>
                <a:r>
                  <a:rPr lang="en-US" sz="800" dirty="0" err="1" smtClean="0">
                    <a:solidFill>
                      <a:schemeClr val="bg2"/>
                    </a:solidFill>
                  </a:rPr>
                  <a:t>Provisiona</a:t>
                </a:r>
                <a:r>
                  <a:rPr lang="en-US" sz="800" dirty="0" smtClean="0">
                    <a:solidFill>
                      <a:schemeClr val="bg2"/>
                    </a:solidFill>
                  </a:rPr>
                  <a:t>;</a:t>
                </a:r>
                <a:endParaRPr lang="en-US" sz="800" dirty="0" smtClean="0">
                  <a:solidFill>
                    <a:schemeClr val="bg2"/>
                  </a:solidFill>
                </a:endParaRPr>
              </a:p>
            </p:txBody>
          </p:sp>
        </p:grpSp>
        <p:grpSp>
          <p:nvGrpSpPr>
            <p:cNvPr id="73" name="Group 72"/>
            <p:cNvGrpSpPr/>
            <p:nvPr/>
          </p:nvGrpSpPr>
          <p:grpSpPr>
            <a:xfrm>
              <a:off x="7194459" y="4039801"/>
              <a:ext cx="615874" cy="283139"/>
              <a:chOff x="4900589" y="4047105"/>
              <a:chExt cx="615874" cy="283139"/>
            </a:xfrm>
          </p:grpSpPr>
          <p:cxnSp>
            <p:nvCxnSpPr>
              <p:cNvPr id="74" name="Straight Arrow Connector 73"/>
              <p:cNvCxnSpPr/>
              <p:nvPr/>
            </p:nvCxnSpPr>
            <p:spPr>
              <a:xfrm flipV="1">
                <a:off x="5458023" y="4047105"/>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900589" y="4114800"/>
                <a:ext cx="615874" cy="215444"/>
              </a:xfrm>
              <a:prstGeom prst="rect">
                <a:avLst/>
              </a:prstGeom>
              <a:noFill/>
            </p:spPr>
            <p:txBody>
              <a:bodyPr wrap="none" rtlCol="0">
                <a:spAutoFit/>
              </a:bodyPr>
              <a:lstStyle/>
              <a:p>
                <a:pPr algn="r"/>
                <a:r>
                  <a:rPr lang="en-US" sz="800" dirty="0" smtClean="0">
                    <a:solidFill>
                      <a:schemeClr val="bg2"/>
                    </a:solidFill>
                  </a:rPr>
                  <a:t>Validated</a:t>
                </a:r>
              </a:p>
            </p:txBody>
          </p:sp>
        </p:grpSp>
        <p:grpSp>
          <p:nvGrpSpPr>
            <p:cNvPr id="88" name="Group 87"/>
            <p:cNvGrpSpPr/>
            <p:nvPr/>
          </p:nvGrpSpPr>
          <p:grpSpPr>
            <a:xfrm>
              <a:off x="5414003" y="3472329"/>
              <a:ext cx="1569660" cy="275900"/>
              <a:chOff x="5414003" y="3472329"/>
              <a:chExt cx="1569660" cy="275900"/>
            </a:xfrm>
          </p:grpSpPr>
          <p:cxnSp>
            <p:nvCxnSpPr>
              <p:cNvPr id="87" name="Straight Arrow Connector 86"/>
              <p:cNvCxnSpPr/>
              <p:nvPr/>
            </p:nvCxnSpPr>
            <p:spPr>
              <a:xfrm>
                <a:off x="5458023" y="3543878"/>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5414003" y="3472329"/>
                <a:ext cx="1569660" cy="215444"/>
              </a:xfrm>
              <a:prstGeom prst="rect">
                <a:avLst/>
              </a:prstGeom>
              <a:noFill/>
            </p:spPr>
            <p:txBody>
              <a:bodyPr wrap="none" rtlCol="0">
                <a:spAutoFit/>
              </a:bodyPr>
              <a:lstStyle/>
              <a:p>
                <a:r>
                  <a:rPr lang="en-US" sz="800" dirty="0" smtClean="0">
                    <a:solidFill>
                      <a:schemeClr val="bg2"/>
                    </a:solidFill>
                  </a:rPr>
                  <a:t>Initial Product Release/L+139</a:t>
                </a:r>
              </a:p>
            </p:txBody>
          </p:sp>
        </p:grpSp>
      </p:grpSp>
      <p:grpSp>
        <p:nvGrpSpPr>
          <p:cNvPr id="101" name="Group 100"/>
          <p:cNvGrpSpPr/>
          <p:nvPr/>
        </p:nvGrpSpPr>
        <p:grpSpPr>
          <a:xfrm>
            <a:off x="199000" y="4277111"/>
            <a:ext cx="7230332" cy="804988"/>
            <a:chOff x="580001" y="4103680"/>
            <a:chExt cx="7230332" cy="804988"/>
          </a:xfrm>
        </p:grpSpPr>
        <p:sp>
          <p:nvSpPr>
            <p:cNvPr id="11" name="Rectangle 10"/>
            <p:cNvSpPr/>
            <p:nvPr/>
          </p:nvSpPr>
          <p:spPr>
            <a:xfrm>
              <a:off x="663130" y="4386069"/>
              <a:ext cx="7086599"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80001" y="4122254"/>
              <a:ext cx="841897" cy="276999"/>
            </a:xfrm>
            <a:prstGeom prst="rect">
              <a:avLst/>
            </a:prstGeom>
            <a:noFill/>
          </p:spPr>
          <p:txBody>
            <a:bodyPr wrap="none" rtlCol="0">
              <a:spAutoFit/>
            </a:bodyPr>
            <a:lstStyle/>
            <a:p>
              <a:r>
                <a:rPr lang="en-US" sz="1200" dirty="0" smtClean="0">
                  <a:solidFill>
                    <a:schemeClr val="bg2"/>
                  </a:solidFill>
                </a:rPr>
                <a:t>SUVI L1b</a:t>
              </a:r>
            </a:p>
          </p:txBody>
        </p:sp>
        <p:sp>
          <p:nvSpPr>
            <p:cNvPr id="23" name="Rectangle 22"/>
            <p:cNvSpPr/>
            <p:nvPr/>
          </p:nvSpPr>
          <p:spPr>
            <a:xfrm>
              <a:off x="663130" y="4386069"/>
              <a:ext cx="1332555"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3634930" y="4386069"/>
              <a:ext cx="2296763" cy="2286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010800" y="4386069"/>
              <a:ext cx="1624130" cy="2286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931693" y="4386069"/>
              <a:ext cx="1820555" cy="228600"/>
            </a:xfrm>
            <a:prstGeom prst="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3299901" y="4625529"/>
              <a:ext cx="397866" cy="283139"/>
              <a:chOff x="5118597" y="4047105"/>
              <a:chExt cx="397866" cy="283139"/>
            </a:xfrm>
          </p:grpSpPr>
          <p:cxnSp>
            <p:nvCxnSpPr>
              <p:cNvPr id="50" name="Straight Arrow Connector 49"/>
              <p:cNvCxnSpPr/>
              <p:nvPr/>
            </p:nvCxnSpPr>
            <p:spPr>
              <a:xfrm flipV="1">
                <a:off x="5458023" y="4047105"/>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5118597" y="4114800"/>
                <a:ext cx="397866" cy="215444"/>
              </a:xfrm>
              <a:prstGeom prst="rect">
                <a:avLst/>
              </a:prstGeom>
              <a:noFill/>
            </p:spPr>
            <p:txBody>
              <a:bodyPr wrap="none" rtlCol="0">
                <a:spAutoFit/>
              </a:bodyPr>
              <a:lstStyle/>
              <a:p>
                <a:pPr algn="r"/>
                <a:r>
                  <a:rPr lang="en-US" sz="800" dirty="0" smtClean="0">
                    <a:solidFill>
                      <a:schemeClr val="bg2"/>
                    </a:solidFill>
                  </a:rPr>
                  <a:t>Beta</a:t>
                </a:r>
              </a:p>
            </p:txBody>
          </p:sp>
        </p:grpSp>
        <p:grpSp>
          <p:nvGrpSpPr>
            <p:cNvPr id="61" name="Group 60"/>
            <p:cNvGrpSpPr/>
            <p:nvPr/>
          </p:nvGrpSpPr>
          <p:grpSpPr>
            <a:xfrm>
              <a:off x="5862547" y="4615919"/>
              <a:ext cx="688009" cy="283139"/>
              <a:chOff x="5393040" y="4047105"/>
              <a:chExt cx="688009" cy="283139"/>
            </a:xfrm>
          </p:grpSpPr>
          <p:cxnSp>
            <p:nvCxnSpPr>
              <p:cNvPr id="62" name="Straight Arrow Connector 61"/>
              <p:cNvCxnSpPr/>
              <p:nvPr/>
            </p:nvCxnSpPr>
            <p:spPr>
              <a:xfrm flipV="1">
                <a:off x="5458023" y="4047105"/>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393040" y="4114800"/>
                <a:ext cx="688009" cy="215444"/>
              </a:xfrm>
              <a:prstGeom prst="rect">
                <a:avLst/>
              </a:prstGeom>
              <a:noFill/>
            </p:spPr>
            <p:txBody>
              <a:bodyPr wrap="none" rtlCol="0">
                <a:spAutoFit/>
              </a:bodyPr>
              <a:lstStyle/>
              <a:p>
                <a:r>
                  <a:rPr lang="en-US" sz="800" dirty="0" smtClean="0">
                    <a:solidFill>
                      <a:schemeClr val="bg2"/>
                    </a:solidFill>
                  </a:rPr>
                  <a:t>Provisional</a:t>
                </a:r>
                <a:endParaRPr lang="en-US" sz="800" dirty="0" smtClean="0">
                  <a:solidFill>
                    <a:schemeClr val="bg2"/>
                  </a:solidFill>
                </a:endParaRPr>
              </a:p>
            </p:txBody>
          </p:sp>
        </p:grpSp>
        <p:grpSp>
          <p:nvGrpSpPr>
            <p:cNvPr id="76" name="Group 75"/>
            <p:cNvGrpSpPr/>
            <p:nvPr/>
          </p:nvGrpSpPr>
          <p:grpSpPr>
            <a:xfrm>
              <a:off x="7194459" y="4625529"/>
              <a:ext cx="615874" cy="283139"/>
              <a:chOff x="4900589" y="4047105"/>
              <a:chExt cx="615874" cy="283139"/>
            </a:xfrm>
          </p:grpSpPr>
          <p:cxnSp>
            <p:nvCxnSpPr>
              <p:cNvPr id="77" name="Straight Arrow Connector 76"/>
              <p:cNvCxnSpPr/>
              <p:nvPr/>
            </p:nvCxnSpPr>
            <p:spPr>
              <a:xfrm flipV="1">
                <a:off x="5458023" y="4047105"/>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900589" y="4114800"/>
                <a:ext cx="615874" cy="215444"/>
              </a:xfrm>
              <a:prstGeom prst="rect">
                <a:avLst/>
              </a:prstGeom>
              <a:noFill/>
            </p:spPr>
            <p:txBody>
              <a:bodyPr wrap="none" rtlCol="0">
                <a:spAutoFit/>
              </a:bodyPr>
              <a:lstStyle/>
              <a:p>
                <a:pPr algn="r"/>
                <a:r>
                  <a:rPr lang="en-US" sz="800" dirty="0" smtClean="0">
                    <a:solidFill>
                      <a:schemeClr val="bg2"/>
                    </a:solidFill>
                  </a:rPr>
                  <a:t>Validated</a:t>
                </a:r>
              </a:p>
            </p:txBody>
          </p:sp>
        </p:grpSp>
        <p:grpSp>
          <p:nvGrpSpPr>
            <p:cNvPr id="91" name="Group 90"/>
            <p:cNvGrpSpPr/>
            <p:nvPr/>
          </p:nvGrpSpPr>
          <p:grpSpPr>
            <a:xfrm>
              <a:off x="3590372" y="4103680"/>
              <a:ext cx="1478290" cy="275900"/>
              <a:chOff x="5414003" y="3472329"/>
              <a:chExt cx="1478290" cy="275900"/>
            </a:xfrm>
          </p:grpSpPr>
          <p:cxnSp>
            <p:nvCxnSpPr>
              <p:cNvPr id="92" name="Straight Arrow Connector 91"/>
              <p:cNvCxnSpPr/>
              <p:nvPr/>
            </p:nvCxnSpPr>
            <p:spPr>
              <a:xfrm>
                <a:off x="5458023" y="3543878"/>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5414003" y="3472329"/>
                <a:ext cx="1478290" cy="215444"/>
              </a:xfrm>
              <a:prstGeom prst="rect">
                <a:avLst/>
              </a:prstGeom>
              <a:noFill/>
            </p:spPr>
            <p:txBody>
              <a:bodyPr wrap="none" rtlCol="0">
                <a:spAutoFit/>
              </a:bodyPr>
              <a:lstStyle/>
              <a:p>
                <a:r>
                  <a:rPr lang="en-US" sz="800" dirty="0" smtClean="0">
                    <a:solidFill>
                      <a:schemeClr val="bg2"/>
                    </a:solidFill>
                  </a:rPr>
                  <a:t>Initial Product Release/L+78</a:t>
                </a:r>
              </a:p>
            </p:txBody>
          </p:sp>
        </p:grpSp>
      </p:grpSp>
      <p:sp>
        <p:nvSpPr>
          <p:cNvPr id="14" name="Rectangle 13"/>
          <p:cNvSpPr/>
          <p:nvPr/>
        </p:nvSpPr>
        <p:spPr>
          <a:xfrm>
            <a:off x="282129" y="5194630"/>
            <a:ext cx="7086599"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99000" y="4929596"/>
            <a:ext cx="833883" cy="276999"/>
          </a:xfrm>
          <a:prstGeom prst="rect">
            <a:avLst/>
          </a:prstGeom>
          <a:noFill/>
        </p:spPr>
        <p:txBody>
          <a:bodyPr wrap="none" rtlCol="0">
            <a:spAutoFit/>
          </a:bodyPr>
          <a:lstStyle/>
          <a:p>
            <a:r>
              <a:rPr lang="en-US" sz="1200" dirty="0" smtClean="0">
                <a:solidFill>
                  <a:schemeClr val="bg2"/>
                </a:solidFill>
              </a:rPr>
              <a:t>EXIS L1b</a:t>
            </a:r>
          </a:p>
        </p:txBody>
      </p:sp>
      <p:sp>
        <p:nvSpPr>
          <p:cNvPr id="24" name="Rectangle 23"/>
          <p:cNvSpPr/>
          <p:nvPr/>
        </p:nvSpPr>
        <p:spPr>
          <a:xfrm>
            <a:off x="282129" y="5194630"/>
            <a:ext cx="1332555"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629798" y="5194630"/>
            <a:ext cx="2338115" cy="2286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3947158" y="5194630"/>
            <a:ext cx="1603534" cy="2286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550692" y="5194630"/>
            <a:ext cx="1820555" cy="228600"/>
          </a:xfrm>
          <a:prstGeom prst="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3606716" y="5431861"/>
            <a:ext cx="397866" cy="283139"/>
            <a:chOff x="5118597" y="4047105"/>
            <a:chExt cx="397866" cy="283139"/>
          </a:xfrm>
        </p:grpSpPr>
        <p:cxnSp>
          <p:nvCxnSpPr>
            <p:cNvPr id="53" name="Straight Arrow Connector 52"/>
            <p:cNvCxnSpPr/>
            <p:nvPr/>
          </p:nvCxnSpPr>
          <p:spPr>
            <a:xfrm flipV="1">
              <a:off x="5458023" y="4047105"/>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118597" y="4114800"/>
              <a:ext cx="397866" cy="215444"/>
            </a:xfrm>
            <a:prstGeom prst="rect">
              <a:avLst/>
            </a:prstGeom>
            <a:noFill/>
          </p:spPr>
          <p:txBody>
            <a:bodyPr wrap="none" rtlCol="0">
              <a:spAutoFit/>
            </a:bodyPr>
            <a:lstStyle/>
            <a:p>
              <a:pPr algn="r"/>
              <a:r>
                <a:rPr lang="en-US" sz="800" dirty="0" smtClean="0">
                  <a:solidFill>
                    <a:schemeClr val="bg2"/>
                  </a:solidFill>
                </a:rPr>
                <a:t>Beta</a:t>
              </a:r>
            </a:p>
          </p:txBody>
        </p:sp>
      </p:grpSp>
      <p:cxnSp>
        <p:nvCxnSpPr>
          <p:cNvPr id="65" name="Straight Arrow Connector 64"/>
          <p:cNvCxnSpPr/>
          <p:nvPr/>
        </p:nvCxnSpPr>
        <p:spPr>
          <a:xfrm flipV="1">
            <a:off x="5553683" y="5426207"/>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5493260" y="5493902"/>
            <a:ext cx="688009" cy="215444"/>
          </a:xfrm>
          <a:prstGeom prst="rect">
            <a:avLst/>
          </a:prstGeom>
          <a:noFill/>
        </p:spPr>
        <p:txBody>
          <a:bodyPr wrap="none" rtlCol="0">
            <a:spAutoFit/>
          </a:bodyPr>
          <a:lstStyle/>
          <a:p>
            <a:r>
              <a:rPr lang="en-US" sz="800" dirty="0" smtClean="0">
                <a:solidFill>
                  <a:schemeClr val="bg2"/>
                </a:solidFill>
              </a:rPr>
              <a:t>Provisional</a:t>
            </a:r>
            <a:endParaRPr lang="en-US" sz="800" dirty="0" smtClean="0">
              <a:solidFill>
                <a:schemeClr val="bg2"/>
              </a:solidFill>
            </a:endParaRPr>
          </a:p>
        </p:txBody>
      </p:sp>
      <p:grpSp>
        <p:nvGrpSpPr>
          <p:cNvPr id="79" name="Group 78"/>
          <p:cNvGrpSpPr/>
          <p:nvPr/>
        </p:nvGrpSpPr>
        <p:grpSpPr>
          <a:xfrm>
            <a:off x="6810321" y="5423230"/>
            <a:ext cx="615874" cy="283139"/>
            <a:chOff x="4900589" y="4047105"/>
            <a:chExt cx="615874" cy="283139"/>
          </a:xfrm>
        </p:grpSpPr>
        <p:cxnSp>
          <p:nvCxnSpPr>
            <p:cNvPr id="80" name="Straight Arrow Connector 79"/>
            <p:cNvCxnSpPr/>
            <p:nvPr/>
          </p:nvCxnSpPr>
          <p:spPr>
            <a:xfrm flipV="1">
              <a:off x="5458023" y="4047105"/>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900589" y="4114800"/>
              <a:ext cx="615874" cy="215444"/>
            </a:xfrm>
            <a:prstGeom prst="rect">
              <a:avLst/>
            </a:prstGeom>
            <a:noFill/>
          </p:spPr>
          <p:txBody>
            <a:bodyPr wrap="none" rtlCol="0">
              <a:spAutoFit/>
            </a:bodyPr>
            <a:lstStyle/>
            <a:p>
              <a:pPr algn="r"/>
              <a:r>
                <a:rPr lang="en-US" sz="800" dirty="0" smtClean="0">
                  <a:solidFill>
                    <a:schemeClr val="bg2"/>
                  </a:solidFill>
                </a:rPr>
                <a:t>Validated</a:t>
              </a:r>
            </a:p>
          </p:txBody>
        </p:sp>
      </p:grpSp>
      <p:grpSp>
        <p:nvGrpSpPr>
          <p:cNvPr id="94" name="Group 93"/>
          <p:cNvGrpSpPr/>
          <p:nvPr/>
        </p:nvGrpSpPr>
        <p:grpSpPr>
          <a:xfrm>
            <a:off x="3908386" y="4907603"/>
            <a:ext cx="1478290" cy="275900"/>
            <a:chOff x="5414003" y="3472329"/>
            <a:chExt cx="1478290" cy="275900"/>
          </a:xfrm>
        </p:grpSpPr>
        <p:cxnSp>
          <p:nvCxnSpPr>
            <p:cNvPr id="95" name="Straight Arrow Connector 94"/>
            <p:cNvCxnSpPr/>
            <p:nvPr/>
          </p:nvCxnSpPr>
          <p:spPr>
            <a:xfrm>
              <a:off x="5458023" y="3543878"/>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5414003" y="3472329"/>
              <a:ext cx="1478290" cy="215444"/>
            </a:xfrm>
            <a:prstGeom prst="rect">
              <a:avLst/>
            </a:prstGeom>
            <a:noFill/>
          </p:spPr>
          <p:txBody>
            <a:bodyPr wrap="none" rtlCol="0">
              <a:spAutoFit/>
            </a:bodyPr>
            <a:lstStyle/>
            <a:p>
              <a:r>
                <a:rPr lang="en-US" sz="800" dirty="0" smtClean="0">
                  <a:solidFill>
                    <a:schemeClr val="bg2"/>
                  </a:solidFill>
                </a:rPr>
                <a:t>Initial Product Release/L+90</a:t>
              </a:r>
            </a:p>
          </p:txBody>
        </p:sp>
      </p:grpSp>
      <p:grpSp>
        <p:nvGrpSpPr>
          <p:cNvPr id="89" name="Group 88"/>
          <p:cNvGrpSpPr/>
          <p:nvPr/>
        </p:nvGrpSpPr>
        <p:grpSpPr>
          <a:xfrm>
            <a:off x="199000" y="5522817"/>
            <a:ext cx="7230332" cy="801783"/>
            <a:chOff x="580001" y="5258127"/>
            <a:chExt cx="7230332" cy="801783"/>
          </a:xfrm>
        </p:grpSpPr>
        <p:sp>
          <p:nvSpPr>
            <p:cNvPr id="17" name="Rectangle 16"/>
            <p:cNvSpPr/>
            <p:nvPr/>
          </p:nvSpPr>
          <p:spPr>
            <a:xfrm>
              <a:off x="663130" y="5538406"/>
              <a:ext cx="7086599"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0001" y="5272284"/>
              <a:ext cx="833883" cy="276999"/>
            </a:xfrm>
            <a:prstGeom prst="rect">
              <a:avLst/>
            </a:prstGeom>
            <a:noFill/>
          </p:spPr>
          <p:txBody>
            <a:bodyPr wrap="none" rtlCol="0">
              <a:spAutoFit/>
            </a:bodyPr>
            <a:lstStyle/>
            <a:p>
              <a:r>
                <a:rPr lang="en-US" sz="1200" dirty="0" smtClean="0">
                  <a:solidFill>
                    <a:schemeClr val="bg2"/>
                  </a:solidFill>
                </a:rPr>
                <a:t>MAG L1b</a:t>
              </a:r>
            </a:p>
          </p:txBody>
        </p:sp>
        <p:sp>
          <p:nvSpPr>
            <p:cNvPr id="25" name="Rectangle 24"/>
            <p:cNvSpPr/>
            <p:nvPr/>
          </p:nvSpPr>
          <p:spPr>
            <a:xfrm>
              <a:off x="663130" y="5538406"/>
              <a:ext cx="1332555" cy="2286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010799" y="5538406"/>
              <a:ext cx="2395538" cy="2286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391223" y="5538406"/>
              <a:ext cx="1540470" cy="2286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934556" y="5538406"/>
              <a:ext cx="1820555" cy="228600"/>
            </a:xfrm>
            <a:prstGeom prst="rect">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4046157" y="5775076"/>
              <a:ext cx="397866" cy="283139"/>
              <a:chOff x="5118597" y="4047105"/>
              <a:chExt cx="397866" cy="283139"/>
            </a:xfrm>
          </p:grpSpPr>
          <p:cxnSp>
            <p:nvCxnSpPr>
              <p:cNvPr id="56" name="Straight Arrow Connector 55"/>
              <p:cNvCxnSpPr/>
              <p:nvPr/>
            </p:nvCxnSpPr>
            <p:spPr>
              <a:xfrm flipV="1">
                <a:off x="5458023" y="4047105"/>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118597" y="4114800"/>
                <a:ext cx="397866" cy="215444"/>
              </a:xfrm>
              <a:prstGeom prst="rect">
                <a:avLst/>
              </a:prstGeom>
              <a:noFill/>
            </p:spPr>
            <p:txBody>
              <a:bodyPr wrap="none" rtlCol="0">
                <a:spAutoFit/>
              </a:bodyPr>
              <a:lstStyle/>
              <a:p>
                <a:pPr algn="r"/>
                <a:r>
                  <a:rPr lang="en-US" sz="800" dirty="0" smtClean="0">
                    <a:solidFill>
                      <a:schemeClr val="bg2"/>
                    </a:solidFill>
                  </a:rPr>
                  <a:t>Beta</a:t>
                </a:r>
              </a:p>
            </p:txBody>
          </p:sp>
        </p:grpSp>
        <p:grpSp>
          <p:nvGrpSpPr>
            <p:cNvPr id="67" name="Group 66"/>
            <p:cNvGrpSpPr/>
            <p:nvPr/>
          </p:nvGrpSpPr>
          <p:grpSpPr>
            <a:xfrm>
              <a:off x="5869347" y="5776771"/>
              <a:ext cx="688009" cy="283139"/>
              <a:chOff x="5399487" y="4047105"/>
              <a:chExt cx="688009" cy="283139"/>
            </a:xfrm>
          </p:grpSpPr>
          <p:cxnSp>
            <p:nvCxnSpPr>
              <p:cNvPr id="68" name="Straight Arrow Connector 67"/>
              <p:cNvCxnSpPr/>
              <p:nvPr/>
            </p:nvCxnSpPr>
            <p:spPr>
              <a:xfrm flipV="1">
                <a:off x="5458023" y="4047105"/>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5399487" y="4114800"/>
                <a:ext cx="688009" cy="215444"/>
              </a:xfrm>
              <a:prstGeom prst="rect">
                <a:avLst/>
              </a:prstGeom>
              <a:noFill/>
            </p:spPr>
            <p:txBody>
              <a:bodyPr wrap="none" rtlCol="0">
                <a:spAutoFit/>
              </a:bodyPr>
              <a:lstStyle/>
              <a:p>
                <a:r>
                  <a:rPr lang="en-US" sz="800" dirty="0" smtClean="0">
                    <a:solidFill>
                      <a:schemeClr val="bg2"/>
                    </a:solidFill>
                  </a:rPr>
                  <a:t>Provisional</a:t>
                </a:r>
                <a:endParaRPr lang="en-US" sz="800" dirty="0" smtClean="0">
                  <a:solidFill>
                    <a:schemeClr val="bg2"/>
                  </a:solidFill>
                </a:endParaRPr>
              </a:p>
            </p:txBody>
          </p:sp>
        </p:grpSp>
        <p:grpSp>
          <p:nvGrpSpPr>
            <p:cNvPr id="82" name="Group 81"/>
            <p:cNvGrpSpPr/>
            <p:nvPr/>
          </p:nvGrpSpPr>
          <p:grpSpPr>
            <a:xfrm>
              <a:off x="7194459" y="5767006"/>
              <a:ext cx="615874" cy="283139"/>
              <a:chOff x="4900589" y="4047105"/>
              <a:chExt cx="615874" cy="283139"/>
            </a:xfrm>
          </p:grpSpPr>
          <p:cxnSp>
            <p:nvCxnSpPr>
              <p:cNvPr id="83" name="Straight Arrow Connector 82"/>
              <p:cNvCxnSpPr/>
              <p:nvPr/>
            </p:nvCxnSpPr>
            <p:spPr>
              <a:xfrm flipV="1">
                <a:off x="5458023" y="4047105"/>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4900589" y="4114800"/>
                <a:ext cx="615874" cy="215444"/>
              </a:xfrm>
              <a:prstGeom prst="rect">
                <a:avLst/>
              </a:prstGeom>
              <a:noFill/>
            </p:spPr>
            <p:txBody>
              <a:bodyPr wrap="none" rtlCol="0">
                <a:spAutoFit/>
              </a:bodyPr>
              <a:lstStyle/>
              <a:p>
                <a:pPr algn="r"/>
                <a:r>
                  <a:rPr lang="en-US" sz="800" dirty="0" smtClean="0">
                    <a:solidFill>
                      <a:schemeClr val="bg2"/>
                    </a:solidFill>
                  </a:rPr>
                  <a:t>Validated</a:t>
                </a:r>
              </a:p>
            </p:txBody>
          </p:sp>
        </p:grpSp>
        <p:grpSp>
          <p:nvGrpSpPr>
            <p:cNvPr id="97" name="Group 96"/>
            <p:cNvGrpSpPr/>
            <p:nvPr/>
          </p:nvGrpSpPr>
          <p:grpSpPr>
            <a:xfrm>
              <a:off x="4346878" y="5258127"/>
              <a:ext cx="1478290" cy="275900"/>
              <a:chOff x="5414003" y="3472329"/>
              <a:chExt cx="1478290" cy="275900"/>
            </a:xfrm>
          </p:grpSpPr>
          <p:cxnSp>
            <p:nvCxnSpPr>
              <p:cNvPr id="98" name="Straight Arrow Connector 97"/>
              <p:cNvCxnSpPr/>
              <p:nvPr/>
            </p:nvCxnSpPr>
            <p:spPr>
              <a:xfrm>
                <a:off x="5458023" y="3543878"/>
                <a:ext cx="0" cy="204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5414003" y="3472329"/>
                <a:ext cx="1478290" cy="215444"/>
              </a:xfrm>
              <a:prstGeom prst="rect">
                <a:avLst/>
              </a:prstGeom>
              <a:noFill/>
            </p:spPr>
            <p:txBody>
              <a:bodyPr wrap="none" rtlCol="0">
                <a:spAutoFit/>
              </a:bodyPr>
              <a:lstStyle/>
              <a:p>
                <a:r>
                  <a:rPr lang="en-US" sz="800" dirty="0" smtClean="0">
                    <a:solidFill>
                      <a:schemeClr val="bg2"/>
                    </a:solidFill>
                  </a:rPr>
                  <a:t>Initial Product Release/L+92</a:t>
                </a:r>
              </a:p>
            </p:txBody>
          </p:sp>
        </p:grpSp>
      </p:grpSp>
      <p:sp>
        <p:nvSpPr>
          <p:cNvPr id="105" name="Right Arrow 104"/>
          <p:cNvSpPr/>
          <p:nvPr/>
        </p:nvSpPr>
        <p:spPr>
          <a:xfrm>
            <a:off x="6324599" y="2714426"/>
            <a:ext cx="685800" cy="304800"/>
          </a:xfrm>
          <a:prstGeom prst="rightArrow">
            <a:avLst/>
          </a:prstGeom>
          <a:solidFill>
            <a:srgbClr val="99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1809880" y="1611868"/>
            <a:ext cx="4762842" cy="369332"/>
          </a:xfrm>
          <a:prstGeom prst="rect">
            <a:avLst/>
          </a:prstGeom>
          <a:solidFill>
            <a:schemeClr val="bg1"/>
          </a:solidFill>
        </p:spPr>
        <p:txBody>
          <a:bodyPr wrap="none" rtlCol="0">
            <a:spAutoFit/>
          </a:bodyPr>
          <a:lstStyle/>
          <a:p>
            <a:pPr algn="ctr"/>
            <a:r>
              <a:rPr lang="en-US" sz="1800" b="1" dirty="0" smtClean="0">
                <a:solidFill>
                  <a:schemeClr val="bg2"/>
                </a:solidFill>
              </a:rPr>
              <a:t>Nominal L1b Product Validation Schedule</a:t>
            </a:r>
          </a:p>
        </p:txBody>
      </p:sp>
      <p:sp>
        <p:nvSpPr>
          <p:cNvPr id="3" name="TextBox 2"/>
          <p:cNvSpPr txBox="1"/>
          <p:nvPr/>
        </p:nvSpPr>
        <p:spPr>
          <a:xfrm>
            <a:off x="7724162" y="2718649"/>
            <a:ext cx="1178528" cy="738664"/>
          </a:xfrm>
          <a:prstGeom prst="rect">
            <a:avLst/>
          </a:prstGeom>
          <a:noFill/>
        </p:spPr>
        <p:txBody>
          <a:bodyPr wrap="none" rtlCol="0">
            <a:spAutoFit/>
          </a:bodyPr>
          <a:lstStyle/>
          <a:p>
            <a:pPr algn="ctr"/>
            <a:r>
              <a:rPr lang="en-US" b="1" dirty="0" smtClean="0">
                <a:solidFill>
                  <a:schemeClr val="bg2"/>
                </a:solidFill>
              </a:rPr>
              <a:t>Launch</a:t>
            </a:r>
          </a:p>
          <a:p>
            <a:pPr algn="ctr"/>
            <a:r>
              <a:rPr lang="en-US" b="1" dirty="0" smtClean="0">
                <a:solidFill>
                  <a:schemeClr val="bg2"/>
                </a:solidFill>
              </a:rPr>
              <a:t>2016/287</a:t>
            </a:r>
          </a:p>
          <a:p>
            <a:pPr algn="ctr"/>
            <a:r>
              <a:rPr lang="en-US" b="1" i="1" dirty="0" smtClean="0">
                <a:solidFill>
                  <a:schemeClr val="bg2"/>
                </a:solidFill>
              </a:rPr>
              <a:t>13 Oct 2016</a:t>
            </a:r>
          </a:p>
        </p:txBody>
      </p:sp>
      <p:sp>
        <p:nvSpPr>
          <p:cNvPr id="100" name="TextBox 99"/>
          <p:cNvSpPr txBox="1"/>
          <p:nvPr/>
        </p:nvSpPr>
        <p:spPr>
          <a:xfrm>
            <a:off x="7519780" y="3533006"/>
            <a:ext cx="1587294" cy="738664"/>
          </a:xfrm>
          <a:prstGeom prst="rect">
            <a:avLst/>
          </a:prstGeom>
          <a:noFill/>
        </p:spPr>
        <p:txBody>
          <a:bodyPr wrap="none" rtlCol="0">
            <a:spAutoFit/>
          </a:bodyPr>
          <a:lstStyle/>
          <a:p>
            <a:pPr algn="ctr"/>
            <a:r>
              <a:rPr lang="en-US" b="1" dirty="0" smtClean="0">
                <a:solidFill>
                  <a:schemeClr val="bg2"/>
                </a:solidFill>
              </a:rPr>
              <a:t>Product Release</a:t>
            </a:r>
          </a:p>
          <a:p>
            <a:pPr algn="ctr"/>
            <a:r>
              <a:rPr lang="en-US" b="1" dirty="0" smtClean="0">
                <a:solidFill>
                  <a:schemeClr val="bg2"/>
                </a:solidFill>
              </a:rPr>
              <a:t>2017/60</a:t>
            </a:r>
          </a:p>
          <a:p>
            <a:pPr algn="ctr"/>
            <a:r>
              <a:rPr lang="en-US" b="1" i="1" dirty="0" smtClean="0">
                <a:solidFill>
                  <a:schemeClr val="bg2"/>
                </a:solidFill>
              </a:rPr>
              <a:t>01 Mar 2017</a:t>
            </a:r>
          </a:p>
        </p:txBody>
      </p:sp>
      <p:sp>
        <p:nvSpPr>
          <p:cNvPr id="103" name="TextBox 102"/>
          <p:cNvSpPr txBox="1"/>
          <p:nvPr/>
        </p:nvSpPr>
        <p:spPr>
          <a:xfrm>
            <a:off x="7713743" y="4372896"/>
            <a:ext cx="1199367" cy="523220"/>
          </a:xfrm>
          <a:prstGeom prst="rect">
            <a:avLst/>
          </a:prstGeom>
          <a:noFill/>
        </p:spPr>
        <p:txBody>
          <a:bodyPr wrap="none" rtlCol="0">
            <a:spAutoFit/>
          </a:bodyPr>
          <a:lstStyle/>
          <a:p>
            <a:pPr algn="ctr"/>
            <a:r>
              <a:rPr lang="en-US" b="1" dirty="0" smtClean="0">
                <a:solidFill>
                  <a:schemeClr val="bg2"/>
                </a:solidFill>
              </a:rPr>
              <a:t>2016/365</a:t>
            </a:r>
          </a:p>
          <a:p>
            <a:pPr algn="ctr"/>
            <a:r>
              <a:rPr lang="en-US" b="1" i="1" dirty="0" smtClean="0">
                <a:solidFill>
                  <a:schemeClr val="bg2"/>
                </a:solidFill>
              </a:rPr>
              <a:t>30 Dec 2016</a:t>
            </a:r>
          </a:p>
        </p:txBody>
      </p:sp>
      <p:sp>
        <p:nvSpPr>
          <p:cNvPr id="104" name="TextBox 103"/>
          <p:cNvSpPr txBox="1"/>
          <p:nvPr/>
        </p:nvSpPr>
        <p:spPr>
          <a:xfrm>
            <a:off x="7719353" y="5014989"/>
            <a:ext cx="1188146" cy="523220"/>
          </a:xfrm>
          <a:prstGeom prst="rect">
            <a:avLst/>
          </a:prstGeom>
          <a:noFill/>
        </p:spPr>
        <p:txBody>
          <a:bodyPr wrap="none" rtlCol="0">
            <a:spAutoFit/>
          </a:bodyPr>
          <a:lstStyle/>
          <a:p>
            <a:pPr algn="ctr"/>
            <a:r>
              <a:rPr lang="en-US" b="1" dirty="0" smtClean="0">
                <a:solidFill>
                  <a:schemeClr val="bg2"/>
                </a:solidFill>
              </a:rPr>
              <a:t>2017/11</a:t>
            </a:r>
          </a:p>
          <a:p>
            <a:pPr algn="ctr"/>
            <a:r>
              <a:rPr lang="en-US" b="1" i="1" dirty="0">
                <a:solidFill>
                  <a:schemeClr val="bg2"/>
                </a:solidFill>
              </a:rPr>
              <a:t>1</a:t>
            </a:r>
            <a:r>
              <a:rPr lang="en-US" b="1" i="1" dirty="0" smtClean="0">
                <a:solidFill>
                  <a:schemeClr val="bg2"/>
                </a:solidFill>
              </a:rPr>
              <a:t>1 Jan 2017</a:t>
            </a:r>
          </a:p>
        </p:txBody>
      </p:sp>
      <p:sp>
        <p:nvSpPr>
          <p:cNvPr id="107" name="TextBox 106"/>
          <p:cNvSpPr txBox="1"/>
          <p:nvPr/>
        </p:nvSpPr>
        <p:spPr>
          <a:xfrm>
            <a:off x="7719353" y="5602924"/>
            <a:ext cx="1188146" cy="523220"/>
          </a:xfrm>
          <a:prstGeom prst="rect">
            <a:avLst/>
          </a:prstGeom>
          <a:noFill/>
        </p:spPr>
        <p:txBody>
          <a:bodyPr wrap="none" rtlCol="0">
            <a:spAutoFit/>
          </a:bodyPr>
          <a:lstStyle/>
          <a:p>
            <a:pPr algn="ctr"/>
            <a:r>
              <a:rPr lang="en-US" b="1" dirty="0" smtClean="0">
                <a:solidFill>
                  <a:schemeClr val="bg2"/>
                </a:solidFill>
              </a:rPr>
              <a:t>2017/13</a:t>
            </a:r>
          </a:p>
          <a:p>
            <a:pPr algn="ctr"/>
            <a:r>
              <a:rPr lang="en-US" b="1" i="1" dirty="0" smtClean="0">
                <a:solidFill>
                  <a:schemeClr val="bg2"/>
                </a:solidFill>
              </a:rPr>
              <a:t>13 Jan 2017</a:t>
            </a:r>
          </a:p>
        </p:txBody>
      </p:sp>
      <p:sp>
        <p:nvSpPr>
          <p:cNvPr id="108" name="TextBox 107"/>
          <p:cNvSpPr txBox="1"/>
          <p:nvPr/>
        </p:nvSpPr>
        <p:spPr>
          <a:xfrm>
            <a:off x="2312413" y="591234"/>
            <a:ext cx="4519186" cy="523220"/>
          </a:xfrm>
          <a:prstGeom prst="rect">
            <a:avLst/>
          </a:prstGeom>
          <a:noFill/>
        </p:spPr>
        <p:txBody>
          <a:bodyPr wrap="none" rtlCol="0">
            <a:spAutoFit/>
          </a:bodyPr>
          <a:lstStyle/>
          <a:p>
            <a:pPr algn="ctr"/>
            <a:r>
              <a:rPr lang="en-US" sz="2800" b="1" dirty="0" smtClean="0">
                <a:solidFill>
                  <a:schemeClr val="bg1"/>
                </a:solidFill>
              </a:rPr>
              <a:t>Product Availability (L1b)</a:t>
            </a:r>
            <a:endParaRPr lang="en-US" sz="2800" b="1" dirty="0" smtClean="0">
              <a:solidFill>
                <a:schemeClr val="bg1"/>
              </a:solidFill>
            </a:endParaRPr>
          </a:p>
        </p:txBody>
      </p:sp>
      <p:sp>
        <p:nvSpPr>
          <p:cNvPr id="4" name="Down Arrow 3"/>
          <p:cNvSpPr/>
          <p:nvPr/>
        </p:nvSpPr>
        <p:spPr>
          <a:xfrm>
            <a:off x="8046727" y="1942602"/>
            <a:ext cx="533400" cy="71806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708856" y="6113080"/>
            <a:ext cx="1258678" cy="338554"/>
          </a:xfrm>
          <a:prstGeom prst="rect">
            <a:avLst/>
          </a:prstGeom>
          <a:solidFill>
            <a:schemeClr val="bg1"/>
          </a:solidFill>
        </p:spPr>
        <p:txBody>
          <a:bodyPr wrap="none" rtlCol="0">
            <a:spAutoFit/>
          </a:bodyPr>
          <a:lstStyle/>
          <a:p>
            <a:pPr algn="just"/>
            <a:r>
              <a:rPr lang="en-US" sz="800" i="1" dirty="0" smtClean="0">
                <a:solidFill>
                  <a:schemeClr val="bg2"/>
                </a:solidFill>
              </a:rPr>
              <a:t>AGU – 12-16 Dec 2016</a:t>
            </a:r>
          </a:p>
          <a:p>
            <a:pPr algn="just"/>
            <a:r>
              <a:rPr lang="en-US" sz="800" i="1" dirty="0" smtClean="0">
                <a:solidFill>
                  <a:schemeClr val="bg2"/>
                </a:solidFill>
              </a:rPr>
              <a:t>AMS – 22-26 Jan 2017</a:t>
            </a:r>
            <a:endParaRPr lang="en-US" sz="800" i="1" dirty="0" smtClean="0">
              <a:solidFill>
                <a:schemeClr val="bg2"/>
              </a:solidFill>
            </a:endParaRPr>
          </a:p>
        </p:txBody>
      </p:sp>
    </p:spTree>
    <p:extLst>
      <p:ext uri="{BB962C8B-B14F-4D97-AF65-F5344CB8AC3E}">
        <p14:creationId xmlns:p14="http://schemas.microsoft.com/office/powerpoint/2010/main" val="3911510445"/>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4800" y="2590800"/>
            <a:ext cx="6418051" cy="898562"/>
          </a:xfrm>
        </p:spPr>
        <p:txBody>
          <a:bodyPr/>
          <a:lstStyle/>
          <a:p>
            <a:r>
              <a:rPr lang="en-US" dirty="0" smtClean="0"/>
              <a:t>L2 Space Weather Products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88" y="1471616"/>
            <a:ext cx="7316398" cy="4771363"/>
          </a:xfrm>
          <a:prstGeom prst="rect">
            <a:avLst/>
          </a:prstGeom>
        </p:spPr>
      </p:pic>
      <p:sp>
        <p:nvSpPr>
          <p:cNvPr id="5" name="TextBox 4"/>
          <p:cNvSpPr txBox="1"/>
          <p:nvPr/>
        </p:nvSpPr>
        <p:spPr>
          <a:xfrm>
            <a:off x="1458016" y="591234"/>
            <a:ext cx="6227987" cy="523220"/>
          </a:xfrm>
          <a:prstGeom prst="rect">
            <a:avLst/>
          </a:prstGeom>
          <a:noFill/>
        </p:spPr>
        <p:txBody>
          <a:bodyPr wrap="none" rtlCol="0">
            <a:spAutoFit/>
          </a:bodyPr>
          <a:lstStyle/>
          <a:p>
            <a:pPr algn="ctr"/>
            <a:r>
              <a:rPr lang="en-US" sz="2800" b="1" dirty="0" smtClean="0">
                <a:solidFill>
                  <a:schemeClr val="bg1"/>
                </a:solidFill>
              </a:rPr>
              <a:t>Derived Operational Products (L2+)</a:t>
            </a:r>
            <a:endParaRPr lang="en-US" sz="2800" b="1" dirty="0" smtClean="0">
              <a:solidFill>
                <a:schemeClr val="bg1"/>
              </a:solidFill>
            </a:endParaRPr>
          </a:p>
        </p:txBody>
      </p:sp>
    </p:spTree>
    <p:extLst>
      <p:ext uri="{BB962C8B-B14F-4D97-AF65-F5344CB8AC3E}">
        <p14:creationId xmlns:p14="http://schemas.microsoft.com/office/powerpoint/2010/main" val="2736081267"/>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5088" y="1923801"/>
            <a:ext cx="2842694" cy="1828800"/>
          </a:xfrm>
          <a:prstGeom prst="rect">
            <a:avLst/>
          </a:prstGeom>
          <a:ln>
            <a:solidFill>
              <a:schemeClr val="bg2"/>
            </a:solidFill>
          </a:ln>
        </p:spPr>
      </p:pic>
      <p:sp>
        <p:nvSpPr>
          <p:cNvPr id="3" name="TextBox 2"/>
          <p:cNvSpPr txBox="1"/>
          <p:nvPr/>
        </p:nvSpPr>
        <p:spPr>
          <a:xfrm>
            <a:off x="1884414" y="591234"/>
            <a:ext cx="5375190" cy="523220"/>
          </a:xfrm>
          <a:prstGeom prst="rect">
            <a:avLst/>
          </a:prstGeom>
          <a:noFill/>
        </p:spPr>
        <p:txBody>
          <a:bodyPr wrap="none" rtlCol="0">
            <a:spAutoFit/>
          </a:bodyPr>
          <a:lstStyle/>
          <a:p>
            <a:pPr algn="ctr"/>
            <a:r>
              <a:rPr lang="en-US" sz="2800" b="1" dirty="0" smtClean="0">
                <a:solidFill>
                  <a:schemeClr val="bg1"/>
                </a:solidFill>
              </a:rPr>
              <a:t>GOES-R Posters at SWW-2016</a:t>
            </a:r>
            <a:endParaRPr lang="en-US" sz="2800" b="1" dirty="0" smtClean="0">
              <a:solidFill>
                <a:schemeClr val="bg1"/>
              </a:solidFill>
            </a:endParaRPr>
          </a:p>
        </p:txBody>
      </p:sp>
      <p:sp>
        <p:nvSpPr>
          <p:cNvPr id="4" name="TextBox 3"/>
          <p:cNvSpPr txBox="1"/>
          <p:nvPr/>
        </p:nvSpPr>
        <p:spPr>
          <a:xfrm>
            <a:off x="243348" y="1383374"/>
            <a:ext cx="4114800" cy="523220"/>
          </a:xfrm>
          <a:prstGeom prst="rect">
            <a:avLst/>
          </a:prstGeom>
          <a:noFill/>
        </p:spPr>
        <p:txBody>
          <a:bodyPr wrap="square" rtlCol="0">
            <a:spAutoFit/>
          </a:bodyPr>
          <a:lstStyle/>
          <a:p>
            <a:pPr algn="just"/>
            <a:r>
              <a:rPr lang="en-US" b="1" u="sng" dirty="0" smtClean="0">
                <a:solidFill>
                  <a:schemeClr val="bg2"/>
                </a:solidFill>
              </a:rPr>
              <a:t>Dan Seaton</a:t>
            </a:r>
            <a:r>
              <a:rPr lang="en-US" b="1" dirty="0" smtClean="0">
                <a:solidFill>
                  <a:schemeClr val="bg2"/>
                </a:solidFill>
              </a:rPr>
              <a:t> </a:t>
            </a:r>
            <a:r>
              <a:rPr lang="en-US" dirty="0" smtClean="0">
                <a:solidFill>
                  <a:schemeClr val="bg2"/>
                </a:solidFill>
              </a:rPr>
              <a:t>– </a:t>
            </a:r>
            <a:r>
              <a:rPr lang="en-US" i="1" dirty="0" smtClean="0">
                <a:solidFill>
                  <a:schemeClr val="bg2"/>
                </a:solidFill>
              </a:rPr>
              <a:t>NOAA's </a:t>
            </a:r>
            <a:r>
              <a:rPr lang="en-US" i="1" dirty="0">
                <a:solidFill>
                  <a:schemeClr val="bg2"/>
                </a:solidFill>
              </a:rPr>
              <a:t>GOES-R Mission: Space Weather Instruments &amp; Cal/Val </a:t>
            </a:r>
            <a:r>
              <a:rPr lang="en-US" i="1" dirty="0" smtClean="0">
                <a:solidFill>
                  <a:schemeClr val="bg2"/>
                </a:solidFill>
              </a:rPr>
              <a:t>Efforts.</a:t>
            </a:r>
            <a:endParaRPr lang="en-US" i="1" dirty="0" smtClean="0">
              <a:solidFill>
                <a:schemeClr val="bg2"/>
              </a:solidFill>
            </a:endParaRPr>
          </a:p>
        </p:txBody>
      </p:sp>
      <p:sp>
        <p:nvSpPr>
          <p:cNvPr id="6" name="TextBox 5"/>
          <p:cNvSpPr txBox="1"/>
          <p:nvPr/>
        </p:nvSpPr>
        <p:spPr>
          <a:xfrm>
            <a:off x="4749035" y="1383374"/>
            <a:ext cx="4114800" cy="523220"/>
          </a:xfrm>
          <a:prstGeom prst="rect">
            <a:avLst/>
          </a:prstGeom>
          <a:noFill/>
        </p:spPr>
        <p:txBody>
          <a:bodyPr wrap="square" rtlCol="0">
            <a:spAutoFit/>
          </a:bodyPr>
          <a:lstStyle/>
          <a:p>
            <a:pPr algn="just"/>
            <a:r>
              <a:rPr lang="en-US" b="1" u="sng" dirty="0" smtClean="0">
                <a:solidFill>
                  <a:schemeClr val="bg2"/>
                </a:solidFill>
              </a:rPr>
              <a:t>Meg Tilton</a:t>
            </a:r>
            <a:r>
              <a:rPr lang="en-US" b="1" dirty="0">
                <a:solidFill>
                  <a:schemeClr val="bg2"/>
                </a:solidFill>
              </a:rPr>
              <a:t> </a:t>
            </a:r>
            <a:r>
              <a:rPr lang="en-US" dirty="0" smtClean="0">
                <a:solidFill>
                  <a:schemeClr val="bg2"/>
                </a:solidFill>
              </a:rPr>
              <a:t>– </a:t>
            </a:r>
            <a:r>
              <a:rPr lang="en-US" i="1" dirty="0" smtClean="0">
                <a:solidFill>
                  <a:schemeClr val="bg2"/>
                </a:solidFill>
              </a:rPr>
              <a:t>GOES-R </a:t>
            </a:r>
            <a:r>
              <a:rPr lang="en-US" i="1" dirty="0">
                <a:solidFill>
                  <a:schemeClr val="bg2"/>
                </a:solidFill>
              </a:rPr>
              <a:t>Space Weather Data: Promoting Assess and </a:t>
            </a:r>
            <a:r>
              <a:rPr lang="en-US" i="1" dirty="0" smtClean="0">
                <a:solidFill>
                  <a:schemeClr val="bg2"/>
                </a:solidFill>
              </a:rPr>
              <a:t>Usability.</a:t>
            </a:r>
            <a:endParaRPr lang="en-US" i="1" dirty="0" smtClean="0">
              <a:solidFill>
                <a:schemeClr val="bg2"/>
              </a:solidFill>
            </a:endParaRPr>
          </a:p>
        </p:txBody>
      </p:sp>
      <p:sp>
        <p:nvSpPr>
          <p:cNvPr id="7" name="TextBox 6"/>
          <p:cNvSpPr txBox="1"/>
          <p:nvPr/>
        </p:nvSpPr>
        <p:spPr>
          <a:xfrm>
            <a:off x="243348" y="3962400"/>
            <a:ext cx="4114800" cy="523220"/>
          </a:xfrm>
          <a:prstGeom prst="rect">
            <a:avLst/>
          </a:prstGeom>
          <a:noFill/>
        </p:spPr>
        <p:txBody>
          <a:bodyPr wrap="square" rtlCol="0">
            <a:spAutoFit/>
          </a:bodyPr>
          <a:lstStyle/>
          <a:p>
            <a:pPr algn="just"/>
            <a:r>
              <a:rPr lang="en-US" b="1" u="sng" dirty="0" smtClean="0">
                <a:solidFill>
                  <a:schemeClr val="bg2"/>
                </a:solidFill>
              </a:rPr>
              <a:t>Liz McMichael</a:t>
            </a:r>
            <a:r>
              <a:rPr lang="en-US" b="1" dirty="0" smtClean="0">
                <a:solidFill>
                  <a:schemeClr val="bg2"/>
                </a:solidFill>
              </a:rPr>
              <a:t> </a:t>
            </a:r>
            <a:r>
              <a:rPr lang="en-US" dirty="0" smtClean="0">
                <a:solidFill>
                  <a:schemeClr val="bg2"/>
                </a:solidFill>
              </a:rPr>
              <a:t>– </a:t>
            </a:r>
            <a:r>
              <a:rPr lang="en-US" i="1" dirty="0">
                <a:solidFill>
                  <a:schemeClr val="bg2"/>
                </a:solidFill>
              </a:rPr>
              <a:t>Preparing for GOES-R: Post-Launch </a:t>
            </a:r>
            <a:r>
              <a:rPr lang="en-US" i="1" dirty="0" smtClean="0">
                <a:solidFill>
                  <a:schemeClr val="bg2"/>
                </a:solidFill>
              </a:rPr>
              <a:t>Testing.</a:t>
            </a:r>
            <a:endParaRPr lang="en-US" i="1" dirty="0" smtClean="0">
              <a:solidFill>
                <a:schemeClr val="bg2"/>
              </a:solidFill>
            </a:endParaRPr>
          </a:p>
        </p:txBody>
      </p:sp>
      <p:sp>
        <p:nvSpPr>
          <p:cNvPr id="8" name="TextBox 7"/>
          <p:cNvSpPr txBox="1"/>
          <p:nvPr/>
        </p:nvSpPr>
        <p:spPr>
          <a:xfrm>
            <a:off x="4749035" y="3962400"/>
            <a:ext cx="4114800" cy="523220"/>
          </a:xfrm>
          <a:prstGeom prst="rect">
            <a:avLst/>
          </a:prstGeom>
          <a:noFill/>
        </p:spPr>
        <p:txBody>
          <a:bodyPr wrap="square" rtlCol="0">
            <a:spAutoFit/>
          </a:bodyPr>
          <a:lstStyle/>
          <a:p>
            <a:pPr algn="just"/>
            <a:r>
              <a:rPr lang="en-US" b="1" u="sng" dirty="0" err="1" smtClean="0">
                <a:solidFill>
                  <a:schemeClr val="bg2"/>
                </a:solidFill>
              </a:rPr>
              <a:t>Thanasis</a:t>
            </a:r>
            <a:r>
              <a:rPr lang="en-US" b="1" u="sng" dirty="0" smtClean="0">
                <a:solidFill>
                  <a:schemeClr val="bg2"/>
                </a:solidFill>
              </a:rPr>
              <a:t> </a:t>
            </a:r>
            <a:r>
              <a:rPr lang="en-US" b="1" u="sng" dirty="0" err="1" smtClean="0">
                <a:solidFill>
                  <a:schemeClr val="bg2"/>
                </a:solidFill>
              </a:rPr>
              <a:t>Boudouridis</a:t>
            </a:r>
            <a:r>
              <a:rPr lang="en-US" b="1" dirty="0" smtClean="0">
                <a:solidFill>
                  <a:schemeClr val="bg2"/>
                </a:solidFill>
              </a:rPr>
              <a:t> </a:t>
            </a:r>
            <a:r>
              <a:rPr lang="en-US" dirty="0" smtClean="0">
                <a:solidFill>
                  <a:schemeClr val="bg2"/>
                </a:solidFill>
              </a:rPr>
              <a:t>– </a:t>
            </a:r>
            <a:r>
              <a:rPr lang="en-US" i="1" dirty="0" smtClean="0">
                <a:solidFill>
                  <a:schemeClr val="bg2"/>
                </a:solidFill>
              </a:rPr>
              <a:t>Comparison </a:t>
            </a:r>
            <a:r>
              <a:rPr lang="en-US" i="1" dirty="0">
                <a:solidFill>
                  <a:schemeClr val="bg2"/>
                </a:solidFill>
              </a:rPr>
              <a:t>of Matrix Inversion and Bow-tie </a:t>
            </a:r>
            <a:r>
              <a:rPr lang="en-US" i="1" dirty="0" smtClean="0">
                <a:solidFill>
                  <a:schemeClr val="bg2"/>
                </a:solidFill>
              </a:rPr>
              <a:t>Techniques (</a:t>
            </a:r>
            <a:r>
              <a:rPr lang="en-US" i="1" smtClean="0">
                <a:solidFill>
                  <a:schemeClr val="bg2"/>
                </a:solidFill>
              </a:rPr>
              <a:t>SEISS).</a:t>
            </a:r>
            <a:endParaRPr lang="en-US" i="1" dirty="0" smtClean="0">
              <a:solidFill>
                <a:schemeClr val="bg2"/>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771" y="1923800"/>
            <a:ext cx="2337954" cy="1828800"/>
          </a:xfrm>
          <a:prstGeom prst="rect">
            <a:avLst/>
          </a:prstGeom>
          <a:ln>
            <a:solidFill>
              <a:schemeClr val="bg2"/>
            </a:solidFill>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548" y="4495800"/>
            <a:ext cx="2438400" cy="1828800"/>
          </a:xfrm>
          <a:prstGeom prst="rect">
            <a:avLst/>
          </a:prstGeom>
          <a:ln>
            <a:solidFill>
              <a:schemeClr val="bg2"/>
            </a:solidFill>
          </a:ln>
        </p:spPr>
      </p:pic>
      <p:sp>
        <p:nvSpPr>
          <p:cNvPr id="14" name="TextBox 13"/>
          <p:cNvSpPr txBox="1"/>
          <p:nvPr/>
        </p:nvSpPr>
        <p:spPr>
          <a:xfrm>
            <a:off x="6714070" y="2286000"/>
            <a:ext cx="184731" cy="307777"/>
          </a:xfrm>
          <a:prstGeom prst="rect">
            <a:avLst/>
          </a:prstGeom>
          <a:solidFill>
            <a:schemeClr val="bg1"/>
          </a:solidFill>
        </p:spPr>
        <p:txBody>
          <a:bodyPr wrap="none" rtlCol="0">
            <a:spAutoFit/>
          </a:bodyPr>
          <a:lstStyle/>
          <a:p>
            <a:pPr algn="just"/>
            <a:endParaRPr lang="en-US" dirty="0" smtClean="0">
              <a:solidFill>
                <a:schemeClr val="bg2"/>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92035" y="4495800"/>
            <a:ext cx="1828800" cy="1828800"/>
          </a:xfrm>
          <a:prstGeom prst="rect">
            <a:avLst/>
          </a:prstGeom>
          <a:ln>
            <a:solidFill>
              <a:schemeClr val="bg2"/>
            </a:solidFill>
          </a:ln>
        </p:spPr>
      </p:pic>
    </p:spTree>
    <p:extLst>
      <p:ext uri="{BB962C8B-B14F-4D97-AF65-F5344CB8AC3E}">
        <p14:creationId xmlns:p14="http://schemas.microsoft.com/office/powerpoint/2010/main" val="1700069300"/>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2306805"/>
            <a:ext cx="6418051" cy="898562"/>
          </a:xfrm>
        </p:spPr>
        <p:txBody>
          <a:bodyPr/>
          <a:lstStyle/>
          <a:p>
            <a:r>
              <a:rPr lang="en-US" dirty="0" smtClean="0"/>
              <a:t>Summary</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696" y="1543987"/>
            <a:ext cx="8153400" cy="4756150"/>
          </a:xfrm>
          <a:prstGeom prst="rect">
            <a:avLst/>
          </a:prstGeom>
          <a:ln w="25400">
            <a:solidFill>
              <a:schemeClr val="accent1">
                <a:shade val="50000"/>
              </a:schemeClr>
            </a:solidFill>
          </a:ln>
        </p:spPr>
      </p:pic>
      <p:sp>
        <p:nvSpPr>
          <p:cNvPr id="5" name="TextBox 4"/>
          <p:cNvSpPr txBox="1"/>
          <p:nvPr/>
        </p:nvSpPr>
        <p:spPr>
          <a:xfrm>
            <a:off x="1914069" y="591234"/>
            <a:ext cx="5315879" cy="523220"/>
          </a:xfrm>
          <a:prstGeom prst="rect">
            <a:avLst/>
          </a:prstGeom>
          <a:noFill/>
        </p:spPr>
        <p:txBody>
          <a:bodyPr wrap="none" rtlCol="0">
            <a:spAutoFit/>
          </a:bodyPr>
          <a:lstStyle/>
          <a:p>
            <a:pPr algn="ctr"/>
            <a:r>
              <a:rPr lang="en-US" sz="2800" b="1" dirty="0" smtClean="0">
                <a:solidFill>
                  <a:schemeClr val="bg1"/>
                </a:solidFill>
              </a:rPr>
              <a:t>GOES-R Space Weather Team</a:t>
            </a:r>
            <a:endParaRPr lang="en-US" sz="2800" b="1" dirty="0" smtClean="0">
              <a:solidFill>
                <a:schemeClr val="bg1"/>
              </a:solidFill>
            </a:endParaRPr>
          </a:p>
        </p:txBody>
      </p:sp>
    </p:spTree>
    <p:extLst>
      <p:ext uri="{BB962C8B-B14F-4D97-AF65-F5344CB8AC3E}">
        <p14:creationId xmlns:p14="http://schemas.microsoft.com/office/powerpoint/2010/main" val="2286542147"/>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60"/>
        <p:cNvGrpSpPr/>
        <p:nvPr/>
      </p:nvGrpSpPr>
      <p:grpSpPr>
        <a:xfrm>
          <a:off x="0" y="0"/>
          <a:ext cx="0" cy="0"/>
          <a:chOff x="0" y="0"/>
          <a:chExt cx="0" cy="0"/>
        </a:xfrm>
      </p:grpSpPr>
      <p:sp>
        <p:nvSpPr>
          <p:cNvPr id="61" name="Shape 61"/>
          <p:cNvSpPr txBox="1">
            <a:spLocks noGrp="1"/>
          </p:cNvSpPr>
          <p:nvPr>
            <p:ph type="body" idx="1"/>
          </p:nvPr>
        </p:nvSpPr>
        <p:spPr>
          <a:xfrm>
            <a:off x="838200" y="1371600"/>
            <a:ext cx="7467600" cy="4908599"/>
          </a:xfrm>
          <a:prstGeom prst="rect">
            <a:avLst/>
          </a:prstGeom>
          <a:noFill/>
          <a:ln>
            <a:noFill/>
          </a:ln>
        </p:spPr>
        <p:txBody>
          <a:bodyPr lIns="91425" tIns="45700" rIns="91425" bIns="45700" anchor="t" anchorCtr="0">
            <a:noAutofit/>
          </a:bodyPr>
          <a:lstStyle/>
          <a:p>
            <a:pPr marL="0" indent="0" algn="ctr">
              <a:buNone/>
            </a:pPr>
            <a:r>
              <a:rPr lang="en-US" sz="1800" b="1" dirty="0">
                <a:solidFill>
                  <a:schemeClr val="bg2"/>
                </a:solidFill>
                <a:latin typeface="+mn-lt"/>
              </a:rPr>
              <a:t>GOES - 40 Years of Satellite Space Environmental Monitoring</a:t>
            </a:r>
            <a:br>
              <a:rPr lang="en-US" sz="1800" b="1" dirty="0">
                <a:solidFill>
                  <a:schemeClr val="bg2"/>
                </a:solidFill>
                <a:latin typeface="+mn-lt"/>
              </a:rPr>
            </a:br>
            <a:r>
              <a:rPr lang="en-US" sz="1400" dirty="0">
                <a:solidFill>
                  <a:schemeClr val="bg2"/>
                </a:solidFill>
                <a:latin typeface="+mn-lt"/>
              </a:rPr>
              <a:t/>
            </a:r>
            <a:br>
              <a:rPr lang="en-US" sz="1400" dirty="0">
                <a:solidFill>
                  <a:schemeClr val="bg2"/>
                </a:solidFill>
                <a:latin typeface="+mn-lt"/>
              </a:rPr>
            </a:br>
            <a:endParaRPr lang="en-US" sz="1400" dirty="0" smtClean="0">
              <a:solidFill>
                <a:schemeClr val="bg2"/>
              </a:solidFill>
              <a:latin typeface="+mn-lt"/>
            </a:endParaRPr>
          </a:p>
          <a:p>
            <a:pPr marL="0" indent="0" algn="just">
              <a:buNone/>
            </a:pPr>
            <a:r>
              <a:rPr lang="en-US" sz="1400" dirty="0" smtClean="0">
                <a:solidFill>
                  <a:schemeClr val="bg2"/>
                </a:solidFill>
                <a:latin typeface="+mn-lt"/>
              </a:rPr>
              <a:t>For </a:t>
            </a:r>
            <a:r>
              <a:rPr lang="en-US" sz="1400" dirty="0">
                <a:solidFill>
                  <a:schemeClr val="bg2"/>
                </a:solidFill>
                <a:latin typeface="+mn-lt"/>
              </a:rPr>
              <a:t>more than 40 years the Geostationary Operational Environmental Satellite (GOES) system has been the backbone of NOAA's space weather program by providing the data required by forecasters to issue alerts and warnings of potentially disruptive space weather.  Prior to GOES space weather forecasters were forced to relied on a variety of ground-based assets and limited satellite data to provide assured radio communications and, as time evolved, numerous other dependent users. While the capabilities of the GOES spacecraft and sensors have steadily evolved over time, the program has remained the stalwart provider of solar and space environmental information that currently drives two of the three NOAA Space Weather Scales.  The GOES-R series of spacecraft is the next phase of geostationary weather satellites for NOAA.  The first in the series satellite, GOES-R, will launch in late 2016 and the projected lifetime of the series will continue out through 2036.  The GOES-R space weather sensors will provide unprecedented capabilities for operations and research. In this talk I will trace the history of the GOES program starting from its humble beginnings to the premier space weather monitoring program that serves the needs of NOAA and, in many respects, the world-wide community of space weather forecasters and others.</a:t>
            </a:r>
            <a:r>
              <a:rPr lang="en-US" sz="1400" dirty="0" smtClean="0">
                <a:solidFill>
                  <a:schemeClr val="bg2"/>
                </a:solidFill>
                <a:latin typeface="+mn-lt"/>
              </a:rPr>
              <a:t> </a:t>
            </a:r>
            <a:endParaRPr lang="en-US" sz="1400" dirty="0">
              <a:solidFill>
                <a:schemeClr val="bg2"/>
              </a:solidFill>
              <a:latin typeface="+mn-lt"/>
            </a:endParaRPr>
          </a:p>
        </p:txBody>
      </p:sp>
      <p:sp>
        <p:nvSpPr>
          <p:cNvPr id="4" name="TextBox 3"/>
          <p:cNvSpPr txBox="1"/>
          <p:nvPr/>
        </p:nvSpPr>
        <p:spPr>
          <a:xfrm>
            <a:off x="3749498" y="591234"/>
            <a:ext cx="1645002" cy="523220"/>
          </a:xfrm>
          <a:prstGeom prst="rect">
            <a:avLst/>
          </a:prstGeom>
          <a:noFill/>
        </p:spPr>
        <p:txBody>
          <a:bodyPr wrap="none" rtlCol="0">
            <a:spAutoFit/>
          </a:bodyPr>
          <a:lstStyle/>
          <a:p>
            <a:pPr algn="ctr"/>
            <a:r>
              <a:rPr lang="en-US" sz="2800" b="1" dirty="0" smtClean="0">
                <a:solidFill>
                  <a:schemeClr val="bg1"/>
                </a:solidFill>
              </a:rPr>
              <a:t>Abstract</a:t>
            </a:r>
            <a:endParaRPr lang="en-US" sz="2800" b="1" dirty="0" smtClean="0">
              <a:solidFill>
                <a:schemeClr val="bg1"/>
              </a:solidFill>
            </a:endParaRPr>
          </a:p>
        </p:txBody>
      </p:sp>
    </p:spTree>
    <p:extLst>
      <p:ext uri="{BB962C8B-B14F-4D97-AF65-F5344CB8AC3E}">
        <p14:creationId xmlns:p14="http://schemas.microsoft.com/office/powerpoint/2010/main" val="3698979793"/>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oes-r.gov/spacesegment/images/LV/Atlas_V_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531376"/>
            <a:ext cx="3048000" cy="4572000"/>
          </a:xfrm>
          <a:prstGeom prst="rect">
            <a:avLst/>
          </a:prstGeom>
          <a:noFill/>
          <a:ln w="19050">
            <a:solidFill>
              <a:srgbClr val="FF0000"/>
            </a:solidFill>
          </a:ln>
        </p:spPr>
      </p:pic>
      <p:sp>
        <p:nvSpPr>
          <p:cNvPr id="6" name="TextBox 5"/>
          <p:cNvSpPr txBox="1"/>
          <p:nvPr/>
        </p:nvSpPr>
        <p:spPr>
          <a:xfrm>
            <a:off x="342900" y="1595284"/>
            <a:ext cx="4800600" cy="1754326"/>
          </a:xfrm>
          <a:prstGeom prst="rect">
            <a:avLst/>
          </a:prstGeom>
          <a:solidFill>
            <a:schemeClr val="bg1"/>
          </a:solidFill>
        </p:spPr>
        <p:txBody>
          <a:bodyPr wrap="square" rtlCol="0">
            <a:spAutoFit/>
          </a:bodyPr>
          <a:lstStyle/>
          <a:p>
            <a:pPr algn="just"/>
            <a:r>
              <a:rPr lang="en-US" sz="1800" b="1" dirty="0" smtClean="0">
                <a:solidFill>
                  <a:schemeClr val="bg2"/>
                </a:solidFill>
              </a:rPr>
              <a:t>GOES-R is scheduled for a 13 Oct 2016 launch 21:43 GMT (17:43 EDT) from the Cape Canaveral Air Force Station. The GOES-R series of spacecraft will offer unprecedented operational capabilities for </a:t>
            </a:r>
            <a:r>
              <a:rPr lang="en-US" sz="1800" b="1" dirty="0" smtClean="0">
                <a:solidFill>
                  <a:schemeClr val="bg2"/>
                </a:solidFill>
              </a:rPr>
              <a:t>serving NOAA’s </a:t>
            </a:r>
            <a:r>
              <a:rPr lang="en-US" sz="1800" b="1" dirty="0" smtClean="0">
                <a:solidFill>
                  <a:schemeClr val="bg2"/>
                </a:solidFill>
              </a:rPr>
              <a:t>space </a:t>
            </a:r>
            <a:r>
              <a:rPr lang="en-US" sz="1800" b="1" dirty="0" smtClean="0">
                <a:solidFill>
                  <a:schemeClr val="bg2"/>
                </a:solidFill>
              </a:rPr>
              <a:t>weather mission. </a:t>
            </a:r>
            <a:endParaRPr lang="en-US" sz="1800" b="1" dirty="0" smtClean="0">
              <a:solidFill>
                <a:schemeClr val="bg2"/>
              </a:solidFill>
            </a:endParaRPr>
          </a:p>
        </p:txBody>
      </p:sp>
      <p:sp>
        <p:nvSpPr>
          <p:cNvPr id="8" name="TextBox 7"/>
          <p:cNvSpPr txBox="1"/>
          <p:nvPr/>
        </p:nvSpPr>
        <p:spPr>
          <a:xfrm>
            <a:off x="2154515" y="591234"/>
            <a:ext cx="4834978" cy="523220"/>
          </a:xfrm>
          <a:prstGeom prst="rect">
            <a:avLst/>
          </a:prstGeom>
          <a:noFill/>
        </p:spPr>
        <p:txBody>
          <a:bodyPr wrap="none" rtlCol="0">
            <a:spAutoFit/>
          </a:bodyPr>
          <a:lstStyle/>
          <a:p>
            <a:pPr algn="ctr"/>
            <a:r>
              <a:rPr lang="en-US" sz="2800" b="1" dirty="0" smtClean="0">
                <a:solidFill>
                  <a:schemeClr val="bg1"/>
                </a:solidFill>
              </a:rPr>
              <a:t>Upcoming GOES-R Launch</a:t>
            </a:r>
          </a:p>
        </p:txBody>
      </p:sp>
      <p:pic>
        <p:nvPicPr>
          <p:cNvPr id="4" name="GOES-R Traile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6105" y="3349610"/>
            <a:ext cx="4747004" cy="3059306"/>
          </a:xfrm>
          <a:prstGeom prst="rect">
            <a:avLst/>
          </a:prstGeom>
        </p:spPr>
      </p:pic>
      <p:pic>
        <p:nvPicPr>
          <p:cNvPr id="2" name="Picture 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3" y="6179574"/>
            <a:ext cx="595313" cy="236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4682786"/>
      </p:ext>
    </p:extLst>
  </p:cSld>
  <p:clrMapOvr>
    <a:masterClrMapping/>
  </p:clrMapOvr>
  <p:transition spd="slow">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205" y="1428026"/>
            <a:ext cx="7996881" cy="4129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664" y="5638800"/>
            <a:ext cx="5795963" cy="74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069556" y="591234"/>
            <a:ext cx="5004896" cy="523220"/>
          </a:xfrm>
          <a:prstGeom prst="rect">
            <a:avLst/>
          </a:prstGeom>
          <a:noFill/>
        </p:spPr>
        <p:txBody>
          <a:bodyPr wrap="none" rtlCol="0">
            <a:spAutoFit/>
          </a:bodyPr>
          <a:lstStyle/>
          <a:p>
            <a:pPr algn="ctr"/>
            <a:r>
              <a:rPr lang="en-US" sz="2800" b="1" dirty="0" smtClean="0">
                <a:solidFill>
                  <a:schemeClr val="bg1"/>
                </a:solidFill>
              </a:rPr>
              <a:t>GOES-R – 40+ Years of </a:t>
            </a:r>
            <a:r>
              <a:rPr lang="en-US" sz="2800" b="1" dirty="0" err="1" smtClean="0">
                <a:solidFill>
                  <a:schemeClr val="bg1"/>
                </a:solidFill>
              </a:rPr>
              <a:t>SWx</a:t>
            </a:r>
            <a:endParaRPr lang="en-US" sz="2800" b="1" dirty="0" smtClean="0">
              <a:solidFill>
                <a:schemeClr val="bg1"/>
              </a:solidFill>
            </a:endParaRPr>
          </a:p>
        </p:txBody>
      </p:sp>
    </p:spTree>
    <p:extLst>
      <p:ext uri="{BB962C8B-B14F-4D97-AF65-F5344CB8AC3E}">
        <p14:creationId xmlns:p14="http://schemas.microsoft.com/office/powerpoint/2010/main" val="500457404"/>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736" y="1455176"/>
            <a:ext cx="7315200" cy="3801035"/>
          </a:xfrm>
          <a:prstGeom prst="rect">
            <a:avLst/>
          </a:prstGeom>
          <a:noFill/>
          <a:ln w="1905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894736" y="4935379"/>
            <a:ext cx="7315200" cy="276999"/>
          </a:xfrm>
          <a:prstGeom prst="rect">
            <a:avLst/>
          </a:prstGeom>
          <a:solidFill>
            <a:schemeClr val="bg1"/>
          </a:solidFill>
        </p:spPr>
        <p:txBody>
          <a:bodyPr wrap="square" rtlCol="0">
            <a:spAutoFit/>
          </a:bodyPr>
          <a:lstStyle/>
          <a:p>
            <a:pPr algn="ctr"/>
            <a:r>
              <a:rPr lang="en-US" sz="1200" dirty="0" smtClean="0">
                <a:solidFill>
                  <a:schemeClr val="bg2"/>
                </a:solidFill>
              </a:rPr>
              <a:t>Marion </a:t>
            </a:r>
            <a:r>
              <a:rPr lang="en-US" sz="1200" dirty="0">
                <a:solidFill>
                  <a:schemeClr val="bg2"/>
                </a:solidFill>
              </a:rPr>
              <a:t>Wood </a:t>
            </a:r>
            <a:r>
              <a:rPr lang="en-US" sz="1200" dirty="0" smtClean="0">
                <a:solidFill>
                  <a:schemeClr val="bg2"/>
                </a:solidFill>
              </a:rPr>
              <a:t>(left) and </a:t>
            </a:r>
            <a:r>
              <a:rPr lang="en-US" sz="1200" dirty="0">
                <a:solidFill>
                  <a:schemeClr val="bg2"/>
                </a:solidFill>
              </a:rPr>
              <a:t>Hope </a:t>
            </a:r>
            <a:r>
              <a:rPr lang="en-US" sz="1200" dirty="0" smtClean="0">
                <a:solidFill>
                  <a:schemeClr val="bg2"/>
                </a:solidFill>
              </a:rPr>
              <a:t>Leighton (right) preparing </a:t>
            </a:r>
            <a:r>
              <a:rPr lang="en-US" sz="1200" dirty="0">
                <a:solidFill>
                  <a:schemeClr val="bg2"/>
                </a:solidFill>
              </a:rPr>
              <a:t>the </a:t>
            </a:r>
            <a:r>
              <a:rPr lang="en-US" sz="1200" b="1" dirty="0">
                <a:solidFill>
                  <a:schemeClr val="bg2"/>
                </a:solidFill>
              </a:rPr>
              <a:t>North Pacific Radio Propagation Forecast</a:t>
            </a:r>
            <a:endParaRPr lang="en-US" sz="1200" b="1" dirty="0" smtClean="0">
              <a:solidFill>
                <a:schemeClr val="bg2"/>
              </a:solidFill>
            </a:endParaRPr>
          </a:p>
        </p:txBody>
      </p:sp>
      <p:sp>
        <p:nvSpPr>
          <p:cNvPr id="6" name="TextBox 5"/>
          <p:cNvSpPr txBox="1"/>
          <p:nvPr/>
        </p:nvSpPr>
        <p:spPr>
          <a:xfrm>
            <a:off x="152400" y="5282384"/>
            <a:ext cx="8501160" cy="1169551"/>
          </a:xfrm>
          <a:prstGeom prst="rect">
            <a:avLst/>
          </a:prstGeom>
          <a:solidFill>
            <a:schemeClr val="bg1"/>
          </a:solidFill>
        </p:spPr>
        <p:txBody>
          <a:bodyPr wrap="square" rtlCol="0">
            <a:spAutoFit/>
          </a:bodyPr>
          <a:lstStyle/>
          <a:p>
            <a:pPr algn="just"/>
            <a:r>
              <a:rPr lang="en-US" b="1" dirty="0">
                <a:solidFill>
                  <a:schemeClr val="bg2"/>
                </a:solidFill>
              </a:rPr>
              <a:t>Public Law 619 (July 22, 1950</a:t>
            </a:r>
            <a:r>
              <a:rPr lang="en-US" b="1" dirty="0" smtClean="0">
                <a:solidFill>
                  <a:schemeClr val="bg2"/>
                </a:solidFill>
              </a:rPr>
              <a:t>) – </a:t>
            </a:r>
            <a:r>
              <a:rPr lang="en-US" dirty="0" smtClean="0">
                <a:solidFill>
                  <a:schemeClr val="bg2"/>
                </a:solidFill>
              </a:rPr>
              <a:t>“</a:t>
            </a:r>
            <a:r>
              <a:rPr lang="en-US" dirty="0" smtClean="0">
                <a:solidFill>
                  <a:schemeClr val="bg2"/>
                </a:solidFill>
              </a:rPr>
              <a:t>authorizes </a:t>
            </a:r>
            <a:r>
              <a:rPr lang="en-US" dirty="0">
                <a:solidFill>
                  <a:schemeClr val="bg2"/>
                </a:solidFill>
              </a:rPr>
              <a:t>the DOC to investigate conditions which affect the </a:t>
            </a:r>
            <a:r>
              <a:rPr lang="en-US" u="sng" dirty="0">
                <a:solidFill>
                  <a:schemeClr val="bg2"/>
                </a:solidFill>
              </a:rPr>
              <a:t>transmission of radio waves from their source to a receiver</a:t>
            </a:r>
            <a:r>
              <a:rPr lang="en-US" dirty="0">
                <a:solidFill>
                  <a:schemeClr val="bg2"/>
                </a:solidFill>
              </a:rPr>
              <a:t>, the compilation and distribution of information on such transmission of radio waves as a basis for choice of frequencies to be used in radio operation, the prosecution of such research in engineering, mathematics, and the physical sciences</a:t>
            </a:r>
            <a:r>
              <a:rPr lang="en-US" dirty="0" smtClean="0">
                <a:solidFill>
                  <a:schemeClr val="bg2"/>
                </a:solidFill>
              </a:rPr>
              <a:t>.” </a:t>
            </a:r>
            <a:r>
              <a:rPr lang="en-US" dirty="0" smtClean="0">
                <a:solidFill>
                  <a:schemeClr val="bg2"/>
                </a:solidFill>
              </a:rPr>
              <a:t>See also </a:t>
            </a:r>
            <a:r>
              <a:rPr lang="en-US" dirty="0" smtClean="0">
                <a:solidFill>
                  <a:schemeClr val="bg2"/>
                </a:solidFill>
                <a:hlinkClick r:id="rId4"/>
              </a:rPr>
              <a:t>15 USC Section 1532</a:t>
            </a:r>
            <a:r>
              <a:rPr lang="en-US" dirty="0" smtClean="0">
                <a:solidFill>
                  <a:schemeClr val="bg2"/>
                </a:solidFill>
              </a:rPr>
              <a:t> and  </a:t>
            </a:r>
            <a:r>
              <a:rPr lang="en-US" dirty="0" smtClean="0">
                <a:solidFill>
                  <a:schemeClr val="bg2"/>
                </a:solidFill>
                <a:hlinkClick r:id="rId5"/>
              </a:rPr>
              <a:t>DOO 10-15</a:t>
            </a:r>
            <a:r>
              <a:rPr lang="en-US" dirty="0" smtClean="0">
                <a:solidFill>
                  <a:schemeClr val="bg2"/>
                </a:solidFill>
              </a:rPr>
              <a:t>. (Reference the DOC’s </a:t>
            </a:r>
            <a:r>
              <a:rPr lang="en-US" u="sng" dirty="0" smtClean="0">
                <a:solidFill>
                  <a:schemeClr val="bg2"/>
                </a:solidFill>
              </a:rPr>
              <a:t>High Latitude Monitoring Station</a:t>
            </a:r>
            <a:r>
              <a:rPr lang="en-US" dirty="0" smtClean="0">
                <a:solidFill>
                  <a:schemeClr val="bg2"/>
                </a:solidFill>
              </a:rPr>
              <a:t>)</a:t>
            </a:r>
          </a:p>
        </p:txBody>
      </p:sp>
      <p:sp>
        <p:nvSpPr>
          <p:cNvPr id="7" name="TextBox 6"/>
          <p:cNvSpPr txBox="1"/>
          <p:nvPr/>
        </p:nvSpPr>
        <p:spPr>
          <a:xfrm>
            <a:off x="1933308" y="591234"/>
            <a:ext cx="5277407" cy="523220"/>
          </a:xfrm>
          <a:prstGeom prst="rect">
            <a:avLst/>
          </a:prstGeom>
          <a:noFill/>
        </p:spPr>
        <p:txBody>
          <a:bodyPr wrap="none" rtlCol="0">
            <a:spAutoFit/>
          </a:bodyPr>
          <a:lstStyle/>
          <a:p>
            <a:pPr algn="ctr"/>
            <a:r>
              <a:rPr lang="en-US" sz="2800" b="1" dirty="0" smtClean="0">
                <a:solidFill>
                  <a:schemeClr val="bg1"/>
                </a:solidFill>
              </a:rPr>
              <a:t>Long Range Communications</a:t>
            </a:r>
          </a:p>
        </p:txBody>
      </p:sp>
    </p:spTree>
    <p:extLst>
      <p:ext uri="{BB962C8B-B14F-4D97-AF65-F5344CB8AC3E}">
        <p14:creationId xmlns:p14="http://schemas.microsoft.com/office/powerpoint/2010/main" val="1837687499"/>
      </p:ext>
    </p:extLst>
  </p:cSld>
  <p:clrMapOvr>
    <a:masterClrMapping/>
  </p:clrMapOvr>
  <p:transition spd="slow">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377" y="3709671"/>
            <a:ext cx="2699231" cy="237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377" y="1607403"/>
            <a:ext cx="1410918" cy="1897797"/>
          </a:xfrm>
          <a:prstGeom prst="rect">
            <a:avLst/>
          </a:prstGeom>
        </p:spPr>
      </p:pic>
      <p:sp>
        <p:nvSpPr>
          <p:cNvPr id="7" name="TextBox 6"/>
          <p:cNvSpPr txBox="1"/>
          <p:nvPr/>
        </p:nvSpPr>
        <p:spPr>
          <a:xfrm>
            <a:off x="815209" y="2390520"/>
            <a:ext cx="819455" cy="184666"/>
          </a:xfrm>
          <a:prstGeom prst="rect">
            <a:avLst/>
          </a:prstGeom>
          <a:noFill/>
        </p:spPr>
        <p:txBody>
          <a:bodyPr wrap="none" rtlCol="0">
            <a:spAutoFit/>
          </a:bodyPr>
          <a:lstStyle/>
          <a:p>
            <a:pPr algn="just"/>
            <a:r>
              <a:rPr lang="en-US" sz="600" b="1" kern="1200" dirty="0">
                <a:solidFill>
                  <a:srgbClr val="FFFF00"/>
                </a:solidFill>
              </a:rPr>
              <a:t>William Pickering</a:t>
            </a:r>
            <a:endParaRPr lang="en-US" sz="600" b="1" dirty="0" smtClean="0">
              <a:solidFill>
                <a:srgbClr val="FFFF00"/>
              </a:solidFill>
            </a:endParaRPr>
          </a:p>
        </p:txBody>
      </p:sp>
      <p:sp>
        <p:nvSpPr>
          <p:cNvPr id="3" name="TextBox 2"/>
          <p:cNvSpPr txBox="1"/>
          <p:nvPr/>
        </p:nvSpPr>
        <p:spPr>
          <a:xfrm>
            <a:off x="2071155" y="591234"/>
            <a:ext cx="5001690" cy="523220"/>
          </a:xfrm>
          <a:prstGeom prst="rect">
            <a:avLst/>
          </a:prstGeom>
          <a:noFill/>
        </p:spPr>
        <p:txBody>
          <a:bodyPr wrap="none" rtlCol="0">
            <a:spAutoFit/>
          </a:bodyPr>
          <a:lstStyle/>
          <a:p>
            <a:pPr algn="ctr"/>
            <a:r>
              <a:rPr lang="en-US" sz="2800" b="1" dirty="0" smtClean="0">
                <a:solidFill>
                  <a:schemeClr val="bg1"/>
                </a:solidFill>
              </a:rPr>
              <a:t>Astronaut Health and Safety</a:t>
            </a:r>
          </a:p>
        </p:txBody>
      </p:sp>
      <p:sp>
        <p:nvSpPr>
          <p:cNvPr id="6" name="Rectangle 5"/>
          <p:cNvSpPr/>
          <p:nvPr/>
        </p:nvSpPr>
        <p:spPr>
          <a:xfrm>
            <a:off x="992627" y="2621578"/>
            <a:ext cx="797013" cy="184666"/>
          </a:xfrm>
          <a:prstGeom prst="rect">
            <a:avLst/>
          </a:prstGeom>
        </p:spPr>
        <p:txBody>
          <a:bodyPr wrap="none">
            <a:spAutoFit/>
          </a:bodyPr>
          <a:lstStyle/>
          <a:p>
            <a:r>
              <a:rPr lang="en-US" sz="600" b="1" kern="1200" dirty="0">
                <a:solidFill>
                  <a:srgbClr val="FFFF00"/>
                </a:solidFill>
              </a:rPr>
              <a:t>James Van Allen</a:t>
            </a:r>
            <a:endParaRPr lang="en-US" sz="600" b="1" dirty="0">
              <a:solidFill>
                <a:srgbClr val="FFFF00"/>
              </a:solidFill>
            </a:endParaRPr>
          </a:p>
        </p:txBody>
      </p:sp>
      <p:sp>
        <p:nvSpPr>
          <p:cNvPr id="8" name="TextBox 7"/>
          <p:cNvSpPr txBox="1"/>
          <p:nvPr/>
        </p:nvSpPr>
        <p:spPr>
          <a:xfrm>
            <a:off x="1191572" y="2863334"/>
            <a:ext cx="898003" cy="184666"/>
          </a:xfrm>
          <a:prstGeom prst="rect">
            <a:avLst/>
          </a:prstGeom>
          <a:noFill/>
        </p:spPr>
        <p:txBody>
          <a:bodyPr wrap="none" rtlCol="0">
            <a:spAutoFit/>
          </a:bodyPr>
          <a:lstStyle/>
          <a:p>
            <a:pPr algn="just"/>
            <a:r>
              <a:rPr lang="en-US" sz="600" b="1" kern="1200" dirty="0" err="1">
                <a:solidFill>
                  <a:srgbClr val="FFFF00"/>
                </a:solidFill>
              </a:rPr>
              <a:t>Wernher</a:t>
            </a:r>
            <a:r>
              <a:rPr lang="en-US" sz="600" b="1" kern="1200" dirty="0">
                <a:solidFill>
                  <a:srgbClr val="FFFF00"/>
                </a:solidFill>
              </a:rPr>
              <a:t> von Braun</a:t>
            </a:r>
            <a:endParaRPr lang="en-US" sz="600" b="1" dirty="0" smtClean="0">
              <a:solidFill>
                <a:srgbClr val="FFFF00"/>
              </a:solidFill>
            </a:endParaRPr>
          </a:p>
        </p:txBody>
      </p:sp>
      <p:sp>
        <p:nvSpPr>
          <p:cNvPr id="11" name="TextBox 10"/>
          <p:cNvSpPr txBox="1"/>
          <p:nvPr/>
        </p:nvSpPr>
        <p:spPr>
          <a:xfrm>
            <a:off x="2590800" y="1607403"/>
            <a:ext cx="6248400" cy="1323439"/>
          </a:xfrm>
          <a:prstGeom prst="rect">
            <a:avLst/>
          </a:prstGeom>
          <a:solidFill>
            <a:schemeClr val="bg1"/>
          </a:solidFill>
        </p:spPr>
        <p:txBody>
          <a:bodyPr wrap="square" rtlCol="0">
            <a:spAutoFit/>
          </a:bodyPr>
          <a:lstStyle/>
          <a:p>
            <a:pPr algn="just"/>
            <a:r>
              <a:rPr lang="en-US" sz="1600" dirty="0" smtClean="0">
                <a:solidFill>
                  <a:schemeClr val="bg2"/>
                </a:solidFill>
              </a:rPr>
              <a:t>Space radiation exposure was recognized as a risk that needed to be  considered for manned spaceflight. In 1960 NASA established the Solar Particle Alert Network (SPAN). During Apollo missions SPAN data were relayed to the Space Environment Console at the  Mission Control Center in Houston, </a:t>
            </a:r>
            <a:r>
              <a:rPr lang="en-US" sz="1600" dirty="0" err="1" smtClean="0">
                <a:solidFill>
                  <a:schemeClr val="bg2"/>
                </a:solidFill>
              </a:rPr>
              <a:t>Tx</a:t>
            </a:r>
            <a:r>
              <a:rPr lang="en-US" sz="1600" dirty="0" smtClean="0">
                <a:solidFill>
                  <a:schemeClr val="bg2"/>
                </a:solidFill>
              </a:rPr>
              <a:t>. (also AF SOFNET/SEON)</a:t>
            </a: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1510" y="2940674"/>
            <a:ext cx="5093110" cy="3319800"/>
          </a:xfrm>
          <a:prstGeom prst="rect">
            <a:avLst/>
          </a:prstGeom>
          <a:noFill/>
          <a:ln w="1905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7439136" y="6054862"/>
            <a:ext cx="1385316" cy="215444"/>
          </a:xfrm>
          <a:prstGeom prst="rect">
            <a:avLst/>
          </a:prstGeom>
          <a:solidFill>
            <a:schemeClr val="bg1"/>
          </a:solidFill>
          <a:ln w="19050">
            <a:solidFill>
              <a:schemeClr val="bg2"/>
            </a:solidFill>
          </a:ln>
        </p:spPr>
        <p:txBody>
          <a:bodyPr wrap="none" rtlCol="0">
            <a:spAutoFit/>
          </a:bodyPr>
          <a:lstStyle/>
          <a:p>
            <a:pPr algn="r"/>
            <a:r>
              <a:rPr lang="en-US" sz="800" b="1" i="1" dirty="0" smtClean="0">
                <a:solidFill>
                  <a:schemeClr val="bg2"/>
                </a:solidFill>
              </a:rPr>
              <a:t>Robbins and Reid (1969)</a:t>
            </a:r>
          </a:p>
        </p:txBody>
      </p:sp>
      <p:sp>
        <p:nvSpPr>
          <p:cNvPr id="15" name="Rectangle 14"/>
          <p:cNvSpPr/>
          <p:nvPr/>
        </p:nvSpPr>
        <p:spPr>
          <a:xfrm>
            <a:off x="773377" y="5843271"/>
            <a:ext cx="1316198" cy="339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70538" y="5862935"/>
            <a:ext cx="1245854" cy="461665"/>
          </a:xfrm>
          <a:prstGeom prst="rect">
            <a:avLst/>
          </a:prstGeom>
          <a:solidFill>
            <a:schemeClr val="bg1"/>
          </a:solidFill>
        </p:spPr>
        <p:txBody>
          <a:bodyPr wrap="none" rtlCol="0">
            <a:spAutoFit/>
          </a:bodyPr>
          <a:lstStyle/>
          <a:p>
            <a:pPr algn="just"/>
            <a:r>
              <a:rPr lang="en-US" sz="1200" b="1" dirty="0" smtClean="0">
                <a:solidFill>
                  <a:schemeClr val="bg2"/>
                </a:solidFill>
              </a:rPr>
              <a:t>Trenton Times</a:t>
            </a:r>
          </a:p>
          <a:p>
            <a:pPr algn="just"/>
            <a:r>
              <a:rPr lang="en-US" sz="1200" b="1" dirty="0" smtClean="0">
                <a:solidFill>
                  <a:schemeClr val="bg2"/>
                </a:solidFill>
              </a:rPr>
              <a:t>(15 Oct 1959)</a:t>
            </a:r>
          </a:p>
        </p:txBody>
      </p:sp>
      <p:sp>
        <p:nvSpPr>
          <p:cNvPr id="16" name="Rectangle 15"/>
          <p:cNvSpPr/>
          <p:nvPr/>
        </p:nvSpPr>
        <p:spPr>
          <a:xfrm>
            <a:off x="2286000" y="3556369"/>
            <a:ext cx="1186608" cy="204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http://www.honeysucklecreek.net/images/main/Apollo_NASA_40th_Syd_Buxt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3824" y="2875624"/>
            <a:ext cx="790700" cy="79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546666"/>
      </p:ext>
    </p:extLst>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37788" y="1587598"/>
            <a:ext cx="3733800" cy="452806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5297128" y="3995853"/>
            <a:ext cx="1167307" cy="1838401"/>
            <a:chOff x="5297128" y="3995853"/>
            <a:chExt cx="1167307" cy="1838401"/>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018" y="3995853"/>
              <a:ext cx="865527" cy="1371600"/>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5297128" y="5372589"/>
              <a:ext cx="1167307" cy="461665"/>
            </a:xfrm>
            <a:prstGeom prst="rect">
              <a:avLst/>
            </a:prstGeom>
            <a:solidFill>
              <a:schemeClr val="bg1"/>
            </a:solidFill>
          </p:spPr>
          <p:txBody>
            <a:bodyPr wrap="none" rtlCol="0">
              <a:spAutoFit/>
            </a:bodyPr>
            <a:lstStyle/>
            <a:p>
              <a:pPr algn="ctr"/>
              <a:r>
                <a:rPr lang="en-US" sz="800" b="1" dirty="0" smtClean="0">
                  <a:solidFill>
                    <a:schemeClr val="bg2"/>
                  </a:solidFill>
                </a:rPr>
                <a:t>Dr. George Benton</a:t>
              </a:r>
            </a:p>
            <a:p>
              <a:pPr algn="ctr"/>
              <a:r>
                <a:rPr lang="en-US" sz="800" b="1" dirty="0" smtClean="0">
                  <a:solidFill>
                    <a:schemeClr val="bg2"/>
                  </a:solidFill>
                </a:rPr>
                <a:t>ESSA Research</a:t>
              </a:r>
            </a:p>
            <a:p>
              <a:pPr algn="ctr"/>
              <a:r>
                <a:rPr lang="en-US" sz="800" b="1" dirty="0" smtClean="0">
                  <a:solidFill>
                    <a:schemeClr val="bg2"/>
                  </a:solidFill>
                </a:rPr>
                <a:t>Laboratories (ERL)  </a:t>
              </a:r>
            </a:p>
          </p:txBody>
        </p:sp>
      </p:grpSp>
      <p:grpSp>
        <p:nvGrpSpPr>
          <p:cNvPr id="4" name="Group 3"/>
          <p:cNvGrpSpPr/>
          <p:nvPr/>
        </p:nvGrpSpPr>
        <p:grpSpPr>
          <a:xfrm>
            <a:off x="7084106" y="3989440"/>
            <a:ext cx="1374094" cy="1838401"/>
            <a:chOff x="7084106" y="3989440"/>
            <a:chExt cx="1374094" cy="1838401"/>
          </a:xfrm>
        </p:grpSpPr>
        <p:pic>
          <p:nvPicPr>
            <p:cNvPr id="24" name="Picture 2" descr="http://celebrating200years.noaa.gov/historymakers/johnson/david_johns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529" y="3989440"/>
              <a:ext cx="903249" cy="13716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084106" y="5366176"/>
              <a:ext cx="1374094" cy="461665"/>
            </a:xfrm>
            <a:prstGeom prst="rect">
              <a:avLst/>
            </a:prstGeom>
            <a:solidFill>
              <a:schemeClr val="bg1"/>
            </a:solidFill>
          </p:spPr>
          <p:txBody>
            <a:bodyPr wrap="none" rtlCol="0">
              <a:spAutoFit/>
            </a:bodyPr>
            <a:lstStyle/>
            <a:p>
              <a:pPr algn="ctr"/>
              <a:r>
                <a:rPr lang="en-US" sz="800" b="1" dirty="0" smtClean="0">
                  <a:solidFill>
                    <a:schemeClr val="bg2"/>
                  </a:solidFill>
                </a:rPr>
                <a:t>David Johnson</a:t>
              </a:r>
            </a:p>
            <a:p>
              <a:pPr algn="ctr"/>
              <a:r>
                <a:rPr lang="en-US" sz="800" b="1" dirty="0" smtClean="0">
                  <a:solidFill>
                    <a:schemeClr val="bg2"/>
                  </a:solidFill>
                </a:rPr>
                <a:t>National Environmental </a:t>
              </a:r>
            </a:p>
            <a:p>
              <a:pPr algn="ctr"/>
              <a:r>
                <a:rPr lang="en-US" sz="800" b="1" dirty="0" smtClean="0">
                  <a:solidFill>
                    <a:schemeClr val="bg2"/>
                  </a:solidFill>
                </a:rPr>
                <a:t>Satellite Center (NESC)  </a:t>
              </a: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652" y="3867758"/>
            <a:ext cx="1159425" cy="914400"/>
          </a:xfrm>
          <a:prstGeom prst="rect">
            <a:avLst/>
          </a:prstGeom>
        </p:spPr>
      </p:pic>
      <p:sp>
        <p:nvSpPr>
          <p:cNvPr id="5" name="TextBox 4"/>
          <p:cNvSpPr txBox="1"/>
          <p:nvPr/>
        </p:nvSpPr>
        <p:spPr>
          <a:xfrm>
            <a:off x="1864372" y="591234"/>
            <a:ext cx="5415265" cy="523220"/>
          </a:xfrm>
          <a:prstGeom prst="rect">
            <a:avLst/>
          </a:prstGeom>
          <a:noFill/>
        </p:spPr>
        <p:txBody>
          <a:bodyPr wrap="none" rtlCol="0">
            <a:spAutoFit/>
          </a:bodyPr>
          <a:lstStyle/>
          <a:p>
            <a:pPr algn="ctr"/>
            <a:r>
              <a:rPr lang="en-US" sz="2800" b="1" dirty="0" smtClean="0">
                <a:solidFill>
                  <a:schemeClr val="bg1"/>
                </a:solidFill>
              </a:rPr>
              <a:t>Before GOES – Early Satellites</a:t>
            </a:r>
          </a:p>
        </p:txBody>
      </p:sp>
      <p:sp>
        <p:nvSpPr>
          <p:cNvPr id="6" name="TextBox 5"/>
          <p:cNvSpPr txBox="1"/>
          <p:nvPr/>
        </p:nvSpPr>
        <p:spPr>
          <a:xfrm>
            <a:off x="5094324" y="1739998"/>
            <a:ext cx="3631988" cy="584775"/>
          </a:xfrm>
          <a:prstGeom prst="rect">
            <a:avLst/>
          </a:prstGeom>
          <a:noFill/>
        </p:spPr>
        <p:txBody>
          <a:bodyPr wrap="square" rtlCol="0">
            <a:spAutoFit/>
          </a:bodyPr>
          <a:lstStyle/>
          <a:p>
            <a:pPr algn="ctr"/>
            <a:r>
              <a:rPr lang="en-US" sz="1600" dirty="0" smtClean="0">
                <a:solidFill>
                  <a:schemeClr val="bg2"/>
                </a:solidFill>
              </a:rPr>
              <a:t>Memorandum to David Johnson from George Benton (04 Mar 1969)</a:t>
            </a:r>
          </a:p>
        </p:txBody>
      </p:sp>
      <p:sp>
        <p:nvSpPr>
          <p:cNvPr id="7" name="TextBox 6"/>
          <p:cNvSpPr txBox="1"/>
          <p:nvPr/>
        </p:nvSpPr>
        <p:spPr>
          <a:xfrm>
            <a:off x="6534864" y="5887618"/>
            <a:ext cx="2226892" cy="215444"/>
          </a:xfrm>
          <a:prstGeom prst="rect">
            <a:avLst/>
          </a:prstGeom>
          <a:solidFill>
            <a:schemeClr val="bg1"/>
          </a:solidFill>
        </p:spPr>
        <p:txBody>
          <a:bodyPr wrap="none" rtlCol="0">
            <a:spAutoFit/>
          </a:bodyPr>
          <a:lstStyle/>
          <a:p>
            <a:pPr algn="r"/>
            <a:r>
              <a:rPr lang="en-US" sz="800" b="1" dirty="0">
                <a:solidFill>
                  <a:schemeClr val="bg2"/>
                </a:solidFill>
              </a:rPr>
              <a:t>(unsigned file copy, </a:t>
            </a:r>
            <a:r>
              <a:rPr lang="en-US" sz="800" b="1" dirty="0" smtClean="0">
                <a:solidFill>
                  <a:schemeClr val="bg2"/>
                </a:solidFill>
              </a:rPr>
              <a:t>courtesy Dick Grubb)</a:t>
            </a:r>
          </a:p>
        </p:txBody>
      </p:sp>
      <p:sp>
        <p:nvSpPr>
          <p:cNvPr id="8" name="TextBox 7"/>
          <p:cNvSpPr txBox="1"/>
          <p:nvPr/>
        </p:nvSpPr>
        <p:spPr>
          <a:xfrm>
            <a:off x="5094324" y="2349598"/>
            <a:ext cx="3587383" cy="1600438"/>
          </a:xfrm>
          <a:prstGeom prst="rect">
            <a:avLst/>
          </a:prstGeom>
          <a:noFill/>
        </p:spPr>
        <p:txBody>
          <a:bodyPr wrap="square" rtlCol="0">
            <a:spAutoFit/>
          </a:bodyPr>
          <a:lstStyle/>
          <a:p>
            <a:pPr algn="just"/>
            <a:r>
              <a:rPr lang="en-US" i="1" dirty="0" smtClean="0">
                <a:solidFill>
                  <a:schemeClr val="bg2"/>
                </a:solidFill>
              </a:rPr>
              <a:t>“I am pleased to submit to you in outline our firm requirements for operational space disturbance monitoring from the first GOES satellite. These are for operational monitoring of </a:t>
            </a:r>
            <a:r>
              <a:rPr lang="en-US" b="1" i="1" dirty="0" smtClean="0">
                <a:solidFill>
                  <a:srgbClr val="FF0000"/>
                </a:solidFill>
              </a:rPr>
              <a:t>energetic protons, alpha particles and solar x-rays</a:t>
            </a:r>
            <a:r>
              <a:rPr lang="en-US" b="1" i="1" dirty="0" smtClean="0">
                <a:solidFill>
                  <a:schemeClr val="bg2"/>
                </a:solidFill>
              </a:rPr>
              <a:t> </a:t>
            </a:r>
            <a:r>
              <a:rPr lang="en-US" i="1" dirty="0" smtClean="0">
                <a:solidFill>
                  <a:schemeClr val="bg2"/>
                </a:solidFill>
              </a:rPr>
              <a:t>in the 1 – 8 and 0.5 – 3 Angstrom bands.”</a:t>
            </a:r>
          </a:p>
        </p:txBody>
      </p:sp>
      <p:sp>
        <p:nvSpPr>
          <p:cNvPr id="12" name="TextBox 11"/>
          <p:cNvSpPr txBox="1"/>
          <p:nvPr/>
        </p:nvSpPr>
        <p:spPr>
          <a:xfrm>
            <a:off x="1600200" y="3847905"/>
            <a:ext cx="3200400" cy="954107"/>
          </a:xfrm>
          <a:prstGeom prst="rect">
            <a:avLst/>
          </a:prstGeom>
          <a:solidFill>
            <a:schemeClr val="bg1"/>
          </a:solidFill>
        </p:spPr>
        <p:txBody>
          <a:bodyPr wrap="square" rtlCol="0">
            <a:spAutoFit/>
          </a:bodyPr>
          <a:lstStyle/>
          <a:p>
            <a:pPr algn="just"/>
            <a:r>
              <a:rPr lang="en-US" dirty="0" smtClean="0">
                <a:solidFill>
                  <a:schemeClr val="bg2"/>
                </a:solidFill>
              </a:rPr>
              <a:t>Advanced Technology Satellites (ATS, 1966-1977) – Demonstrated utility of geosynchronous orbit for meteorological monitoring.</a:t>
            </a:r>
          </a:p>
        </p:txBody>
      </p:sp>
      <p:sp>
        <p:nvSpPr>
          <p:cNvPr id="15" name="TextBox 14"/>
          <p:cNvSpPr txBox="1"/>
          <p:nvPr/>
        </p:nvSpPr>
        <p:spPr>
          <a:xfrm>
            <a:off x="1600200" y="1688068"/>
            <a:ext cx="3200400" cy="954107"/>
          </a:xfrm>
          <a:prstGeom prst="rect">
            <a:avLst/>
          </a:prstGeom>
          <a:solidFill>
            <a:schemeClr val="bg1"/>
          </a:solidFill>
        </p:spPr>
        <p:txBody>
          <a:bodyPr wrap="square" rtlCol="0">
            <a:spAutoFit/>
          </a:bodyPr>
          <a:lstStyle/>
          <a:p>
            <a:pPr algn="just"/>
            <a:r>
              <a:rPr lang="en-US" dirty="0" err="1">
                <a:solidFill>
                  <a:schemeClr val="bg2"/>
                </a:solidFill>
              </a:rPr>
              <a:t>SOLar</a:t>
            </a:r>
            <a:r>
              <a:rPr lang="en-US" dirty="0">
                <a:solidFill>
                  <a:schemeClr val="bg2"/>
                </a:solidFill>
              </a:rPr>
              <a:t> </a:t>
            </a:r>
            <a:r>
              <a:rPr lang="en-US" dirty="0" err="1">
                <a:solidFill>
                  <a:schemeClr val="bg2"/>
                </a:solidFill>
              </a:rPr>
              <a:t>RADiation</a:t>
            </a:r>
            <a:r>
              <a:rPr lang="en-US" dirty="0">
                <a:solidFill>
                  <a:schemeClr val="bg2"/>
                </a:solidFill>
              </a:rPr>
              <a:t> (SOLRAD, 1960-1976) – Determined relationship between solar </a:t>
            </a:r>
            <a:r>
              <a:rPr lang="en-US" dirty="0" smtClean="0">
                <a:solidFill>
                  <a:schemeClr val="bg2"/>
                </a:solidFill>
              </a:rPr>
              <a:t>x-rays </a:t>
            </a:r>
            <a:r>
              <a:rPr lang="en-US" dirty="0">
                <a:solidFill>
                  <a:schemeClr val="bg2"/>
                </a:solidFill>
              </a:rPr>
              <a:t>and </a:t>
            </a:r>
            <a:r>
              <a:rPr lang="en-US" dirty="0" smtClean="0">
                <a:solidFill>
                  <a:schemeClr val="bg2"/>
                </a:solidFill>
              </a:rPr>
              <a:t>radio-wave </a:t>
            </a:r>
            <a:r>
              <a:rPr lang="en-US" dirty="0" smtClean="0">
                <a:solidFill>
                  <a:schemeClr val="bg2"/>
                </a:solidFill>
              </a:rPr>
              <a:t>fadeouts. Non operational. </a:t>
            </a:r>
            <a:endParaRPr lang="en-US" dirty="0">
              <a:solidFill>
                <a:schemeClr val="bg2"/>
              </a:solidFill>
            </a:endParaRPr>
          </a:p>
        </p:txBody>
      </p:sp>
      <p:sp>
        <p:nvSpPr>
          <p:cNvPr id="16" name="AutoShape 5" descr="data:image/jpeg;base64,/9j/4AAQSkZJRgABAQAAAQABAAD/2wCEAAkGBxMTEhUSExMVFRUVFxgYFxgYFxUXGhsXFRUXFxobFxgYHSggGholGxcVITEiJSkrLi4uFx8zODMtNygtLisBCgoKDg0OGhAQGy0iHx8tLS0tKystLS0tLS0tLS0tLS0tLS0tLS0tLS0tLS0tLS0tLS0tLS0tLS0tKy0tLSstK//AABEIAO8A0wMBIgACEQEDEQH/xAAcAAABBQEBAQAAAAAAAAAAAAAFAQIDBAYABwj/xABBEAABAwIEAwYDBQYEBwEBAAABAgMRACEEEjFBBVFhBhMicYGRMqGxUoLB0fAUIzNCcvEHYpLhFUNjg6KywtJT/8QAGQEAAwEBAQAAAAAAAAAAAAAAAAIDAQQF/8QAIhEAAgICAgIDAQEAAAAAAAAAAAECEQMhEjETQQQiUXFh/9oADAMBAAIRAxEAPwDTGky0tOFVOcaBTgK6lBrDRYpQKUUooASKUV1dQaPTS02npTOlIahKUVZZwgiVKCRz/KlcbQLBRV1iKLGoripEqp4SOXz/ANqlQyD/AHosKGJNOqdOF6079jPOiwpkApyak/ZlDkfWmZSNRQFHU6m0s1pti11dNdQB1LSUs0ALSikrqAHilpuauoAzOalBplKKoQJAaWo6cDWG2Sg04GohUlYaLSgUgNKsz5D29etY2kMotnZx5/r50i1T08qnbwRICleEH7RCbc73+VPYbZJspS/6G1KH+o2qMssUVWJsn4W2HJSskGLGN/OrDnCyAVBVh0P4VawzaQAAlYHVI/Op+4B0MfI+xtUnlfor40jPYd1pR/jJGutjI86vJaa179IHmkfjTsTwtIMqSDE9JB5ihmL4XhnGy2QVCZy/lR5X7DhXQbbYTqlyfKCPcGrTLXJU+n1rJcL7OYcJDKFKbkkz8Uk+elWsb2RS2j41mSINhHoLVqbe0Y6Xo1ICYuUkeYqk4Wc3hcQFcgpN/NM1j2ezrIMlS1c7j9Cj/BsHhmTIaGb7R8RHlOlZ5N0bwL68Nmukb6xAPlVZSSLGxo0jFJUPCfQ/Kh/GT/DcTGU2J6nT8aosiXYjgVKUVHmpyTVUTsdSTSikrQHTXTTTXTQA6a6mzSUAZ2urqSqHOLUjaSdAT5An6VFNE+CY8NKM6KtO4pZOkNHvZTqRFaHEYJtX70AElJjZJkHxGhDLQCStZypTdSuX5nkKl5VRdYnZClAm5CeZJgAdT+AvU2DzOGMOJj/mrAgHSUAfrrQviX7xtWIcGVlofuUGfEomAVcyTTU9sV/szxDaE5G8qVJzfxF+FIyn7x8hUJPkXjUTQ8Mw2FWfHiEPrBgytJvMRknnWId7U4lWNUhlzu21OBCElAKAkHKTccgVUI4C4BmxK0gBIyJUEkDvFg3gakJzHTWKu4vFIRh3XEKzKUO6RbQrSc58wgwP6hS1ToLtWa/AdtGnnUthlZUV5UkKFxpmja1yKIJ7V4NSy2MRlUFEQUqIUQYgWIImvN+zCCyy9jbAoHdM7S46IUR1Sgk+tD8Avum3HzOYfu2v63AQpc80tkkdSKfj+C82ex4LtFhniEJdSVEwEnMk/dneqHHMN3ZC0ggH69RsawX+HZQh39oxDmRpvwpKtC6pJAAtsnMfOK9TQ+ziELyOIcG+Ugx9mRsaWUWhk77M2rGBQzARBvePUVYa7XDIptQzkAmQCTHpQN/DKDpbIgTvtf8AOmIaUBlyxEjlEGDehSaFktl/CcRQ6fCYPJVjV9GbkDHnQNltYnKD7A/WmrxBCvEIPMSk/K1M4oFJmpZUrkPnVzDKKwWVD4pIHT+9BuGYtXMnzo+leZKXAPEkgjrz+VJFJ6HbYIalKihWoPvVir/HcJmAcTQph0KE1XE2vqyeSKf2RODSzUYVThVyNjqWkmuBoCxIrq4qrqAszs100yuqhAfPt86enpf9cqhqxhW5M1jY0VbC2HfcUYk3hIAFuVhUCGhiHA2kyy2b/wCdYuSemnyqbEud2yrL8SyG0+ah4iPJJoVxLALJw2FQlxLSld686kKgIbk5cwGqoPvXJLZ1rRX/AMSscEpbwqAfCM6oE3IhIkaEAE+1Y7iK0ttts5jm/iuDkVABA8w3EjbOaMvLU/iVPLzITJcVIjK2gaSeYAT5mhvBUqxGKLjqLJl1w2iEeICRa6siaRd2ayDjAUhLTAB8CcyuZcdAUZ6hORPoai48qC3h0QQ0nxEaqeXCnPOJSkf0URYSpLy8S8pK0thTpGhUufAgA7FZSPKhnZxJXiFYhwyhkKxDp2JSSUp81OFIFMt7MkEuPgsoawYP8JOZzf8AfOjOr/SnKn3ofx1KgG8On/ljxmPidXdfokZUfdp3DcYXH1Pr8WTM6oQRKplIPm4UjymmcHYKn1PPSENBTzh5kfCnzUtSUx1rejOx3FkqYDeHM/u0lTg2DrkKIB3ypyDzBrddn+NYfBsJYc7xLhhbhSEkhShmy+gISbc6xPB3g48p1yVJbCnXPS4H3llCfvVZ7NtLxmMCVJ+JRW4oaAA5lH5gD+oVjTZqPScdgUuL70aKSlV7HxA3jbapHOEpUSS4mbEiZuRfyvScaXCrGPCB6SY+UUGOJVnMH2p4vRkns0nDOGtXClAmg/aLhSU+JMnyqJGMWRcn23puKfJEKJFuv41RtMRDsKPClQ3A/L8RRXgjkpudLeV/9qC4NRCEp1gXP3k1b4Is5VHmo+0muRL7M6G9I0rDly2vRfw+Y1H40AxOHLa72BN/Pb3/AAoiVSmxhQuDyIp7qg+3Oh0UNwR+X41R9L9Fj7BhpQaVxs5Z3Fj+BqHNXRB2jnapkxNIDUZVXBVajCWa6o5rqagAE12aoprpqhElBoxwtqSBzNCGBJo/gxlBO4ST8jUcjK4kT4xrM+2gfC2mT/U4fyFZHinaR5sO4hKloU64G2kKBhLbUZllCtzKRJ61s8MJxTl9CB5QgR9a867UcUVi8cUtgKEhpu50SYKvKSo+QrnaOgtOdqn1sJ79LDodNkrb1bSYJJSQbrED+k1PhOIYBpsBzDrZ/aAFnu1lXhQohJOa4BOYgDkKDYnCF3EBtGbKClCCR/IjUzsPiV6moiFP4lIKcralAE3hLSBsNoQn50jN2HceMCpPdpfKe8CXD3zZIywcozJHh+1fmKg4h2bdbw3d4ZtLhdWHHA24kqyJ/hZUqMkGSqwO1X/+FN4h0E5IUfEAPhQkc/8AKgAelB8fghicQVhSkSqJSYyNIECOQCBWJr0a79lU4B1GGCVIcQpxeZeZBEJbskTH2sx8gKocTKmsOlsqlT6u8I/6bZhE+asyh5A0UwXanFLxOVl4pbWqEpUApIbA3CpiEJJPrUqeOt4x7I7g2XkqVlStOZpwIEgGQdk01STF00CeHsH9lCRYvqzKJtLbRIQPIrzn0FbDsOljDFJWSlzEyhoAFRypVBPQFW/JNQsPcOxKkoQp5lcBCBAUIQmBsYAAn3oz2f4U2rEftiHkOstt900ACMpSBJM/fPmqtNNBjsIHSQFBJBTrF99vOqCmWxIU2DBIzgna2lIGVrSpwLTqVFO45D2AqlYiTKftJOnmJq0CUjQ8HwrOWRe+hvUPHC2TlsDI6b/3qhggsCUX8uVU+LPXzKFwd5rTLNFhQlNreGwA0g8+Zqlj1pKgBFhtHzigqMcT0JOt9hIqJWKWoSYBJ2tFtOtcnPZ0yiqCGKeIKRsZk/hVMYpTLgVbu3LLB2VolXkdD6VUW4dyakbUlxKkKhVoInY0KezUqRqEKSoZokHwqB/HrQp9ooUUn9DaouC4kp/drJMQkk7jZX50S4izKQNVI+afxj8a6MciGSPsH5qUGoM9OCquQsmBrqhz11AAPNXTUU101UmXsGL1o2U6p5iI8xQDAquDz89RrrWk4TBWmb8vOLVy5Hs6YIocUfWnvlNIKnFtpKQkTdxGWY6QfasbwDgy0qWtxKkEJKE5hlJKwQrX/Jmv/mr0LFILagoz4FZCf+msy2RbQGR71JxZhThkAkRA/H61GS0Wijz7jTPcMqIsXAWgZmAQC5l+7b71V+z7Kgw6sqlSv3ac2mWxWQfVI9TVbtctS8T3aYytw2kbZifEfVRA8kitWeFNhttkEgtpy2vKicyj6qJPoKR6Qduyrw/DFtlxw+FTn7tN9rKWR8h6mhXHcQGMMuI7x390mNkkguH2hP3jRfjbK0qS0hQysoCfNZ8SyfePSsn2qcUtxLQkoaAT8NlOEy4QR1OX7lZFW9jSdIqcHwBLTjqlZM47puOSoLh5/B4f+50q3hx3DLqyRmX+6bItGaC6dNclvvVYx/DwlKGUkktJhQ5uKOZcfeMfdFVOOOQtDEKKWE5TImXF+JZ6+IhI6Iql7JVoK9luBPPtvOMxmCMiJUEjM5AVfojN6kVucHhv2fCtYUFIWEgrvqo+Iiept5CncEw6MFg0JIAWoZ1C91quddgKpSl2/i7zNOmvl8qWUkmUjFtE7LqoXKII1O0m8kdNar4taynxQrkf7VSZxLjS1BUqB+IHTl9AKlfxGHIsFpPnb0Fb5GmJwTQzBY9SDY35Xmascbxq1C8EmJInWJNCf2lpKoUXFHYIgH1mwFU3MZJECLjVWZWm8WpvJJmOMUEUuAiSbbchSsvlZhOh/mOkjpvQZOZSsp+EaD86OcORtz+tc82WghcRw/NclR9dDuLVAxg8q0qSYg3HTejgcSRrJIkJAJMjXSgzynM0ABMH+Y3t5UiKyWg6jhxKC5ZOUWk67kVMxicyRfxATHNGn0qN7GlxtAjLAEgaTWXHFwMQQmZa+Efb3cHp+J6VZtojFJ9hzEthKiJtt5a1HNW8qXUBaTAG8E22mBrTBhhuv5H/AOorqjkTSOaWJpuiDNSVZGGb/wD6H2T/APuupvJEThIzJrquf8MXaShM/acQPxpTw8DV1kffUf8A1Sas5r9JqLvodgW9LiQbiL23rU8CQFKk/wAt/wAqz+HW20SoqzamyVke5TWh4Y7C1BIKwRe2WDaBaQRrXFKf2OyMdBjFt5ha5ggj7QOqSdp260LxDrjTS8gU4oJIb/qMQFD7Sdeo0oiysk3AAjSZ96rYrFhJJPyEiOqd/rWNoajzrs7wJ0YjvHUOQ344UCMy58INr3ufKteysAqWQRkGa8QTNh5zRtrEBSRE+afFHpqPalUUkaoV5wJj0paNWtGExOVtKsQtR8HiAP8AMs2SOoKonoDWY7O4Fx15S05ld2FOryycypJSMvMqIr0rtDwFp9vJ3iWrgmIIMDf3OlDuzuHZwCHO8dSorPxJBACQDHxbydprehWjP9l+GqXikpdQoAZlqKkxoJEz1iivEezWGbc7xTrjigcxQctz8QzK1A+tXX+0oeBCD4SIJ3IjckfSgvFsf3EqdzHPdsAEmYv/AHJoQUkSYziiXgVqVAMeL4csWAifSOtBuCdril8hUd38IPUWlXnWfxrWJfJKW1pQTnCQkxM/EVGMx+VT4/COFCVrbUlQXlzKEmAhM5ikQfHME3itcRebPS8fi2VpBlIPU0DS20ZzKA8qpj4NZygeZgDWrCH0EIcICgfiF03vyNYk2DkDeJqTmQUgTEE3jzNVcW/KfjFtgBt5V3FwnwwDdRETPXWqziV5ZGVPT3rZaQtW9BB7FBJG5I0GtEeGZnCM1kz8A38zrQfEiCiQNOfSivBHQNSBeuZvR1xWzb8JZSlMJAACotyPP3rO8VhLpHP/AHH/AMii73FG2klUi4BFZDi3F0uLKwPcW1MWpG7VIrTXegmviaEoUZBI26nSsrhMR/GUIkSsHcWUsnpJCB7CqGPxhKQpRAnMINhaIgDXWm4Jp1SSEiG1uIK5yjwpJMqJuEjlvVFbWyUmovR6FwbiBGHukSrwqHIkapqSqGFWC00QQQSTN+oq1mrr+MvocfyGrolrqiz0ldNHPYICyNLUizPWmlVJNU4ozkwpj2kiDbK4hKhb7UBQj0ox2ex0uHxG6bCL2MeoudaEMoK8MVDVlX/iu4/8gr3FVeEY4tupV90+RttXFOFNs6oz6PQ1YiDBgmNtaGYhwi0SLzOlVv2uFZ1noOXQAVcbR4J1Op99K5uVnUlRDnTsY3+XOq+Iec2Wf9Rq/icOI2FUsRhCNvofxoAFvB8/8wxEfErz2rPvYNJI7x3+YmYJ5iOfKtUsxYn9e1UiwiZypJ8hQhQJg2wnIGjIUYvJV01sBrV3tM4sNeAoBHxOLOh37uxv11qwMMUkuBBKtkptM+e8TWF7X8YLjuQCEIMAdf5ifWnxsyaRQ4mVOqzSoA/CCpStLG6jNyKjZS6geBxYyi+VSuYBtpvT3MaUoCw4EgJAIKQb5jspJG4qVGPzoMKbg7pbbSTfSUpG9UTdEmghgeOlSyhQ8RkIURGYA2zJFs3WrAGIUiQ0sTeZAE626UM4aAs9yrRVwd0LHwqHI1pGipTY73wqTZYt8QtInSbG3Oi0K4lEYRxTYzA2hW2lwd+oqPuptlPn5CdzR9KQG1J1CgBe8CQbcqoBlMXGgJ56wLDrA9qjOTKwVAbieKUjUTYGeVo28qpN8adlMZfFOm0EDxE6b0dxGGBFxI68uv1qBrh0ibQRIiwjw3mIghQ9qyKjW0VeSV60DAXlKvJIJmTI30IOmlFmeErWn4zli+0wJMT51awGEBVHhAjqZ9aLJWkAAGLRl9P71vJLoSm3szXDWkrzEJGVJ8M3O0/Sr/7BK05lEpkHLsVDQn0opgsEEo0CRr4RAHvRFnCCQEj8T71J/wCFEipw8fukWMwv0lxW3vVjNVfDg3mRciPvE+1x71LNelhVQR5+Z3Nj5rqZNdVSQHz12eoprhVSdhPhOOCFKSr4HElCvXQ+hg1V0sDJBMm0X0iq8UpWddxY+WxNQyx9l8ctUa/CEO92TcpGY9CPD+dEVpO0a3nkeVZ7s7jQg30Ig+9akLSR4SL6da4J43FnfjnyRA3ilRr8p0qNzEncAxSlqCYtJJ9TUD9gTr08qQcruKkjaNfaq76ATcA+YFXEAm5BHQxTVN0phQbdypkpOuny20ryniiCHlz9pWv9Rr19bJIrIdpezpWvvUCSfjSOfMCqQlQskYbi+EcDBOUwct45qFLgGlJaSCCLfU0QxDPiWFFSTJ8MaRpuNqRvCK1EqBtG8iNpPPnVrVE6dj+DtFTqBrKh9RW7wOHMuWTBcXAUSAdOl7zVTs92fyI7xwfvFDwi1gdzyNH0cPQlISYOUzfnrUJS2UUSm7gFn7Hur8qgPDjGqfdRowCVWAJ67DzNMxHD/wCUqkTqkEXF96Vu0alTM+9gVBKyEyQmRBImIJ0Mz00q5gMQ2+1CkEKSSCYggp3g+1iRRM8OaiCLzMyQb66U5HD2h/KnzVf60vOhuNg1/hndoQT4grcG1tiNqTDtC3hAudqLhhKZKXAgHUHxIJHMbelSYbCIgG7a9spzIVP2TuRytrRp9BTXZWUwVEAJKuem1FmsP3bTjiwLIkG8zCh7aVLwljKCFRI3mx63Ej6igvHOKFY7sWTmk9QNPSqYsTlISc1FA1BgRM/ob0ueoM1cVV6iVHnN2S5q6oc9dWmA0mkCqYTTSqnI2SFVcV79L9RyqMKrs1Y1ZqlQU4d4TB3FvIzeiIdMGNQJHmL0CwS4Mb7eVFEuQZFQau0dCl7RrknMlKtQQD7ioAwASRN+vKoOA4nMkt7o0/pUbflRZpCTY615zTTpnoxaasoE0yKvvcNyglF96poRJihpmkSxtzqB3DSIkzETv71ecbKTBFSYcpE5hNrUcf0AE9hBqUoPVSUnpeRUT2GFsgQ2QZlDaBIgyNPL2o1iMNO0g9Jpqw22CqZO6lRlHQDQ+ZpeLsKRTwqiraTpm6/rap1uoZGZxYnmbew2HWsnx3t2hB7pkBSjMq+ykfErpXnmP4ovELU44pWTUjMoiNEjqonnzPKnjjbFckj1djtSy653LRBXlzDNuJ25mr7q1mE3kj0voK8R4U6pKjiCogoIKYJkrPwpH+UCSegjevZuyfE/2rDpcPxp8Kx1FswHI3j1pMuJxGxzTHLQfhv1PM/lSuNWAAIEXP1on3IH62pr+GIkfq9RorYLYeXIGiRsAJqVx0BClgBIm8jwq/rTodddReKmWztt+vnQjtliIaTh0CFvEJSNwJEmBWrsG9GqRi0hrOoHKTkWgmVJIMHKo3UPPaKGY/g/eAusKDiTeP5h0iuVgXHmiUCQkm03UCSDHsKD4bErbOZCilQ1/wBxvXp/Hg+Npnn5prlTRCoEGDTJrQpx7GJ8L6Q2vZwRE/5tx62qnj+DONeKM6NlJuI6/nXSp/uiDhrWwWBXVJlrqYmBppDSV1UoiLNdSRSiigFSYvRZhedMjUaj8fKhFStOFJkf3HI0ko+0PCVd9BrBY0trCtxYjmnceda9DwcAWggg6EV5weJIzZXIQdUkzCh58xyr0XDgjDoWrwymQk2ATtsItXn/ACIq7O/40tUSDiBFlbcqqvuyqRagWI4420rI4q5uIkwJ0PtTkcdYV8LifWR9RXI5HWHnscVJAWASN6jCpAjehbPEELsFJPkoGq7vHG21KnN4RyreVmJUGMfi0tNlSz4fmTyAryrtf2v71shCinMogXAGQalMXJm0nkYq32q4s+6O9KcrUErJghLZtlAOrirTbcVj8PxRZUVlWRCL5UhItPhQCBpPySapCF7Yk5eiFDSwnIlKipcFWUKJCdUp0tNiekVZf4Q/ZpKAIkqJUkSv1MwlJI96rJxzhBdccWTJCUlaj4zvBPwpH1AtVdKsqSf5liBzy731kwAOgNdOyWgl+x5lBAUA22CVEKB8Ns6zG5NgOoFEuA8XLGID6XEhCIBbSFwW7gIMgAk6ze80DxSciQwi61KBdiIzH4Ufdm/WeVMJEhpJBSmSpXNW56gaCl4uSMTrZ7pjePNKbZcbSpaXoKT1GqSOYo6SYBgCdq8d/wAPu0QadKHRmYUUgTJyKnwkCP8AVXpvF+0TTFvjc2SNv6jt5VySjTOmM7RPxbFJZSFrgDYfaPKsfhW1OuHFPbWbT0vce/zFT5VvHv8AEkx/KnSfIbCleezGYgbAaAVbBgc3b6I5s6iqXZfwfG3WxAIja2n9NDyaaBS16Sio9HC5N9nVf4ZxZxmySCk6pNx1j7M8x7VQpRWtJ9mKTXRpBicAvxFC0E6pAMA9MpiK6s5FdU/Eh/KwHNKDTK4V0nKSTShVMNKmgBQacVgakdK4CqP7eASYkRrGkVzfIy+Na7L4MXke+id55GioVBBjkRcGa0fGeLvY3DKCAlsJjP4icwSM0AjQdL1k1OpUD/cm1FOB5VMuDSFGR0IArz5ZpZH9j0YYY419QKcE9N0knnN/mb0x5LiLrQoDYkED516TwHDpdbixVEEGDHIx1tVw8FY7kBxA5LCbTfQJkitlFLaCL/TytrE/7U1/EFS0JNgpfPYCY9dK9C4n2RwfdKUgKkRokhXuCR8q8/4vwQodlpaVCxAUohQUNRcX50qSGbYna5nEPZGGWlFsQSRaVRpJiwE1le6KilhEHLdUQfEB4lW/lSBA6Vu8HxGUlKk30KTvz86bxEtuNBnKWkWzBtKEkgXAMjSb0Y8nFUZON7Rhe57xV0w22Of8s7ndSj9elWWEqE4gp3hsbZug+yhI/wDXrWpYwGGSAO7UsTJzGZMQPhI6+9FWFDwpbZbSBMFQBsb7g/WqSyp9CKNdnnKQUCRdxyY1JCVaqAG50nlJrR4DsyjuUl5akqUJKE5Segvt6VrMPh1OEjPO3gASByv6D2ojwzgWUoSogpUTmKbrhKSbk6XgetZLI2ao/hm8A33aA02MqQZk3UTzPWi2Cw6EePKVL2nQdep60Q41hUNvKSiwATYmYJFxNUxV8Px4v7N2c+TNJfVDnHCTJ1/VvKkFdSiutaOax1JSilitAQUtKBSxQA2up2WuoAz8Vwp0VyU05EdXJFPApyRRYFTiLxQm1ySB+ZoIhZPMXqfibxWu1gm3P9c/SqJVttEj3j8K8zNNzlZ6mGHCCRYQ5frI6bXNaXsLj0qcXh1AEOxE6y3JgeYMelZN4b8x9P701h0ghUkKGhGo9anxK8j1J3hSkqU40vLlUU5RrAMTmOu9GcJxdC/iUhxVs4QpMg6fCD0rzzD9rXEoU24A8lUgycq/Hvngyb6EVD2RewGHWpSm3juCU5loA2SpswfMgUlNIbVnovGnMoGQHKdT/tWVexCVE8xsaV/tZhlHwqIvYLJSfUKqniuKBV8qT+uYqe7N0VsQwla4Kbjl/erj2EJgBKUSPikkz/SkgH1NVmgy6YJKSbQTtrE0f/4CFQe+csLfCfKLU7S9ifwz3EuCKZCFOLWc8xByiRqIGnvQ9eEXeMt+ajOvOttiuBB0Q688sAkgFQAv5CmM9mMOjxEKMfaWY+Zok4+gipexvZx1tCUDJBCACkXnWSeV4jyq3i8b3bqhvsOQjU1RxnaTA4UEIUha9ktwq/JShYeprEYjjxdUpbqh4jdKbz5qFgOlKufpDtRXs0eMxZU4tQJhR1HSw+VOw+LCjER/tWUxHaEAWvfSwt6A/hULvaOwjQWj+9UxeXG7QuRY5rZuxTwmgHZ3tEHnEslMSIBH2uRFakN16WOfJWedkhxZX7unBurQbpwbp7EKmSnBFWg1Tu6othRU7ukq6Gq6i2BlMtcE1KlNOSinslRGBVfiD+RB5mw/EiiKWqzHGMSFrsZSmw9Nfc/SoZp1GkWwQuWygtRzeX1AmK4fEJjl5a+1MU5ZU8/qIrsxM6662I0jSuKj0bOBvOvQ+WtMNjHM+hmnCxE72J+vyiuCpAiwECfx+daYOgTE+fnET5CreGIJIVPIGeWulDRveRpr6+lWmyBAAAnT3FJJUamWFoIHNJmyr+lU3koSfggHcSnnyOlT8TxeRFtQBy1Jj6VmMRiyq+p38vStxx5bMnKgu66j7arcnFRryqP/AIupNkPPDycV+dAlOGkirqKJ8mG3O0GI2feH/dX+dUMXxFx3+I4tz+tSlD2UYqmnlSk1vFGWyXvTA/XtSBR1qMi30pUia0CUHl60q+VNbOutckEGKDC1w7FKacSoEhSSCPMXr3ViFpC03CgCPIia8ASb17L/AIcYwu4XKrVpWUf0kSn8fatTpizVmgDVOS1VlLdPDdNYlFbuqUNVaDdO7ujkFFTu6WrYarqOQUYgN05LdWu7p6GavZEE8axPdNGPiVYeu/pWJXOlzM38pvNGe1mLzP5BYN2nmSb/AJUJUifMbfj51xZZXI7MUaiRhe8RtN9Rv7xT3ECJ0teoirUfoST76U5xcgjWbddKkyo9y5taPL2iq6UmPT3qVIFx/MN/TSkKRB1tz5CtA4CN4m1KpeuyQfPTeaapwSSNkx7impMaCAdukG9AEPHFApF97E7iJoBlotxcnw+U/hQqqwVRJyGxSxbrS5KVMUwpyE78q4+4pZ2pDegB2TzrkiwpU0qZGv61oAYRBp0/Ku3g+tIvb1oAbNb/APwq4tlxJaOjwCeV0gkfjWCCbxtzq/wTGFl5DibKQpKh1gyR7A0AfRiE0/LUWGfC0pWNFJCh6ialz0xMXLXRTC5Tc9AEwrqhz11AH//Z"/>
          <p:cNvSpPr>
            <a:spLocks noChangeAspect="1" noChangeArrowheads="1"/>
          </p:cNvSpPr>
          <p:nvPr/>
        </p:nvSpPr>
        <p:spPr bwMode="auto">
          <a:xfrm>
            <a:off x="155575" y="-1371600"/>
            <a:ext cx="252412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7" descr="data:image/jpeg;base64,/9j/4AAQSkZJRgABAQAAAQABAAD/2wCEAAkGBxMTEhUSExMVFRUVFxgYFxgYFxUXGhsXFRUXFxobFxgYHSggGholGxcVITEiJSkrLi4uFx8zODMtNygtLisBCgoKDg0OGhAQGy0iHx8tLS0tKystLS0tLS0tLS0tLS0tLS0tLS0tLS0tLS0tLS0tLS0tLS0tLS0tKy0tLSstK//AABEIAO8A0wMBIgACEQEDEQH/xAAcAAABBQEBAQAAAAAAAAAAAAAFAQIDBAYABwj/xABBEAABAwIEAwYDBQYEBwEBAAABAgMRACEEEjFBBVFhBhMicYGRMqGxUoLB0fAUIzNCcvEHYpLhFUNjg6KywtJT/8QAGQEAAwEBAQAAAAAAAAAAAAAAAAIDAQQF/8QAIhEAAgICAgIDAQEAAAAAAAAAAAECEQMhEjETQQQiUXFh/9oADAMBAAIRAxEAPwDTGky0tOFVOcaBTgK6lBrDRYpQKUUooASKUV1dQaPTS02npTOlIahKUVZZwgiVKCRz/KlcbQLBRV1iKLGoripEqp4SOXz/ANqlQyD/AHosKGJNOqdOF6079jPOiwpkApyak/ZlDkfWmZSNRQFHU6m0s1pti11dNdQB1LSUs0ALSikrqAHilpuauoAzOalBplKKoQJAaWo6cDWG2Sg04GohUlYaLSgUgNKsz5D29etY2kMotnZx5/r50i1T08qnbwRICleEH7RCbc73+VPYbZJspS/6G1KH+o2qMssUVWJsn4W2HJSskGLGN/OrDnCyAVBVh0P4VawzaQAAlYHVI/Op+4B0MfI+xtUnlfor40jPYd1pR/jJGutjI86vJaa179IHmkfjTsTwtIMqSDE9JB5ihmL4XhnGy2QVCZy/lR5X7DhXQbbYTqlyfKCPcGrTLXJU+n1rJcL7OYcJDKFKbkkz8Uk+elWsb2RS2j41mSINhHoLVqbe0Y6Xo1ICYuUkeYqk4Wc3hcQFcgpN/NM1j2ezrIMlS1c7j9Cj/BsHhmTIaGb7R8RHlOlZ5N0bwL68Nmukb6xAPlVZSSLGxo0jFJUPCfQ/Kh/GT/DcTGU2J6nT8aosiXYjgVKUVHmpyTVUTsdSTSikrQHTXTTTXTQA6a6mzSUAZ2urqSqHOLUjaSdAT5An6VFNE+CY8NKM6KtO4pZOkNHvZTqRFaHEYJtX70AElJjZJkHxGhDLQCStZypTdSuX5nkKl5VRdYnZClAm5CeZJgAdT+AvU2DzOGMOJj/mrAgHSUAfrrQviX7xtWIcGVlofuUGfEomAVcyTTU9sV/szxDaE5G8qVJzfxF+FIyn7x8hUJPkXjUTQ8Mw2FWfHiEPrBgytJvMRknnWId7U4lWNUhlzu21OBCElAKAkHKTccgVUI4C4BmxK0gBIyJUEkDvFg3gakJzHTWKu4vFIRh3XEKzKUO6RbQrSc58wgwP6hS1ToLtWa/AdtGnnUthlZUV5UkKFxpmja1yKIJ7V4NSy2MRlUFEQUqIUQYgWIImvN+zCCyy9jbAoHdM7S46IUR1Sgk+tD8Avum3HzOYfu2v63AQpc80tkkdSKfj+C82ex4LtFhniEJdSVEwEnMk/dneqHHMN3ZC0ggH69RsawX+HZQh39oxDmRpvwpKtC6pJAAtsnMfOK9TQ+ziELyOIcG+Ugx9mRsaWUWhk77M2rGBQzARBvePUVYa7XDIptQzkAmQCTHpQN/DKDpbIgTvtf8AOmIaUBlyxEjlEGDehSaFktl/CcRQ6fCYPJVjV9GbkDHnQNltYnKD7A/WmrxBCvEIPMSk/K1M4oFJmpZUrkPnVzDKKwWVD4pIHT+9BuGYtXMnzo+leZKXAPEkgjrz+VJFJ6HbYIalKihWoPvVir/HcJmAcTQph0KE1XE2vqyeSKf2RODSzUYVThVyNjqWkmuBoCxIrq4qrqAszs100yuqhAfPt86enpf9cqhqxhW5M1jY0VbC2HfcUYk3hIAFuVhUCGhiHA2kyy2b/wCdYuSemnyqbEud2yrL8SyG0+ah4iPJJoVxLALJw2FQlxLSld686kKgIbk5cwGqoPvXJLZ1rRX/AMSscEpbwqAfCM6oE3IhIkaEAE+1Y7iK0ttts5jm/iuDkVABA8w3EjbOaMvLU/iVPLzITJcVIjK2gaSeYAT5mhvBUqxGKLjqLJl1w2iEeICRa6siaRd2ayDjAUhLTAB8CcyuZcdAUZ6hORPoai48qC3h0QQ0nxEaqeXCnPOJSkf0URYSpLy8S8pK0thTpGhUufAgA7FZSPKhnZxJXiFYhwyhkKxDp2JSSUp81OFIFMt7MkEuPgsoawYP8JOZzf8AfOjOr/SnKn3ofx1KgG8On/ljxmPidXdfokZUfdp3DcYXH1Pr8WTM6oQRKplIPm4UjymmcHYKn1PPSENBTzh5kfCnzUtSUx1rejOx3FkqYDeHM/u0lTg2DrkKIB3ypyDzBrddn+NYfBsJYc7xLhhbhSEkhShmy+gISbc6xPB3g48p1yVJbCnXPS4H3llCfvVZ7NtLxmMCVJ+JRW4oaAA5lH5gD+oVjTZqPScdgUuL70aKSlV7HxA3jbapHOEpUSS4mbEiZuRfyvScaXCrGPCB6SY+UUGOJVnMH2p4vRkns0nDOGtXClAmg/aLhSU+JMnyqJGMWRcn23puKfJEKJFuv41RtMRDsKPClQ3A/L8RRXgjkpudLeV/9qC4NRCEp1gXP3k1b4Is5VHmo+0muRL7M6G9I0rDly2vRfw+Y1H40AxOHLa72BN/Pb3/AAoiVSmxhQuDyIp7qg+3Oh0UNwR+X41R9L9Fj7BhpQaVxs5Z3Fj+BqHNXRB2jnapkxNIDUZVXBVajCWa6o5rqagAE12aoprpqhElBoxwtqSBzNCGBJo/gxlBO4ST8jUcjK4kT4xrM+2gfC2mT/U4fyFZHinaR5sO4hKloU64G2kKBhLbUZllCtzKRJ61s8MJxTl9CB5QgR9a867UcUVi8cUtgKEhpu50SYKvKSo+QrnaOgtOdqn1sJ79LDodNkrb1bSYJJSQbrED+k1PhOIYBpsBzDrZ/aAFnu1lXhQohJOa4BOYgDkKDYnCF3EBtGbKClCCR/IjUzsPiV6moiFP4lIKcralAE3hLSBsNoQn50jN2HceMCpPdpfKe8CXD3zZIywcozJHh+1fmKg4h2bdbw3d4ZtLhdWHHA24kqyJ/hZUqMkGSqwO1X/+FN4h0E5IUfEAPhQkc/8AKgAelB8fghicQVhSkSqJSYyNIECOQCBWJr0a79lU4B1GGCVIcQpxeZeZBEJbskTH2sx8gKocTKmsOlsqlT6u8I/6bZhE+asyh5A0UwXanFLxOVl4pbWqEpUApIbA3CpiEJJPrUqeOt4x7I7g2XkqVlStOZpwIEgGQdk01STF00CeHsH9lCRYvqzKJtLbRIQPIrzn0FbDsOljDFJWSlzEyhoAFRypVBPQFW/JNQsPcOxKkoQp5lcBCBAUIQmBsYAAn3oz2f4U2rEftiHkOstt900ACMpSBJM/fPmqtNNBjsIHSQFBJBTrF99vOqCmWxIU2DBIzgna2lIGVrSpwLTqVFO45D2AqlYiTKftJOnmJq0CUjQ8HwrOWRe+hvUPHC2TlsDI6b/3qhggsCUX8uVU+LPXzKFwd5rTLNFhQlNreGwA0g8+Zqlj1pKgBFhtHzigqMcT0JOt9hIqJWKWoSYBJ2tFtOtcnPZ0yiqCGKeIKRsZk/hVMYpTLgVbu3LLB2VolXkdD6VUW4dyakbUlxKkKhVoInY0KezUqRqEKSoZokHwqB/HrQp9ooUUn9DaouC4kp/drJMQkk7jZX50S4izKQNVI+afxj8a6MciGSPsH5qUGoM9OCquQsmBrqhz11AAPNXTUU101UmXsGL1o2U6p5iI8xQDAquDz89RrrWk4TBWmb8vOLVy5Hs6YIocUfWnvlNIKnFtpKQkTdxGWY6QfasbwDgy0qWtxKkEJKE5hlJKwQrX/Jmv/mr0LFILagoz4FZCf+msy2RbQGR71JxZhThkAkRA/H61GS0Wijz7jTPcMqIsXAWgZmAQC5l+7b71V+z7Kgw6sqlSv3ac2mWxWQfVI9TVbtctS8T3aYytw2kbZifEfVRA8kitWeFNhttkEgtpy2vKicyj6qJPoKR6Qduyrw/DFtlxw+FTn7tN9rKWR8h6mhXHcQGMMuI7x390mNkkguH2hP3jRfjbK0qS0hQysoCfNZ8SyfePSsn2qcUtxLQkoaAT8NlOEy4QR1OX7lZFW9jSdIqcHwBLTjqlZM47puOSoLh5/B4f+50q3hx3DLqyRmX+6bItGaC6dNclvvVYx/DwlKGUkktJhQ5uKOZcfeMfdFVOOOQtDEKKWE5TImXF+JZ6+IhI6Iql7JVoK9luBPPtvOMxmCMiJUEjM5AVfojN6kVucHhv2fCtYUFIWEgrvqo+Iiept5CncEw6MFg0JIAWoZ1C91quddgKpSl2/i7zNOmvl8qWUkmUjFtE7LqoXKII1O0m8kdNar4taynxQrkf7VSZxLjS1BUqB+IHTl9AKlfxGHIsFpPnb0Fb5GmJwTQzBY9SDY35Xmascbxq1C8EmJInWJNCf2lpKoUXFHYIgH1mwFU3MZJECLjVWZWm8WpvJJmOMUEUuAiSbbchSsvlZhOh/mOkjpvQZOZSsp+EaD86OcORtz+tc82WghcRw/NclR9dDuLVAxg8q0qSYg3HTejgcSRrJIkJAJMjXSgzynM0ABMH+Y3t5UiKyWg6jhxKC5ZOUWk67kVMxicyRfxATHNGn0qN7GlxtAjLAEgaTWXHFwMQQmZa+Efb3cHp+J6VZtojFJ9hzEthKiJtt5a1HNW8qXUBaTAG8E22mBrTBhhuv5H/AOorqjkTSOaWJpuiDNSVZGGb/wD6H2T/APuupvJEThIzJrquf8MXaShM/acQPxpTw8DV1kffUf8A1Sas5r9JqLvodgW9LiQbiL23rU8CQFKk/wAt/wAqz+HW20SoqzamyVke5TWh4Y7C1BIKwRe2WDaBaQRrXFKf2OyMdBjFt5ha5ggj7QOqSdp260LxDrjTS8gU4oJIb/qMQFD7Sdeo0oiysk3AAjSZ96rYrFhJJPyEiOqd/rWNoajzrs7wJ0YjvHUOQ344UCMy58INr3ufKteysAqWQRkGa8QTNh5zRtrEBSRE+afFHpqPalUUkaoV5wJj0paNWtGExOVtKsQtR8HiAP8AMs2SOoKonoDWY7O4Fx15S05ld2FOryycypJSMvMqIr0rtDwFp9vJ3iWrgmIIMDf3OlDuzuHZwCHO8dSorPxJBACQDHxbydprehWjP9l+GqXikpdQoAZlqKkxoJEz1iivEezWGbc7xTrjigcxQctz8QzK1A+tXX+0oeBCD4SIJ3IjckfSgvFsf3EqdzHPdsAEmYv/AHJoQUkSYziiXgVqVAMeL4csWAifSOtBuCdril8hUd38IPUWlXnWfxrWJfJKW1pQTnCQkxM/EVGMx+VT4/COFCVrbUlQXlzKEmAhM5ikQfHME3itcRebPS8fi2VpBlIPU0DS20ZzKA8qpj4NZygeZgDWrCH0EIcICgfiF03vyNYk2DkDeJqTmQUgTEE3jzNVcW/KfjFtgBt5V3FwnwwDdRETPXWqziV5ZGVPT3rZaQtW9BB7FBJG5I0GtEeGZnCM1kz8A38zrQfEiCiQNOfSivBHQNSBeuZvR1xWzb8JZSlMJAACotyPP3rO8VhLpHP/AHH/AMii73FG2klUi4BFZDi3F0uLKwPcW1MWpG7VIrTXegmviaEoUZBI26nSsrhMR/GUIkSsHcWUsnpJCB7CqGPxhKQpRAnMINhaIgDXWm4Jp1SSEiG1uIK5yjwpJMqJuEjlvVFbWyUmovR6FwbiBGHukSrwqHIkapqSqGFWC00QQQSTN+oq1mrr+MvocfyGrolrqiz0ldNHPYICyNLUizPWmlVJNU4ozkwpj2kiDbK4hKhb7UBQj0ox2ex0uHxG6bCL2MeoudaEMoK8MVDVlX/iu4/8gr3FVeEY4tupV90+RttXFOFNs6oz6PQ1YiDBgmNtaGYhwi0SLzOlVv2uFZ1noOXQAVcbR4J1Op99K5uVnUlRDnTsY3+XOq+Iec2Wf9Rq/icOI2FUsRhCNvofxoAFvB8/8wxEfErz2rPvYNJI7x3+YmYJ5iOfKtUsxYn9e1UiwiZypJ8hQhQJg2wnIGjIUYvJV01sBrV3tM4sNeAoBHxOLOh37uxv11qwMMUkuBBKtkptM+e8TWF7X8YLjuQCEIMAdf5ifWnxsyaRQ4mVOqzSoA/CCpStLG6jNyKjZS6geBxYyi+VSuYBtpvT3MaUoCw4EgJAIKQb5jspJG4qVGPzoMKbg7pbbSTfSUpG9UTdEmghgeOlSyhQ8RkIURGYA2zJFs3WrAGIUiQ0sTeZAE626UM4aAs9yrRVwd0LHwqHI1pGipTY73wqTZYt8QtInSbG3Oi0K4lEYRxTYzA2hW2lwd+oqPuptlPn5CdzR9KQG1J1CgBe8CQbcqoBlMXGgJ56wLDrA9qjOTKwVAbieKUjUTYGeVo28qpN8adlMZfFOm0EDxE6b0dxGGBFxI68uv1qBrh0ibQRIiwjw3mIghQ9qyKjW0VeSV60DAXlKvJIJmTI30IOmlFmeErWn4zli+0wJMT51awGEBVHhAjqZ9aLJWkAAGLRl9P71vJLoSm3szXDWkrzEJGVJ8M3O0/Sr/7BK05lEpkHLsVDQn0opgsEEo0CRr4RAHvRFnCCQEj8T71J/wCFEipw8fukWMwv0lxW3vVjNVfDg3mRciPvE+1x71LNelhVQR5+Z3Nj5rqZNdVSQHz12eoprhVSdhPhOOCFKSr4HElCvXQ+hg1V0sDJBMm0X0iq8UpWddxY+WxNQyx9l8ctUa/CEO92TcpGY9CPD+dEVpO0a3nkeVZ7s7jQg30Ig+9akLSR4SL6da4J43FnfjnyRA3ilRr8p0qNzEncAxSlqCYtJJ9TUD9gTr08qQcruKkjaNfaq76ATcA+YFXEAm5BHQxTVN0phQbdypkpOuny20ryniiCHlz9pWv9Rr19bJIrIdpezpWvvUCSfjSOfMCqQlQskYbi+EcDBOUwct45qFLgGlJaSCCLfU0QxDPiWFFSTJ8MaRpuNqRvCK1EqBtG8iNpPPnVrVE6dj+DtFTqBrKh9RW7wOHMuWTBcXAUSAdOl7zVTs92fyI7xwfvFDwi1gdzyNH0cPQlISYOUzfnrUJS2UUSm7gFn7Hur8qgPDjGqfdRowCVWAJ67DzNMxHD/wCUqkTqkEXF96Vu0alTM+9gVBKyEyQmRBImIJ0Mz00q5gMQ2+1CkEKSSCYggp3g+1iRRM8OaiCLzMyQb66U5HD2h/KnzVf60vOhuNg1/hndoQT4grcG1tiNqTDtC3hAudqLhhKZKXAgHUHxIJHMbelSYbCIgG7a9spzIVP2TuRytrRp9BTXZWUwVEAJKuem1FmsP3bTjiwLIkG8zCh7aVLwljKCFRI3mx63Ej6igvHOKFY7sWTmk9QNPSqYsTlISc1FA1BgRM/ob0ueoM1cVV6iVHnN2S5q6oc9dWmA0mkCqYTTSqnI2SFVcV79L9RyqMKrs1Y1ZqlQU4d4TB3FvIzeiIdMGNQJHmL0CwS4Mb7eVFEuQZFQau0dCl7RrknMlKtQQD7ioAwASRN+vKoOA4nMkt7o0/pUbflRZpCTY615zTTpnoxaasoE0yKvvcNyglF96poRJihpmkSxtzqB3DSIkzETv71ecbKTBFSYcpE5hNrUcf0AE9hBqUoPVSUnpeRUT2GFsgQ2QZlDaBIgyNPL2o1iMNO0g9Jpqw22CqZO6lRlHQDQ+ZpeLsKRTwqiraTpm6/rap1uoZGZxYnmbew2HWsnx3t2hB7pkBSjMq+ykfErpXnmP4ovELU44pWTUjMoiNEjqonnzPKnjjbFckj1djtSy653LRBXlzDNuJ25mr7q1mE3kj0voK8R4U6pKjiCogoIKYJkrPwpH+UCSegjevZuyfE/2rDpcPxp8Kx1FswHI3j1pMuJxGxzTHLQfhv1PM/lSuNWAAIEXP1on3IH62pr+GIkfq9RorYLYeXIGiRsAJqVx0BClgBIm8jwq/rTodddReKmWztt+vnQjtliIaTh0CFvEJSNwJEmBWrsG9GqRi0hrOoHKTkWgmVJIMHKo3UPPaKGY/g/eAusKDiTeP5h0iuVgXHmiUCQkm03UCSDHsKD4bErbOZCilQ1/wBxvXp/Hg+Npnn5prlTRCoEGDTJrQpx7GJ8L6Q2vZwRE/5tx62qnj+DONeKM6NlJuI6/nXSp/uiDhrWwWBXVJlrqYmBppDSV1UoiLNdSRSiigFSYvRZhedMjUaj8fKhFStOFJkf3HI0ko+0PCVd9BrBY0trCtxYjmnceda9DwcAWggg6EV5weJIzZXIQdUkzCh58xyr0XDgjDoWrwymQk2ATtsItXn/ACIq7O/40tUSDiBFlbcqqvuyqRagWI4420rI4q5uIkwJ0PtTkcdYV8LifWR9RXI5HWHnscVJAWASN6jCpAjehbPEELsFJPkoGq7vHG21KnN4RyreVmJUGMfi0tNlSz4fmTyAryrtf2v71shCinMogXAGQalMXJm0nkYq32q4s+6O9KcrUErJghLZtlAOrirTbcVj8PxRZUVlWRCL5UhItPhQCBpPySapCF7Yk5eiFDSwnIlKipcFWUKJCdUp0tNiekVZf4Q/ZpKAIkqJUkSv1MwlJI96rJxzhBdccWTJCUlaj4zvBPwpH1AtVdKsqSf5liBzy731kwAOgNdOyWgl+x5lBAUA22CVEKB8Ns6zG5NgOoFEuA8XLGID6XEhCIBbSFwW7gIMgAk6ze80DxSciQwi61KBdiIzH4Ufdm/WeVMJEhpJBSmSpXNW56gaCl4uSMTrZ7pjePNKbZcbSpaXoKT1GqSOYo6SYBgCdq8d/wAPu0QadKHRmYUUgTJyKnwkCP8AVXpvF+0TTFvjc2SNv6jt5VySjTOmM7RPxbFJZSFrgDYfaPKsfhW1OuHFPbWbT0vce/zFT5VvHv8AEkx/KnSfIbCleezGYgbAaAVbBgc3b6I5s6iqXZfwfG3WxAIja2n9NDyaaBS16Sio9HC5N9nVf4ZxZxmySCk6pNx1j7M8x7VQpRWtJ9mKTXRpBicAvxFC0E6pAMA9MpiK6s5FdU/Eh/KwHNKDTK4V0nKSTShVMNKmgBQacVgakdK4CqP7eASYkRrGkVzfIy+Na7L4MXke+id55GioVBBjkRcGa0fGeLvY3DKCAlsJjP4icwSM0AjQdL1k1OpUD/cm1FOB5VMuDSFGR0IArz5ZpZH9j0YYY419QKcE9N0knnN/mb0x5LiLrQoDYkED516TwHDpdbixVEEGDHIx1tVw8FY7kBxA5LCbTfQJkitlFLaCL/TytrE/7U1/EFS0JNgpfPYCY9dK9C4n2RwfdKUgKkRokhXuCR8q8/4vwQodlpaVCxAUohQUNRcX50qSGbYna5nEPZGGWlFsQSRaVRpJiwE1le6KilhEHLdUQfEB4lW/lSBA6Vu8HxGUlKk30KTvz86bxEtuNBnKWkWzBtKEkgXAMjSb0Y8nFUZON7Rhe57xV0w22Of8s7ndSj9elWWEqE4gp3hsbZug+yhI/wDXrWpYwGGSAO7UsTJzGZMQPhI6+9FWFDwpbZbSBMFQBsb7g/WqSyp9CKNdnnKQUCRdxyY1JCVaqAG50nlJrR4DsyjuUl5akqUJKE5Segvt6VrMPh1OEjPO3gASByv6D2ojwzgWUoSogpUTmKbrhKSbk6XgetZLI2ao/hm8A33aA02MqQZk3UTzPWi2Cw6EePKVL2nQdep60Q41hUNvKSiwATYmYJFxNUxV8Px4v7N2c+TNJfVDnHCTJ1/VvKkFdSiutaOax1JSilitAQUtKBSxQA2up2WuoAz8Vwp0VyU05EdXJFPApyRRYFTiLxQm1ySB+ZoIhZPMXqfibxWu1gm3P9c/SqJVttEj3j8K8zNNzlZ6mGHCCRYQ5frI6bXNaXsLj0qcXh1AEOxE6y3JgeYMelZN4b8x9P701h0ghUkKGhGo9anxK8j1J3hSkqU40vLlUU5RrAMTmOu9GcJxdC/iUhxVs4QpMg6fCD0rzzD9rXEoU24A8lUgycq/Hvngyb6EVD2RewGHWpSm3juCU5loA2SpswfMgUlNIbVnovGnMoGQHKdT/tWVexCVE8xsaV/tZhlHwqIvYLJSfUKqniuKBV8qT+uYqe7N0VsQwla4Kbjl/erj2EJgBKUSPikkz/SkgH1NVmgy6YJKSbQTtrE0f/4CFQe+csLfCfKLU7S9ifwz3EuCKZCFOLWc8xByiRqIGnvQ9eEXeMt+ajOvOttiuBB0Q688sAkgFQAv5CmM9mMOjxEKMfaWY+Zok4+gipexvZx1tCUDJBCACkXnWSeV4jyq3i8b3bqhvsOQjU1RxnaTA4UEIUha9ktwq/JShYeprEYjjxdUpbqh4jdKbz5qFgOlKufpDtRXs0eMxZU4tQJhR1HSw+VOw+LCjER/tWUxHaEAWvfSwt6A/hULvaOwjQWj+9UxeXG7QuRY5rZuxTwmgHZ3tEHnEslMSIBH2uRFakN16WOfJWedkhxZX7unBurQbpwbp7EKmSnBFWg1Tu6othRU7ukq6Gq6i2BlMtcE1KlNOSinslRGBVfiD+RB5mw/EiiKWqzHGMSFrsZSmw9Nfc/SoZp1GkWwQuWygtRzeX1AmK4fEJjl5a+1MU5ZU8/qIrsxM6662I0jSuKj0bOBvOvQ+WtMNjHM+hmnCxE72J+vyiuCpAiwECfx+daYOgTE+fnET5CreGIJIVPIGeWulDRveRpr6+lWmyBAAAnT3FJJUamWFoIHNJmyr+lU3koSfggHcSnnyOlT8TxeRFtQBy1Jj6VmMRiyq+p38vStxx5bMnKgu66j7arcnFRryqP/AIupNkPPDycV+dAlOGkirqKJ8mG3O0GI2feH/dX+dUMXxFx3+I4tz+tSlD2UYqmnlSk1vFGWyXvTA/XtSBR1qMi30pUia0CUHl60q+VNbOutckEGKDC1w7FKacSoEhSSCPMXr3ViFpC03CgCPIia8ASb17L/AIcYwu4XKrVpWUf0kSn8fatTpizVmgDVOS1VlLdPDdNYlFbuqUNVaDdO7ujkFFTu6WrYarqOQUYgN05LdWu7p6GavZEE8axPdNGPiVYeu/pWJXOlzM38pvNGe1mLzP5BYN2nmSb/AJUJUifMbfj51xZZXI7MUaiRhe8RtN9Rv7xT3ECJ0teoirUfoST76U5xcgjWbddKkyo9y5taPL2iq6UmPT3qVIFx/MN/TSkKRB1tz5CtA4CN4m1KpeuyQfPTeaapwSSNkx7impMaCAdukG9AEPHFApF97E7iJoBlotxcnw+U/hQqqwVRJyGxSxbrS5KVMUwpyE78q4+4pZ2pDegB2TzrkiwpU0qZGv61oAYRBp0/Ku3g+tIvb1oAbNb/APwq4tlxJaOjwCeV0gkfjWCCbxtzq/wTGFl5DibKQpKh1gyR7A0AfRiE0/LUWGfC0pWNFJCh6ialz0xMXLXRTC5Tc9AEwrqhz11AH//Z"/>
          <p:cNvSpPr>
            <a:spLocks noChangeAspect="1" noChangeArrowheads="1"/>
          </p:cNvSpPr>
          <p:nvPr/>
        </p:nvSpPr>
        <p:spPr bwMode="auto">
          <a:xfrm>
            <a:off x="307975" y="-1219200"/>
            <a:ext cx="2524125"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8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452" y="1600200"/>
            <a:ext cx="1475824"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descr="SMS mission 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915" y="5105400"/>
            <a:ext cx="1232898" cy="9144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600200" y="5193268"/>
            <a:ext cx="3200400" cy="738664"/>
          </a:xfrm>
          <a:prstGeom prst="rect">
            <a:avLst/>
          </a:prstGeom>
          <a:solidFill>
            <a:schemeClr val="bg1"/>
          </a:solidFill>
        </p:spPr>
        <p:txBody>
          <a:bodyPr wrap="square" rtlCol="0">
            <a:spAutoFit/>
          </a:bodyPr>
          <a:lstStyle/>
          <a:p>
            <a:pPr algn="just"/>
            <a:r>
              <a:rPr lang="en-US" dirty="0" smtClean="0">
                <a:solidFill>
                  <a:schemeClr val="bg2"/>
                </a:solidFill>
              </a:rPr>
              <a:t>Synchronous Meteorological Satellites (1974-1979) – Immediate predecessor to GOES; Identical to GOES 1-3</a:t>
            </a:r>
          </a:p>
        </p:txBody>
      </p:sp>
      <p:sp>
        <p:nvSpPr>
          <p:cNvPr id="19" name="TextBox 18"/>
          <p:cNvSpPr txBox="1"/>
          <p:nvPr/>
        </p:nvSpPr>
        <p:spPr>
          <a:xfrm>
            <a:off x="1600200" y="2690336"/>
            <a:ext cx="3200400" cy="738664"/>
          </a:xfrm>
          <a:prstGeom prst="rect">
            <a:avLst/>
          </a:prstGeom>
          <a:solidFill>
            <a:schemeClr val="bg1"/>
          </a:solidFill>
        </p:spPr>
        <p:txBody>
          <a:bodyPr wrap="square" rtlCol="0">
            <a:spAutoFit/>
          </a:bodyPr>
          <a:lstStyle/>
          <a:p>
            <a:pPr algn="just"/>
            <a:r>
              <a:rPr lang="en-US" dirty="0" smtClean="0">
                <a:solidFill>
                  <a:schemeClr val="bg2"/>
                </a:solidFill>
              </a:rPr>
              <a:t>Vela Hotel (She Watches Over, 1963-1971) – 1963 Partial Test Ban Treaty compliance but detected solar </a:t>
            </a:r>
            <a:r>
              <a:rPr lang="en-US" dirty="0" smtClean="0">
                <a:solidFill>
                  <a:schemeClr val="bg2"/>
                </a:solidFill>
              </a:rPr>
              <a:t>events.</a:t>
            </a:r>
            <a:endParaRPr lang="en-US" dirty="0" smtClean="0">
              <a:solidFill>
                <a:schemeClr val="bg2"/>
              </a:solidFill>
            </a:endParaRPr>
          </a:p>
        </p:txBody>
      </p:sp>
      <p:pic>
        <p:nvPicPr>
          <p:cNvPr id="3088"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918" y="2642175"/>
            <a:ext cx="1168893"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1017211" y="3360365"/>
            <a:ext cx="426720" cy="184666"/>
          </a:xfrm>
          <a:prstGeom prst="rect">
            <a:avLst/>
          </a:prstGeom>
          <a:solidFill>
            <a:schemeClr val="bg1"/>
          </a:solidFill>
        </p:spPr>
        <p:txBody>
          <a:bodyPr wrap="none" rtlCol="0">
            <a:spAutoFit/>
          </a:bodyPr>
          <a:lstStyle/>
          <a:p>
            <a:pPr algn="just"/>
            <a:r>
              <a:rPr lang="en-US" sz="600" dirty="0" smtClean="0">
                <a:solidFill>
                  <a:schemeClr val="bg2"/>
                </a:solidFill>
              </a:rPr>
              <a:t>Sandia</a:t>
            </a:r>
          </a:p>
        </p:txBody>
      </p:sp>
      <p:sp>
        <p:nvSpPr>
          <p:cNvPr id="29" name="TextBox 28"/>
          <p:cNvSpPr txBox="1"/>
          <p:nvPr/>
        </p:nvSpPr>
        <p:spPr>
          <a:xfrm>
            <a:off x="999532" y="2457509"/>
            <a:ext cx="340158" cy="184666"/>
          </a:xfrm>
          <a:prstGeom prst="rect">
            <a:avLst/>
          </a:prstGeom>
          <a:solidFill>
            <a:schemeClr val="bg1"/>
          </a:solidFill>
        </p:spPr>
        <p:txBody>
          <a:bodyPr wrap="none" rtlCol="0">
            <a:spAutoFit/>
          </a:bodyPr>
          <a:lstStyle/>
          <a:p>
            <a:pPr algn="just"/>
            <a:r>
              <a:rPr lang="en-US" sz="600" dirty="0" smtClean="0">
                <a:solidFill>
                  <a:schemeClr val="bg2"/>
                </a:solidFill>
              </a:rPr>
              <a:t>NRL</a:t>
            </a:r>
          </a:p>
        </p:txBody>
      </p:sp>
    </p:spTree>
    <p:extLst>
      <p:ext uri="{BB962C8B-B14F-4D97-AF65-F5344CB8AC3E}">
        <p14:creationId xmlns:p14="http://schemas.microsoft.com/office/powerpoint/2010/main" val="3469407155"/>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224" y="1450256"/>
            <a:ext cx="6400800" cy="492066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2853428" y="591234"/>
            <a:ext cx="3437159" cy="523220"/>
          </a:xfrm>
          <a:prstGeom prst="rect">
            <a:avLst/>
          </a:prstGeom>
          <a:noFill/>
        </p:spPr>
        <p:txBody>
          <a:bodyPr wrap="none" rtlCol="0">
            <a:spAutoFit/>
          </a:bodyPr>
          <a:lstStyle/>
          <a:p>
            <a:pPr algn="ctr"/>
            <a:r>
              <a:rPr lang="en-US" sz="2800" b="1" dirty="0" smtClean="0">
                <a:solidFill>
                  <a:schemeClr val="bg1"/>
                </a:solidFill>
              </a:rPr>
              <a:t>GOES </a:t>
            </a:r>
            <a:r>
              <a:rPr lang="en-US" sz="2800" b="1" dirty="0" err="1" smtClean="0">
                <a:solidFill>
                  <a:schemeClr val="bg1"/>
                </a:solidFill>
              </a:rPr>
              <a:t>Flyout</a:t>
            </a:r>
            <a:r>
              <a:rPr lang="en-US" sz="2800" b="1" dirty="0" smtClean="0">
                <a:solidFill>
                  <a:schemeClr val="bg1"/>
                </a:solidFill>
              </a:rPr>
              <a:t> Chart</a:t>
            </a:r>
          </a:p>
        </p:txBody>
      </p:sp>
    </p:spTree>
    <p:extLst>
      <p:ext uri="{BB962C8B-B14F-4D97-AF65-F5344CB8AC3E}">
        <p14:creationId xmlns:p14="http://schemas.microsoft.com/office/powerpoint/2010/main" val="2937785719"/>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371600"/>
            <a:ext cx="6032812" cy="5029200"/>
          </a:xfrm>
          <a:prstGeom prst="rect">
            <a:avLst/>
          </a:prstGeom>
        </p:spPr>
      </p:pic>
      <p:sp>
        <p:nvSpPr>
          <p:cNvPr id="6" name="TextBox 5"/>
          <p:cNvSpPr txBox="1"/>
          <p:nvPr/>
        </p:nvSpPr>
        <p:spPr>
          <a:xfrm>
            <a:off x="204933" y="2379936"/>
            <a:ext cx="1146468" cy="646331"/>
          </a:xfrm>
          <a:prstGeom prst="rect">
            <a:avLst/>
          </a:prstGeom>
          <a:solidFill>
            <a:schemeClr val="bg1"/>
          </a:solidFill>
        </p:spPr>
        <p:txBody>
          <a:bodyPr wrap="none" rtlCol="0">
            <a:spAutoFit/>
          </a:bodyPr>
          <a:lstStyle/>
          <a:p>
            <a:pPr algn="r"/>
            <a:r>
              <a:rPr lang="en-US" sz="1800" b="1" dirty="0" smtClean="0">
                <a:solidFill>
                  <a:schemeClr val="bg2"/>
                </a:solidFill>
              </a:rPr>
              <a:t>GOES</a:t>
            </a:r>
          </a:p>
          <a:p>
            <a:pPr algn="r"/>
            <a:r>
              <a:rPr lang="en-US" sz="1800" b="1" dirty="0" smtClean="0">
                <a:solidFill>
                  <a:schemeClr val="bg2"/>
                </a:solidFill>
              </a:rPr>
              <a:t>Particles</a:t>
            </a:r>
          </a:p>
        </p:txBody>
      </p:sp>
      <p:sp>
        <p:nvSpPr>
          <p:cNvPr id="8" name="TextBox 7"/>
          <p:cNvSpPr txBox="1"/>
          <p:nvPr/>
        </p:nvSpPr>
        <p:spPr>
          <a:xfrm>
            <a:off x="461414" y="4946336"/>
            <a:ext cx="889987" cy="646331"/>
          </a:xfrm>
          <a:prstGeom prst="rect">
            <a:avLst/>
          </a:prstGeom>
          <a:solidFill>
            <a:schemeClr val="bg1"/>
          </a:solidFill>
        </p:spPr>
        <p:txBody>
          <a:bodyPr wrap="none" rtlCol="0">
            <a:spAutoFit/>
          </a:bodyPr>
          <a:lstStyle/>
          <a:p>
            <a:pPr algn="r"/>
            <a:r>
              <a:rPr lang="en-US" sz="1800" b="1" dirty="0" smtClean="0">
                <a:solidFill>
                  <a:schemeClr val="bg2"/>
                </a:solidFill>
              </a:rPr>
              <a:t>GOES</a:t>
            </a:r>
          </a:p>
          <a:p>
            <a:pPr algn="r"/>
            <a:r>
              <a:rPr lang="en-US" sz="1800" b="1" dirty="0" smtClean="0">
                <a:solidFill>
                  <a:schemeClr val="bg2"/>
                </a:solidFill>
              </a:rPr>
              <a:t>X-rays</a:t>
            </a:r>
          </a:p>
        </p:txBody>
      </p:sp>
      <p:sp>
        <p:nvSpPr>
          <p:cNvPr id="9" name="Right Arrow 8"/>
          <p:cNvSpPr/>
          <p:nvPr/>
        </p:nvSpPr>
        <p:spPr>
          <a:xfrm>
            <a:off x="1531387" y="2379936"/>
            <a:ext cx="781471"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1531387" y="4946336"/>
            <a:ext cx="781471"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92615" y="591234"/>
            <a:ext cx="5158785" cy="523220"/>
          </a:xfrm>
          <a:prstGeom prst="rect">
            <a:avLst/>
          </a:prstGeom>
          <a:noFill/>
        </p:spPr>
        <p:txBody>
          <a:bodyPr wrap="none" rtlCol="0">
            <a:spAutoFit/>
          </a:bodyPr>
          <a:lstStyle/>
          <a:p>
            <a:pPr algn="ctr"/>
            <a:r>
              <a:rPr lang="en-US" sz="2800" b="1" dirty="0" smtClean="0">
                <a:solidFill>
                  <a:schemeClr val="bg1"/>
                </a:solidFill>
              </a:rPr>
              <a:t>NOAA Space Weather Scales</a:t>
            </a:r>
          </a:p>
        </p:txBody>
      </p:sp>
    </p:spTree>
    <p:extLst>
      <p:ext uri="{BB962C8B-B14F-4D97-AF65-F5344CB8AC3E}">
        <p14:creationId xmlns:p14="http://schemas.microsoft.com/office/powerpoint/2010/main" val="2375316118"/>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9_NCDCv3">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wrap="square" rtlCol="0">
        <a:spAutoFit/>
      </a:bodyPr>
      <a:lstStyle>
        <a:defPPr algn="just">
          <a:defRPr dirty="0" smtClean="0">
            <a:solidFill>
              <a:schemeClr val="bg2"/>
            </a:solidFill>
          </a:defRPr>
        </a:defPPr>
      </a:lstStyle>
    </a:tx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5824</TotalTime>
  <Words>1562</Words>
  <Application>Microsoft Office PowerPoint</Application>
  <PresentationFormat>On-screen Show (4:3)</PresentationFormat>
  <Paragraphs>193</Paragraphs>
  <Slides>18</Slides>
  <Notes>6</Notes>
  <HiddenSlides>1</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Trebuchet MS</vt:lpstr>
      <vt:lpstr>Calibri</vt:lpstr>
      <vt:lpstr>Noto Symbol</vt:lpstr>
      <vt:lpstr>Times New Roman</vt:lpstr>
      <vt:lpstr>9_NCDCv3</vt:lpstr>
      <vt:lpstr>GOES 40 Years of Satellite Space Environmental Monitoring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L2 Space Weather Products</vt:lpstr>
      <vt:lpstr>PowerPoint Presentation</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Name Program Overview</dc:title>
  <dc:creator>William Denig</dc:creator>
  <cp:lastModifiedBy>William Denig</cp:lastModifiedBy>
  <cp:revision>293</cp:revision>
  <cp:lastPrinted>2016-04-22T23:16:41Z</cp:lastPrinted>
  <dcterms:modified xsi:type="dcterms:W3CDTF">2016-04-22T23:17:46Z</dcterms:modified>
</cp:coreProperties>
</file>