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5" r:id="rId1"/>
  </p:sldMasterIdLst>
  <p:notesMasterIdLst>
    <p:notesMasterId r:id="rId51"/>
  </p:notesMasterIdLst>
  <p:handoutMasterIdLst>
    <p:handoutMasterId r:id="rId52"/>
  </p:handoutMasterIdLst>
  <p:sldIdLst>
    <p:sldId id="354" r:id="rId2"/>
    <p:sldId id="455" r:id="rId3"/>
    <p:sldId id="356" r:id="rId4"/>
    <p:sldId id="647" r:id="rId5"/>
    <p:sldId id="648" r:id="rId6"/>
    <p:sldId id="679" r:id="rId7"/>
    <p:sldId id="685" r:id="rId8"/>
    <p:sldId id="550" r:id="rId9"/>
    <p:sldId id="676" r:id="rId10"/>
    <p:sldId id="677" r:id="rId11"/>
    <p:sldId id="678" r:id="rId12"/>
    <p:sldId id="370" r:id="rId13"/>
    <p:sldId id="559" r:id="rId14"/>
    <p:sldId id="650" r:id="rId15"/>
    <p:sldId id="680" r:id="rId16"/>
    <p:sldId id="681" r:id="rId17"/>
    <p:sldId id="682" r:id="rId18"/>
    <p:sldId id="683" r:id="rId19"/>
    <p:sldId id="692" r:id="rId20"/>
    <p:sldId id="697" r:id="rId21"/>
    <p:sldId id="687" r:id="rId22"/>
    <p:sldId id="689" r:id="rId23"/>
    <p:sldId id="690" r:id="rId24"/>
    <p:sldId id="695" r:id="rId25"/>
    <p:sldId id="597" r:id="rId26"/>
    <p:sldId id="693" r:id="rId27"/>
    <p:sldId id="688" r:id="rId28"/>
    <p:sldId id="655" r:id="rId29"/>
    <p:sldId id="704" r:id="rId30"/>
    <p:sldId id="663" r:id="rId31"/>
    <p:sldId id="709" r:id="rId32"/>
    <p:sldId id="702" r:id="rId33"/>
    <p:sldId id="701" r:id="rId34"/>
    <p:sldId id="561" r:id="rId35"/>
    <p:sldId id="699" r:id="rId36"/>
    <p:sldId id="710" r:id="rId37"/>
    <p:sldId id="700" r:id="rId38"/>
    <p:sldId id="563" r:id="rId39"/>
    <p:sldId id="632" r:id="rId40"/>
    <p:sldId id="635" r:id="rId41"/>
    <p:sldId id="556" r:id="rId42"/>
    <p:sldId id="638" r:id="rId43"/>
    <p:sldId id="705" r:id="rId44"/>
    <p:sldId id="675" r:id="rId45"/>
    <p:sldId id="393" r:id="rId46"/>
    <p:sldId id="613" r:id="rId47"/>
    <p:sldId id="430" r:id="rId48"/>
    <p:sldId id="362" r:id="rId49"/>
    <p:sldId id="684" r:id="rId50"/>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54F85147-E2DF-4B59-9482-31C62977918F}">
          <p14:sldIdLst>
            <p14:sldId id="354"/>
            <p14:sldId id="455"/>
            <p14:sldId id="356"/>
            <p14:sldId id="647"/>
            <p14:sldId id="648"/>
            <p14:sldId id="679"/>
            <p14:sldId id="685"/>
            <p14:sldId id="550"/>
            <p14:sldId id="676"/>
            <p14:sldId id="677"/>
            <p14:sldId id="678"/>
            <p14:sldId id="370"/>
            <p14:sldId id="559"/>
            <p14:sldId id="650"/>
            <p14:sldId id="680"/>
            <p14:sldId id="681"/>
            <p14:sldId id="682"/>
            <p14:sldId id="683"/>
            <p14:sldId id="692"/>
            <p14:sldId id="697"/>
            <p14:sldId id="687"/>
            <p14:sldId id="689"/>
            <p14:sldId id="690"/>
            <p14:sldId id="695"/>
            <p14:sldId id="597"/>
            <p14:sldId id="693"/>
            <p14:sldId id="688"/>
            <p14:sldId id="655"/>
            <p14:sldId id="704"/>
            <p14:sldId id="663"/>
            <p14:sldId id="709"/>
            <p14:sldId id="702"/>
            <p14:sldId id="701"/>
            <p14:sldId id="561"/>
            <p14:sldId id="699"/>
            <p14:sldId id="710"/>
            <p14:sldId id="700"/>
            <p14:sldId id="563"/>
            <p14:sldId id="632"/>
            <p14:sldId id="635"/>
            <p14:sldId id="556"/>
            <p14:sldId id="638"/>
            <p14:sldId id="705"/>
            <p14:sldId id="675"/>
            <p14:sldId id="393"/>
            <p14:sldId id="613"/>
            <p14:sldId id="430"/>
            <p14:sldId id="362"/>
            <p14:sldId id="684"/>
          </p14:sldIdLst>
        </p14:section>
        <p14:section name="Untitled Section" id="{C5ED1661-951C-4422-A357-11136CACA63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6600"/>
    <a:srgbClr val="FFFF99"/>
    <a:srgbClr val="66FFFF"/>
    <a:srgbClr val="1F4A7D"/>
    <a:srgbClr val="1F497D"/>
    <a:srgbClr val="008080"/>
    <a:srgbClr val="EBF1DE"/>
    <a:srgbClr val="FFDA65"/>
    <a:srgbClr val="D0DD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6367" autoAdjust="0"/>
  </p:normalViewPr>
  <p:slideViewPr>
    <p:cSldViewPr showGuides="1">
      <p:cViewPr varScale="1">
        <p:scale>
          <a:sx n="124" d="100"/>
          <a:sy n="124" d="100"/>
        </p:scale>
        <p:origin x="-1176" y="-102"/>
      </p:cViewPr>
      <p:guideLst>
        <p:guide orient="horz" pos="1680"/>
        <p:guide pos="1584"/>
      </p:guideLst>
    </p:cSldViewPr>
  </p:slideViewPr>
  <p:outlineViewPr>
    <p:cViewPr>
      <p:scale>
        <a:sx n="33" d="100"/>
        <a:sy n="33" d="100"/>
      </p:scale>
      <p:origin x="0" y="9246"/>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96" d="100"/>
          <a:sy n="96" d="100"/>
        </p:scale>
        <p:origin x="-3570" y="-108"/>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1" y="20"/>
            <a:ext cx="3043978" cy="465779"/>
          </a:xfrm>
          <a:prstGeom prst="rect">
            <a:avLst/>
          </a:prstGeom>
        </p:spPr>
        <p:txBody>
          <a:bodyPr vert="horz" lIns="89944" tIns="44976" rIns="89944" bIns="44976" rtlCol="0"/>
          <a:lstStyle>
            <a:lvl1pPr algn="l">
              <a:defRPr sz="1200">
                <a:latin typeface="Arial" charset="0"/>
              </a:defRPr>
            </a:lvl1pPr>
          </a:lstStyle>
          <a:p>
            <a:pPr>
              <a:defRPr/>
            </a:pPr>
            <a:endParaRPr lang="en-US" dirty="0"/>
          </a:p>
        </p:txBody>
      </p:sp>
      <p:sp>
        <p:nvSpPr>
          <p:cNvPr id="3" name="Date Placeholder 2"/>
          <p:cNvSpPr>
            <a:spLocks noGrp="1"/>
          </p:cNvSpPr>
          <p:nvPr>
            <p:ph type="dt" sz="quarter" idx="1"/>
          </p:nvPr>
        </p:nvSpPr>
        <p:spPr>
          <a:xfrm>
            <a:off x="3977553" y="20"/>
            <a:ext cx="3043978" cy="465779"/>
          </a:xfrm>
          <a:prstGeom prst="rect">
            <a:avLst/>
          </a:prstGeom>
        </p:spPr>
        <p:txBody>
          <a:bodyPr vert="horz" lIns="89944" tIns="44976" rIns="89944" bIns="44976" rtlCol="0"/>
          <a:lstStyle>
            <a:lvl1pPr algn="r">
              <a:defRPr sz="1200">
                <a:latin typeface="Arial" charset="0"/>
              </a:defRPr>
            </a:lvl1pPr>
          </a:lstStyle>
          <a:p>
            <a:pPr>
              <a:defRPr/>
            </a:pPr>
            <a:fld id="{F3FFC941-D821-4164-8967-967093CD4325}" type="datetimeFigureOut">
              <a:rPr lang="en-US"/>
              <a:pPr>
                <a:defRPr/>
              </a:pPr>
              <a:t>1/28/2015</a:t>
            </a:fld>
            <a:endParaRPr lang="en-US" dirty="0"/>
          </a:p>
        </p:txBody>
      </p:sp>
      <p:sp>
        <p:nvSpPr>
          <p:cNvPr id="4" name="Footer Placeholder 3"/>
          <p:cNvSpPr>
            <a:spLocks noGrp="1"/>
          </p:cNvSpPr>
          <p:nvPr>
            <p:ph type="ftr" sz="quarter" idx="2"/>
          </p:nvPr>
        </p:nvSpPr>
        <p:spPr>
          <a:xfrm>
            <a:off x="21" y="8841755"/>
            <a:ext cx="3043978" cy="465779"/>
          </a:xfrm>
          <a:prstGeom prst="rect">
            <a:avLst/>
          </a:prstGeom>
        </p:spPr>
        <p:txBody>
          <a:bodyPr vert="horz" lIns="89944" tIns="44976" rIns="89944" bIns="44976" rtlCol="0" anchor="b"/>
          <a:lstStyle>
            <a:lvl1pPr algn="l">
              <a:defRPr sz="1200">
                <a:latin typeface="Arial" charset="0"/>
              </a:defRPr>
            </a:lvl1pPr>
          </a:lstStyle>
          <a:p>
            <a:pPr>
              <a:defRPr/>
            </a:pPr>
            <a:r>
              <a:rPr lang="en-US" smtClean="0"/>
              <a:t>STP Division 1QFY15 Review</a:t>
            </a:r>
            <a:endParaRPr lang="en-US" dirty="0"/>
          </a:p>
        </p:txBody>
      </p:sp>
      <p:sp>
        <p:nvSpPr>
          <p:cNvPr id="5" name="Slide Number Placeholder 4"/>
          <p:cNvSpPr>
            <a:spLocks noGrp="1"/>
          </p:cNvSpPr>
          <p:nvPr>
            <p:ph type="sldNum" sz="quarter" idx="3"/>
          </p:nvPr>
        </p:nvSpPr>
        <p:spPr>
          <a:xfrm>
            <a:off x="3977553" y="8841755"/>
            <a:ext cx="3043978" cy="465779"/>
          </a:xfrm>
          <a:prstGeom prst="rect">
            <a:avLst/>
          </a:prstGeom>
        </p:spPr>
        <p:txBody>
          <a:bodyPr vert="horz" lIns="89944" tIns="44976" rIns="89944" bIns="44976" rtlCol="0" anchor="b"/>
          <a:lstStyle>
            <a:lvl1pPr algn="r">
              <a:defRPr sz="1200">
                <a:latin typeface="Arial" charset="0"/>
              </a:defRPr>
            </a:lvl1pPr>
          </a:lstStyle>
          <a:p>
            <a:pPr>
              <a:defRPr/>
            </a:pPr>
            <a:fld id="{52EC91CC-8858-4DBF-B04F-D70D488E3C6B}" type="slidenum">
              <a:rPr lang="en-US"/>
              <a:pPr>
                <a:defRPr/>
              </a:pPr>
              <a:t>‹#›</a:t>
            </a:fld>
            <a:endParaRPr lang="en-US" dirty="0"/>
          </a:p>
        </p:txBody>
      </p:sp>
    </p:spTree>
    <p:extLst>
      <p:ext uri="{BB962C8B-B14F-4D97-AF65-F5344CB8AC3E}">
        <p14:creationId xmlns:p14="http://schemas.microsoft.com/office/powerpoint/2010/main" val="343491806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21" y="20"/>
            <a:ext cx="3043978" cy="465779"/>
          </a:xfrm>
          <a:prstGeom prst="rect">
            <a:avLst/>
          </a:prstGeom>
          <a:noFill/>
          <a:ln w="9525">
            <a:noFill/>
            <a:miter lim="800000"/>
            <a:headEnd/>
            <a:tailEnd/>
          </a:ln>
          <a:effectLst/>
        </p:spPr>
        <p:txBody>
          <a:bodyPr vert="horz" wrap="square" lIns="91654" tIns="45832" rIns="91654" bIns="45832" numCol="1" anchor="t" anchorCtr="0" compatLnSpc="1">
            <a:prstTxWarp prst="textNoShape">
              <a:avLst/>
            </a:prstTxWarp>
          </a:bodyPr>
          <a:lstStyle>
            <a:lvl1pPr>
              <a:defRPr sz="1200">
                <a:latin typeface="Arial" charset="0"/>
              </a:defRPr>
            </a:lvl1pPr>
          </a:lstStyle>
          <a:p>
            <a:pPr>
              <a:defRPr/>
            </a:pPr>
            <a:endParaRPr lang="en-US" dirty="0"/>
          </a:p>
        </p:txBody>
      </p:sp>
      <p:sp>
        <p:nvSpPr>
          <p:cNvPr id="5123" name="Rectangle 3"/>
          <p:cNvSpPr>
            <a:spLocks noGrp="1" noChangeArrowheads="1"/>
          </p:cNvSpPr>
          <p:nvPr>
            <p:ph type="dt" idx="1"/>
          </p:nvPr>
        </p:nvSpPr>
        <p:spPr bwMode="auto">
          <a:xfrm>
            <a:off x="3977553" y="20"/>
            <a:ext cx="3043978" cy="465779"/>
          </a:xfrm>
          <a:prstGeom prst="rect">
            <a:avLst/>
          </a:prstGeom>
          <a:noFill/>
          <a:ln w="9525">
            <a:noFill/>
            <a:miter lim="800000"/>
            <a:headEnd/>
            <a:tailEnd/>
          </a:ln>
          <a:effectLst/>
        </p:spPr>
        <p:txBody>
          <a:bodyPr vert="horz" wrap="square" lIns="91654" tIns="45832" rIns="91654" bIns="45832" numCol="1" anchor="t" anchorCtr="0" compatLnSpc="1">
            <a:prstTxWarp prst="textNoShape">
              <a:avLst/>
            </a:prstTxWarp>
          </a:bodyPr>
          <a:lstStyle>
            <a:lvl1pPr algn="r">
              <a:defRPr sz="1200">
                <a:latin typeface="Arial" charset="0"/>
              </a:defRPr>
            </a:lvl1pPr>
          </a:lstStyle>
          <a:p>
            <a:pPr>
              <a:defRPr/>
            </a:pPr>
            <a:endParaRPr lang="en-US" dirty="0"/>
          </a:p>
        </p:txBody>
      </p:sp>
      <p:sp>
        <p:nvSpPr>
          <p:cNvPr id="43012" name="Rectangle 4"/>
          <p:cNvSpPr>
            <a:spLocks noGrp="1" noRot="1" noChangeAspect="1" noChangeArrowheads="1" noTextEdit="1"/>
          </p:cNvSpPr>
          <p:nvPr>
            <p:ph type="sldImg" idx="2"/>
          </p:nvPr>
        </p:nvSpPr>
        <p:spPr bwMode="auto">
          <a:xfrm>
            <a:off x="1181100" y="690563"/>
            <a:ext cx="4660900" cy="3497262"/>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2949" y="4422476"/>
            <a:ext cx="5617208" cy="4188778"/>
          </a:xfrm>
          <a:prstGeom prst="rect">
            <a:avLst/>
          </a:prstGeom>
          <a:noFill/>
          <a:ln w="9525">
            <a:noFill/>
            <a:miter lim="800000"/>
            <a:headEnd/>
            <a:tailEnd/>
          </a:ln>
          <a:effectLst/>
        </p:spPr>
        <p:txBody>
          <a:bodyPr vert="horz" wrap="square" lIns="91654" tIns="45832" rIns="91654" bIns="4583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21" y="8841755"/>
            <a:ext cx="3043978" cy="465779"/>
          </a:xfrm>
          <a:prstGeom prst="rect">
            <a:avLst/>
          </a:prstGeom>
          <a:noFill/>
          <a:ln w="9525">
            <a:noFill/>
            <a:miter lim="800000"/>
            <a:headEnd/>
            <a:tailEnd/>
          </a:ln>
          <a:effectLst/>
        </p:spPr>
        <p:txBody>
          <a:bodyPr vert="horz" wrap="square" lIns="91654" tIns="45832" rIns="91654" bIns="45832" numCol="1" anchor="b" anchorCtr="0" compatLnSpc="1">
            <a:prstTxWarp prst="textNoShape">
              <a:avLst/>
            </a:prstTxWarp>
          </a:bodyPr>
          <a:lstStyle>
            <a:lvl1pPr>
              <a:defRPr sz="1200">
                <a:latin typeface="Arial" charset="0"/>
              </a:defRPr>
            </a:lvl1pPr>
          </a:lstStyle>
          <a:p>
            <a:pPr>
              <a:defRPr/>
            </a:pPr>
            <a:r>
              <a:rPr lang="en-US" smtClean="0"/>
              <a:t>STP Division 1QFY15 Review</a:t>
            </a:r>
            <a:endParaRPr lang="en-US" dirty="0"/>
          </a:p>
        </p:txBody>
      </p:sp>
      <p:sp>
        <p:nvSpPr>
          <p:cNvPr id="5127" name="Rectangle 7"/>
          <p:cNvSpPr>
            <a:spLocks noGrp="1" noChangeArrowheads="1"/>
          </p:cNvSpPr>
          <p:nvPr>
            <p:ph type="sldNum" sz="quarter" idx="5"/>
          </p:nvPr>
        </p:nvSpPr>
        <p:spPr bwMode="auto">
          <a:xfrm>
            <a:off x="3977553" y="8841755"/>
            <a:ext cx="3043978" cy="465779"/>
          </a:xfrm>
          <a:prstGeom prst="rect">
            <a:avLst/>
          </a:prstGeom>
          <a:noFill/>
          <a:ln w="9525">
            <a:noFill/>
            <a:miter lim="800000"/>
            <a:headEnd/>
            <a:tailEnd/>
          </a:ln>
          <a:effectLst/>
        </p:spPr>
        <p:txBody>
          <a:bodyPr vert="horz" wrap="square" lIns="91654" tIns="45832" rIns="91654" bIns="45832" numCol="1" anchor="b" anchorCtr="0" compatLnSpc="1">
            <a:prstTxWarp prst="textNoShape">
              <a:avLst/>
            </a:prstTxWarp>
          </a:bodyPr>
          <a:lstStyle>
            <a:lvl1pPr algn="r">
              <a:defRPr sz="1200">
                <a:latin typeface="Arial" charset="0"/>
              </a:defRPr>
            </a:lvl1pPr>
          </a:lstStyle>
          <a:p>
            <a:pPr>
              <a:defRPr/>
            </a:pPr>
            <a:fld id="{BF4F31D8-1C18-445A-B277-2427331C24BF}" type="slidenum">
              <a:rPr lang="en-US"/>
              <a:pPr>
                <a:defRPr/>
              </a:pPr>
              <a:t>‹#›</a:t>
            </a:fld>
            <a:endParaRPr lang="en-US" dirty="0"/>
          </a:p>
        </p:txBody>
      </p:sp>
    </p:spTree>
    <p:extLst>
      <p:ext uri="{BB962C8B-B14F-4D97-AF65-F5344CB8AC3E}">
        <p14:creationId xmlns:p14="http://schemas.microsoft.com/office/powerpoint/2010/main" val="103018439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defTabSz="897421"/>
            <a:fld id="{8CBD896C-5E08-40CD-B4A5-F968AAB386F1}" type="slidenum">
              <a:rPr lang="en-US" smtClean="0"/>
              <a:pPr defTabSz="897421"/>
              <a:t>1</a:t>
            </a:fld>
            <a:endParaRPr 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16</a:t>
            </a:fld>
            <a:endParaRPr lang="en-US" dirty="0"/>
          </a:p>
        </p:txBody>
      </p:sp>
    </p:spTree>
    <p:extLst>
      <p:ext uri="{BB962C8B-B14F-4D97-AF65-F5344CB8AC3E}">
        <p14:creationId xmlns:p14="http://schemas.microsoft.com/office/powerpoint/2010/main" val="3352770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 capabilities – 1 forecaster hand</a:t>
            </a:r>
            <a:r>
              <a:rPr lang="en-US" baseline="0" dirty="0" smtClean="0"/>
              <a:t> drawn image per day</a:t>
            </a:r>
          </a:p>
          <a:p>
            <a:pPr marL="174960" indent="-174960">
              <a:buFontTx/>
              <a:buChar char="-"/>
            </a:pPr>
            <a:r>
              <a:rPr lang="en-US" baseline="0" dirty="0" smtClean="0"/>
              <a:t>No dynamics</a:t>
            </a:r>
          </a:p>
          <a:p>
            <a:pPr marL="174960" indent="-174960">
              <a:buFontTx/>
              <a:buChar char="-"/>
            </a:pPr>
            <a:r>
              <a:rPr lang="en-US" baseline="0" dirty="0" smtClean="0"/>
              <a:t>Human factor</a:t>
            </a:r>
          </a:p>
          <a:p>
            <a:pPr marL="174960" indent="-174960">
              <a:buFontTx/>
              <a:buChar char="-"/>
            </a:pPr>
            <a:endParaRPr lang="en-US" baseline="0" dirty="0" smtClean="0"/>
          </a:p>
          <a:p>
            <a:r>
              <a:rPr lang="en-US" baseline="0" dirty="0" smtClean="0"/>
              <a:t>Thematic Maps</a:t>
            </a:r>
          </a:p>
          <a:p>
            <a:pPr marL="174960" indent="-174960">
              <a:buFontTx/>
              <a:buChar char="-"/>
            </a:pPr>
            <a:r>
              <a:rPr lang="en-US" baseline="0" dirty="0" smtClean="0"/>
              <a:t>Forecaster creates training set ~ couple dozen images</a:t>
            </a:r>
          </a:p>
          <a:p>
            <a:pPr marL="174960" indent="-174960">
              <a:buFontTx/>
              <a:buChar char="-"/>
            </a:pPr>
            <a:r>
              <a:rPr lang="en-US" baseline="0" dirty="0" smtClean="0"/>
              <a:t>Expert system based on training set</a:t>
            </a:r>
          </a:p>
          <a:p>
            <a:pPr marL="174960" indent="-174960">
              <a:buFontTx/>
              <a:buChar char="-"/>
            </a:pPr>
            <a:r>
              <a:rPr lang="en-US" dirty="0" smtClean="0"/>
              <a:t>Cadence 1 / minute</a:t>
            </a:r>
            <a:endParaRPr lang="en-US" dirty="0"/>
          </a:p>
        </p:txBody>
      </p:sp>
      <p:sp>
        <p:nvSpPr>
          <p:cNvPr id="4" name="Slide Number Placeholder 3"/>
          <p:cNvSpPr>
            <a:spLocks noGrp="1"/>
          </p:cNvSpPr>
          <p:nvPr>
            <p:ph type="sldNum" sz="quarter" idx="10"/>
          </p:nvPr>
        </p:nvSpPr>
        <p:spPr/>
        <p:txBody>
          <a:bodyPr/>
          <a:lstStyle/>
          <a:p>
            <a:fld id="{096D2887-5C60-45B8-80B6-92C844CC392E}" type="slidenum">
              <a:rPr lang="en-US" smtClean="0"/>
              <a:t>22</a:t>
            </a:fld>
            <a:endParaRPr lang="en-US"/>
          </a:p>
        </p:txBody>
      </p:sp>
    </p:spTree>
    <p:extLst>
      <p:ext uri="{BB962C8B-B14F-4D97-AF65-F5344CB8AC3E}">
        <p14:creationId xmlns:p14="http://schemas.microsoft.com/office/powerpoint/2010/main" val="46672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6D2887-5C60-45B8-80B6-92C844CC392E}" type="slidenum">
              <a:rPr lang="en-US" smtClean="0"/>
              <a:t>23</a:t>
            </a:fld>
            <a:endParaRPr lang="en-US"/>
          </a:p>
        </p:txBody>
      </p:sp>
    </p:spTree>
    <p:extLst>
      <p:ext uri="{BB962C8B-B14F-4D97-AF65-F5344CB8AC3E}">
        <p14:creationId xmlns:p14="http://schemas.microsoft.com/office/powerpoint/2010/main" val="1569584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Safeguarding Satellites from Space Weather</a:t>
            </a:r>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25</a:t>
            </a:fld>
            <a:endParaRPr lang="en-US" dirty="0"/>
          </a:p>
        </p:txBody>
      </p:sp>
    </p:spTree>
    <p:extLst>
      <p:ext uri="{BB962C8B-B14F-4D97-AF65-F5344CB8AC3E}">
        <p14:creationId xmlns:p14="http://schemas.microsoft.com/office/powerpoint/2010/main" val="1386423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6D2887-5C60-45B8-80B6-92C844CC392E}" type="slidenum">
              <a:rPr lang="en-US" smtClean="0"/>
              <a:t>27</a:t>
            </a:fld>
            <a:endParaRPr lang="en-US"/>
          </a:p>
        </p:txBody>
      </p:sp>
    </p:spTree>
    <p:extLst>
      <p:ext uri="{BB962C8B-B14F-4D97-AF65-F5344CB8AC3E}">
        <p14:creationId xmlns:p14="http://schemas.microsoft.com/office/powerpoint/2010/main" val="2519402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34</a:t>
            </a:fld>
            <a:endParaRPr lang="en-US" dirty="0"/>
          </a:p>
        </p:txBody>
      </p:sp>
    </p:spTree>
    <p:extLst>
      <p:ext uri="{BB962C8B-B14F-4D97-AF65-F5344CB8AC3E}">
        <p14:creationId xmlns:p14="http://schemas.microsoft.com/office/powerpoint/2010/main" val="3573224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38</a:t>
            </a:fld>
            <a:endParaRPr lang="en-US" dirty="0"/>
          </a:p>
        </p:txBody>
      </p:sp>
    </p:spTree>
    <p:extLst>
      <p:ext uri="{BB962C8B-B14F-4D97-AF65-F5344CB8AC3E}">
        <p14:creationId xmlns:p14="http://schemas.microsoft.com/office/powerpoint/2010/main" val="3573224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41</a:t>
            </a:fld>
            <a:endParaRPr lang="en-US" dirty="0"/>
          </a:p>
        </p:txBody>
      </p:sp>
    </p:spTree>
    <p:extLst>
      <p:ext uri="{BB962C8B-B14F-4D97-AF65-F5344CB8AC3E}">
        <p14:creationId xmlns:p14="http://schemas.microsoft.com/office/powerpoint/2010/main" val="3035288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44</a:t>
            </a:fld>
            <a:endParaRPr lang="en-US" dirty="0"/>
          </a:p>
        </p:txBody>
      </p:sp>
    </p:spTree>
    <p:extLst>
      <p:ext uri="{BB962C8B-B14F-4D97-AF65-F5344CB8AC3E}">
        <p14:creationId xmlns:p14="http://schemas.microsoft.com/office/powerpoint/2010/main" val="3573224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pPr defTabSz="897421"/>
            <a:fld id="{89C5704C-5B95-4642-AC93-F1A95DCB0AF7}" type="slidenum">
              <a:rPr lang="en-US" smtClean="0"/>
              <a:pPr defTabSz="897421"/>
              <a:t>45</a:t>
            </a:fld>
            <a:endParaRPr lang="en-US" dirty="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marL="221017" indent="-221017"/>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2</a:t>
            </a:fld>
            <a:endParaRPr lang="en-US" dirty="0"/>
          </a:p>
        </p:txBody>
      </p:sp>
    </p:spTree>
    <p:extLst>
      <p:ext uri="{BB962C8B-B14F-4D97-AF65-F5344CB8AC3E}">
        <p14:creationId xmlns:p14="http://schemas.microsoft.com/office/powerpoint/2010/main" val="3573224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47</a:t>
            </a:fld>
            <a:endParaRPr lang="en-US" dirty="0"/>
          </a:p>
        </p:txBody>
      </p:sp>
    </p:spTree>
    <p:extLst>
      <p:ext uri="{BB962C8B-B14F-4D97-AF65-F5344CB8AC3E}">
        <p14:creationId xmlns:p14="http://schemas.microsoft.com/office/powerpoint/2010/main" val="1970856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Acronym List</a:t>
            </a:r>
          </a:p>
          <a:p>
            <a:pPr defTabSz="902913">
              <a:defRPr/>
            </a:pPr>
            <a:r>
              <a:rPr lang="en-US" dirty="0" smtClean="0"/>
              <a:t>GOES – Geostationary Operational Environmental Satellite</a:t>
            </a:r>
          </a:p>
          <a:p>
            <a:r>
              <a:rPr lang="en-US" dirty="0" smtClean="0"/>
              <a:t>SEM – Space Environment Monitor</a:t>
            </a:r>
          </a:p>
          <a:p>
            <a:r>
              <a:rPr lang="en-US" dirty="0" smtClean="0"/>
              <a:t>SXI – Solar x-ray Imager (GOES M,</a:t>
            </a:r>
            <a:r>
              <a:rPr lang="en-US" baseline="0" dirty="0" smtClean="0"/>
              <a:t> NOP)</a:t>
            </a:r>
          </a:p>
          <a:p>
            <a:r>
              <a:rPr lang="en-US" baseline="0" dirty="0" smtClean="0"/>
              <a:t>XRS – (Solar) X-Ray Sensor (GOES  M)</a:t>
            </a:r>
          </a:p>
          <a:p>
            <a:r>
              <a:rPr lang="en-US" baseline="0" dirty="0" smtClean="0"/>
              <a:t>XRS-EUV – (Solar) X-Ray Sensor – Extreme </a:t>
            </a:r>
            <a:r>
              <a:rPr lang="en-US" baseline="0" dirty="0" err="1" smtClean="0"/>
              <a:t>UltraViolet</a:t>
            </a:r>
            <a:r>
              <a:rPr lang="en-US" baseline="0" dirty="0" smtClean="0"/>
              <a:t> sensor</a:t>
            </a:r>
          </a:p>
          <a:p>
            <a:r>
              <a:rPr lang="en-US" baseline="0" dirty="0" smtClean="0"/>
              <a:t>EPS – Energetic Particle Sensor (GOES M, NOP)</a:t>
            </a:r>
          </a:p>
          <a:p>
            <a:r>
              <a:rPr lang="en-US" baseline="0" dirty="0" smtClean="0"/>
              <a:t>HEPAD – High Energy Proton and Alpha particle Detector (GOES M, NOP)</a:t>
            </a:r>
          </a:p>
          <a:p>
            <a:r>
              <a:rPr lang="en-US" baseline="0" dirty="0" smtClean="0"/>
              <a:t>XRP – X-Ray Platform/Positioner  (GOES M)</a:t>
            </a:r>
            <a:endParaRPr lang="en-US" dirty="0" smtClean="0"/>
          </a:p>
          <a:p>
            <a:r>
              <a:rPr lang="en-US" dirty="0" smtClean="0"/>
              <a:t>EXIS – Extreme X-ray and</a:t>
            </a:r>
            <a:r>
              <a:rPr lang="en-US" baseline="0" dirty="0" smtClean="0"/>
              <a:t> Ultraviolet Irradiance Sensor (GOES-R series)</a:t>
            </a:r>
          </a:p>
          <a:p>
            <a:r>
              <a:rPr lang="en-US" baseline="0" dirty="0" smtClean="0"/>
              <a:t>SUVI – Solar </a:t>
            </a:r>
            <a:r>
              <a:rPr lang="en-US" baseline="0" dirty="0" err="1" smtClean="0"/>
              <a:t>UltraViolet</a:t>
            </a:r>
            <a:r>
              <a:rPr lang="en-US" baseline="0" dirty="0" smtClean="0"/>
              <a:t> Imager (GOES-R series)</a:t>
            </a:r>
          </a:p>
          <a:p>
            <a:r>
              <a:rPr lang="en-US" baseline="0" dirty="0" smtClean="0"/>
              <a:t>SEISS – Space Environment In-Situ Sensor (GOES-R series)</a:t>
            </a:r>
          </a:p>
          <a:p>
            <a:r>
              <a:rPr lang="en-US" baseline="0" dirty="0" smtClean="0"/>
              <a:t>MAG – Magnetometer (GOES-R series)</a:t>
            </a:r>
          </a:p>
          <a:p>
            <a:r>
              <a:rPr lang="en-US" dirty="0" smtClean="0"/>
              <a:t>SWPC – Space Weather Prediction Center (NWS) </a:t>
            </a:r>
          </a:p>
          <a:p>
            <a:endParaRPr lang="en-US" dirty="0"/>
          </a:p>
        </p:txBody>
      </p:sp>
      <p:sp>
        <p:nvSpPr>
          <p:cNvPr id="4" name="Slide Number Placeholder 3"/>
          <p:cNvSpPr>
            <a:spLocks noGrp="1"/>
          </p:cNvSpPr>
          <p:nvPr>
            <p:ph type="sldNum" sz="quarter" idx="10"/>
          </p:nvPr>
        </p:nvSpPr>
        <p:spPr/>
        <p:txBody>
          <a:bodyPr/>
          <a:lstStyle/>
          <a:p>
            <a:pPr>
              <a:defRPr/>
            </a:pPr>
            <a:fld id="{1FA3E191-D5E7-41E7-91EA-38CD40D196D0}" type="slidenum">
              <a:rPr lang="en-US" smtClean="0"/>
              <a:pPr>
                <a:defRPr/>
              </a:pPr>
              <a:t>48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pPr defTabSz="897174"/>
            <a:fld id="{17E29732-34F7-4961-A0E2-B476348234CA}" type="slidenum">
              <a:rPr lang="en-US" smtClean="0">
                <a:latin typeface="Arial" charset="0"/>
              </a:rPr>
              <a:pPr defTabSz="897174"/>
              <a:t>49</a:t>
            </a:fld>
            <a:endParaRPr lang="en-US" dirty="0" smtClean="0">
              <a:latin typeface="Arial" charset="0"/>
            </a:endParaRPr>
          </a:p>
        </p:txBody>
      </p:sp>
      <p:sp>
        <p:nvSpPr>
          <p:cNvPr id="43011" name="Text Box 1"/>
          <p:cNvSpPr txBox="1">
            <a:spLocks noChangeArrowheads="1"/>
          </p:cNvSpPr>
          <p:nvPr/>
        </p:nvSpPr>
        <p:spPr bwMode="auto">
          <a:xfrm>
            <a:off x="1184886" y="696286"/>
            <a:ext cx="4658211" cy="3490911"/>
          </a:xfrm>
          <a:prstGeom prst="rect">
            <a:avLst/>
          </a:prstGeom>
          <a:solidFill>
            <a:srgbClr val="FFFFFF"/>
          </a:solidFill>
          <a:ln w="9525">
            <a:solidFill>
              <a:srgbClr val="000000"/>
            </a:solidFill>
            <a:miter lim="800000"/>
            <a:headEnd/>
            <a:tailEnd/>
          </a:ln>
        </p:spPr>
        <p:txBody>
          <a:bodyPr wrap="none" lIns="88653" tIns="44324" rIns="88653" bIns="44324" anchor="ctr"/>
          <a:lstStyle/>
          <a:p>
            <a:endParaRPr lang="en-US"/>
          </a:p>
        </p:txBody>
      </p:sp>
      <p:sp>
        <p:nvSpPr>
          <p:cNvPr id="43012" name="Text Box 2"/>
          <p:cNvSpPr txBox="1">
            <a:spLocks noGrp="1" noChangeArrowheads="1"/>
          </p:cNvSpPr>
          <p:nvPr>
            <p:ph type="body"/>
          </p:nvPr>
        </p:nvSpPr>
        <p:spPr>
          <a:xfrm>
            <a:off x="938339" y="4422488"/>
            <a:ext cx="5148047" cy="4191956"/>
          </a:xfrm>
          <a:noFill/>
          <a:ln/>
        </p:spPr>
        <p:txBody>
          <a:bodyPr lIns="89693" tIns="44670" rIns="89693" bIns="44670"/>
          <a:lstStyle/>
          <a:p>
            <a:pPr>
              <a:spcBef>
                <a:spcPts val="432"/>
              </a:spcBef>
              <a:tabLst>
                <a:tab pos="0" algn="l"/>
                <a:tab pos="886400" algn="l"/>
                <a:tab pos="1772808" algn="l"/>
                <a:tab pos="2659213" algn="l"/>
                <a:tab pos="3545607" algn="l"/>
                <a:tab pos="4432014" algn="l"/>
                <a:tab pos="5318416" algn="l"/>
                <a:tab pos="6204816" algn="l"/>
                <a:tab pos="7091219" algn="l"/>
                <a:tab pos="7977623" algn="l"/>
                <a:tab pos="8864025" algn="l"/>
                <a:tab pos="9750431" algn="l"/>
              </a:tabLst>
            </a:pPr>
            <a:endParaRPr lang="en-US" dirty="0" smtClean="0">
              <a:ea typeface="DejaVu LGC Sans"/>
              <a:cs typeface="DejaVu LGC Sans"/>
            </a:endParaRPr>
          </a:p>
        </p:txBody>
      </p:sp>
      <p:sp>
        <p:nvSpPr>
          <p:cNvPr id="43013" name="Text Box 3"/>
          <p:cNvSpPr txBox="1">
            <a:spLocks noChangeArrowheads="1"/>
          </p:cNvSpPr>
          <p:nvPr/>
        </p:nvSpPr>
        <p:spPr bwMode="auto">
          <a:xfrm>
            <a:off x="3983922" y="8841768"/>
            <a:ext cx="3040800" cy="468953"/>
          </a:xfrm>
          <a:prstGeom prst="rect">
            <a:avLst/>
          </a:prstGeom>
          <a:noFill/>
          <a:ln w="9525">
            <a:noFill/>
            <a:round/>
            <a:headEnd/>
            <a:tailEnd/>
          </a:ln>
        </p:spPr>
        <p:txBody>
          <a:bodyPr lIns="89693" tIns="44670" rIns="89693" bIns="44670" anchor="b"/>
          <a:lstStyle/>
          <a:p>
            <a:pPr algn="r">
              <a:tabLst>
                <a:tab pos="0" algn="l"/>
                <a:tab pos="886400" algn="l"/>
                <a:tab pos="1772808" algn="l"/>
                <a:tab pos="2659213" algn="l"/>
                <a:tab pos="3545607" algn="l"/>
                <a:tab pos="4432014" algn="l"/>
                <a:tab pos="5318416" algn="l"/>
                <a:tab pos="6204816" algn="l"/>
                <a:tab pos="7091219" algn="l"/>
                <a:tab pos="7977623" algn="l"/>
                <a:tab pos="8864025" algn="l"/>
                <a:tab pos="9750431" algn="l"/>
              </a:tabLst>
            </a:pPr>
            <a:fld id="{FA141FCB-162D-41CA-8220-506D1293A518}" type="slidenum">
              <a:rPr lang="en-US" sz="1000">
                <a:solidFill>
                  <a:srgbClr val="000000"/>
                </a:solidFill>
                <a:ea typeface="DejaVu LGC Sans"/>
                <a:cs typeface="DejaVu LGC Sans"/>
              </a:rPr>
              <a:pPr algn="r">
                <a:tabLst>
                  <a:tab pos="0" algn="l"/>
                  <a:tab pos="886400" algn="l"/>
                  <a:tab pos="1772808" algn="l"/>
                  <a:tab pos="2659213" algn="l"/>
                  <a:tab pos="3545607" algn="l"/>
                  <a:tab pos="4432014" algn="l"/>
                  <a:tab pos="5318416" algn="l"/>
                  <a:tab pos="6204816" algn="l"/>
                  <a:tab pos="7091219" algn="l"/>
                  <a:tab pos="7977623" algn="l"/>
                  <a:tab pos="8864025" algn="l"/>
                  <a:tab pos="9750431" algn="l"/>
                </a:tabLst>
              </a:pPr>
              <a:t>49</a:t>
            </a:fld>
            <a:endParaRPr lang="en-US" sz="1000" dirty="0">
              <a:solidFill>
                <a:srgbClr val="000000"/>
              </a:solidFill>
              <a:ea typeface="DejaVu LGC Sans"/>
              <a:cs typeface="DejaVu LGC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3</a:t>
            </a:fld>
            <a:endParaRPr lang="en-US" dirty="0"/>
          </a:p>
        </p:txBody>
      </p:sp>
    </p:spTree>
    <p:extLst>
      <p:ext uri="{BB962C8B-B14F-4D97-AF65-F5344CB8AC3E}">
        <p14:creationId xmlns:p14="http://schemas.microsoft.com/office/powerpoint/2010/main" val="3118571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8</a:t>
            </a:fld>
            <a:endParaRPr lang="en-US" dirty="0"/>
          </a:p>
        </p:txBody>
      </p:sp>
    </p:spTree>
    <p:extLst>
      <p:ext uri="{BB962C8B-B14F-4D97-AF65-F5344CB8AC3E}">
        <p14:creationId xmlns:p14="http://schemas.microsoft.com/office/powerpoint/2010/main" val="357322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9</a:t>
            </a:fld>
            <a:endParaRPr lang="en-US" dirty="0"/>
          </a:p>
        </p:txBody>
      </p:sp>
    </p:spTree>
    <p:extLst>
      <p:ext uri="{BB962C8B-B14F-4D97-AF65-F5344CB8AC3E}">
        <p14:creationId xmlns:p14="http://schemas.microsoft.com/office/powerpoint/2010/main" val="321403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10</a:t>
            </a:fld>
            <a:endParaRPr lang="en-US" dirty="0"/>
          </a:p>
        </p:txBody>
      </p:sp>
    </p:spTree>
    <p:extLst>
      <p:ext uri="{BB962C8B-B14F-4D97-AF65-F5344CB8AC3E}">
        <p14:creationId xmlns:p14="http://schemas.microsoft.com/office/powerpoint/2010/main" val="394879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11</a:t>
            </a:fld>
            <a:endParaRPr lang="en-US" dirty="0"/>
          </a:p>
        </p:txBody>
      </p:sp>
    </p:spTree>
    <p:extLst>
      <p:ext uri="{BB962C8B-B14F-4D97-AF65-F5344CB8AC3E}">
        <p14:creationId xmlns:p14="http://schemas.microsoft.com/office/powerpoint/2010/main" val="394879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defTabSz="897421"/>
            <a:fld id="{590A1F3D-980A-454B-B9DB-537A298A0BEF}" type="slidenum">
              <a:rPr lang="en-US" smtClean="0"/>
              <a:pPr defTabSz="897421"/>
              <a:t>12</a:t>
            </a:fld>
            <a:endParaRPr lang="en-US" dirty="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STP Division 1QFY15 Review</a:t>
            </a:r>
            <a:endParaRPr lang="en-US" dirty="0"/>
          </a:p>
        </p:txBody>
      </p:sp>
      <p:sp>
        <p:nvSpPr>
          <p:cNvPr id="5" name="Slide Number Placeholder 4"/>
          <p:cNvSpPr>
            <a:spLocks noGrp="1"/>
          </p:cNvSpPr>
          <p:nvPr>
            <p:ph type="sldNum" sz="quarter" idx="11"/>
          </p:nvPr>
        </p:nvSpPr>
        <p:spPr/>
        <p:txBody>
          <a:bodyPr/>
          <a:lstStyle/>
          <a:p>
            <a:pPr>
              <a:defRPr/>
            </a:pPr>
            <a:fld id="{BF4F31D8-1C18-445A-B277-2427331C24BF}" type="slidenum">
              <a:rPr lang="en-US" smtClean="0"/>
              <a:pPr>
                <a:defRPr/>
              </a:pPr>
              <a:t>13</a:t>
            </a:fld>
            <a:endParaRPr lang="en-US" dirty="0"/>
          </a:p>
        </p:txBody>
      </p:sp>
    </p:spTree>
    <p:extLst>
      <p:ext uri="{BB962C8B-B14F-4D97-AF65-F5344CB8AC3E}">
        <p14:creationId xmlns:p14="http://schemas.microsoft.com/office/powerpoint/2010/main" val="3573224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8" name="Title 7"/>
          <p:cNvSpPr>
            <a:spLocks noGrp="1"/>
          </p:cNvSpPr>
          <p:nvPr>
            <p:ph type="title"/>
          </p:nvPr>
        </p:nvSpPr>
        <p:spPr>
          <a:xfrm>
            <a:off x="1905000" y="152400"/>
            <a:ext cx="6324600" cy="1143000"/>
          </a:xfrm>
          <a:prstGeom prst="rect">
            <a:avLst/>
          </a:prstGeom>
        </p:spPr>
        <p:txBody>
          <a:bodyPr/>
          <a:lstStyle>
            <a:lvl1pPr>
              <a:defRPr b="0">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30980785"/>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7620000" cy="48006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108542694"/>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a:prstGeom prst="rect">
            <a:avLst/>
          </a:prstGeo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487711022"/>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925072044"/>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62120808"/>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4572000"/>
            <a:ext cx="6461760" cy="1066800"/>
          </a:xfrm>
          <a:prstGeom prst="rect">
            <a:avLst/>
          </a:prstGeo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lvl1pPr>
              <a:defRPr sz="1400"/>
            </a:lvl1pPr>
          </a:lstStyle>
          <a:p>
            <a:fld id="{0392CAAC-D4E7-4F01-9B5F-C7751E7AFF70}" type="slidenum">
              <a:rPr lang="en-US" smtClean="0"/>
              <a:pPr/>
              <a:t>‹#›</a:t>
            </a:fld>
            <a:endParaRPr lang="en-US" dirty="0"/>
          </a:p>
        </p:txBody>
      </p:sp>
      <p:sp>
        <p:nvSpPr>
          <p:cNvPr id="7" name="Date Placeholder 3"/>
          <p:cNvSpPr>
            <a:spLocks noGrp="1"/>
          </p:cNvSpPr>
          <p:nvPr>
            <p:ph type="dt" sz="half" idx="2"/>
          </p:nvPr>
        </p:nvSpPr>
        <p:spPr>
          <a:xfrm rot="16200000">
            <a:off x="6408351" y="2788920"/>
            <a:ext cx="4724399" cy="365760"/>
          </a:xfrm>
          <a:prstGeom prst="rect">
            <a:avLst/>
          </a:prstGeom>
        </p:spPr>
        <p:txBody>
          <a:bodyPr vert="horz" lIns="91440" tIns="45720" rIns="91440" bIns="45720" rtlCol="0" anchor="ctr"/>
          <a:lstStyle>
            <a:lvl1pPr algn="l">
              <a:defRPr sz="1200" b="1">
                <a:solidFill>
                  <a:schemeClr val="bg2"/>
                </a:solidFill>
              </a:defRPr>
            </a:lvl1pPr>
          </a:lstStyle>
          <a:p>
            <a:pPr fontAlgn="auto">
              <a:spcBef>
                <a:spcPts val="0"/>
              </a:spcBef>
              <a:spcAft>
                <a:spcPts val="0"/>
              </a:spcAft>
            </a:pPr>
            <a:r>
              <a:rPr lang="en-US" smtClean="0">
                <a:solidFill>
                  <a:srgbClr val="EEECE1"/>
                </a:solidFill>
                <a:latin typeface="Calibri"/>
              </a:rPr>
              <a:t>National Environmental Satellite Distribution and Information Service</a:t>
            </a:r>
            <a:endParaRPr lang="en-US" dirty="0">
              <a:solidFill>
                <a:srgbClr val="EEECE1"/>
              </a:solidFill>
              <a:latin typeface="Calibri"/>
            </a:endParaRPr>
          </a:p>
        </p:txBody>
      </p:sp>
      <p:sp>
        <p:nvSpPr>
          <p:cNvPr id="8" name="Title 7"/>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662828030"/>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21679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52214"/>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46341"/>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023761"/>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046471"/>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62484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7620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rot="10800000" flipV="1">
            <a:off x="8604286" y="6426199"/>
            <a:ext cx="393628" cy="279400"/>
          </a:xfrm>
          <a:prstGeom prst="bracketPair">
            <a:avLst>
              <a:gd name="adj" fmla="val 17949"/>
            </a:avLst>
          </a:prstGeom>
        </p:spPr>
        <p:txBody>
          <a:bodyPr/>
          <a:lstStyle/>
          <a:p>
            <a:fld id="{0392CAAC-D4E7-4F01-9B5F-C7751E7AFF70}" type="slidenum">
              <a:rPr lang="en-US" smtClean="0"/>
              <a:pPr/>
              <a:t>‹#›</a:t>
            </a:fld>
            <a:endParaRPr lang="en-US" dirty="0"/>
          </a:p>
        </p:txBody>
      </p:sp>
    </p:spTree>
    <p:extLst>
      <p:ext uri="{BB962C8B-B14F-4D97-AF65-F5344CB8AC3E}">
        <p14:creationId xmlns:p14="http://schemas.microsoft.com/office/powerpoint/2010/main" val="1142351179"/>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415111"/>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887302"/>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a:prstGeom prst="rect">
            <a:avLst/>
          </a:prstGeo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693701472"/>
      </p:ext>
    </p:extLst>
  </p:cSld>
  <p:clrMapOvr>
    <a:masterClrMapping/>
  </p:clrMapOvr>
  <p:transition spd="slow">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4040714378"/>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a:prstGeom prst="rect">
            <a:avLst/>
          </a:prstGeo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a:prstGeom prst="rect">
            <a:avLst/>
          </a:prstGeo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222645494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6324600" cy="1143000"/>
          </a:xfrm>
          <a:prstGeom prst="rect">
            <a:avLst/>
          </a:prstGeom>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3046520510"/>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Tree>
    <p:extLst>
      <p:ext uri="{BB962C8B-B14F-4D97-AF65-F5344CB8AC3E}">
        <p14:creationId xmlns:p14="http://schemas.microsoft.com/office/powerpoint/2010/main" val="3850578825"/>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a:prstGeom prst="rect">
            <a:avLst/>
          </a:prstGeo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a:prstGeom prst="rect">
            <a:avLst/>
          </a:prstGeo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6" name="Footer Placeholder 5"/>
          <p:cNvSpPr>
            <a:spLocks noGrp="1"/>
          </p:cNvSpPr>
          <p:nvPr>
            <p:ph type="ftr" sz="quarter" idx="11"/>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
        <p:nvSpPr>
          <p:cNvPr id="7" name="Slide Number Placeholder 6"/>
          <p:cNvSpPr>
            <a:spLocks noGrp="1"/>
          </p:cNvSpPr>
          <p:nvPr>
            <p:ph type="sldNum" sz="quarter" idx="12"/>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
        <p:nvSpPr>
          <p:cNvPr id="9" name="Content Placeholder 8"/>
          <p:cNvSpPr>
            <a:spLocks noGrp="1"/>
          </p:cNvSpPr>
          <p:nvPr>
            <p:ph sz="quarter" idx="13"/>
          </p:nvPr>
        </p:nvSpPr>
        <p:spPr>
          <a:xfrm>
            <a:off x="304800" y="381000"/>
            <a:ext cx="7772400" cy="494284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881656"/>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a:prstGeom prst="rect">
            <a:avLst/>
          </a:prstGeo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a:prstGeom prst="rect">
            <a:avLst/>
          </a:prstGeo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a:xfrm rot="16200000">
            <a:off x="6408351" y="2788920"/>
            <a:ext cx="4724399" cy="365760"/>
          </a:xfrm>
          <a:prstGeom prst="rect">
            <a:avLst/>
          </a:prstGeom>
        </p:spPr>
        <p:txBody>
          <a:bodyPr/>
          <a:lstStyle/>
          <a:p>
            <a:pPr fontAlgn="auto">
              <a:spcBef>
                <a:spcPts val="0"/>
              </a:spcBef>
              <a:spcAft>
                <a:spcPts val="0"/>
              </a:spcAft>
            </a:pPr>
            <a:r>
              <a:rPr lang="en-US" smtClean="0">
                <a:solidFill>
                  <a:prstClr val="black"/>
                </a:solidFill>
                <a:latin typeface="Calibri"/>
              </a:rPr>
              <a:t>National Environmental Satellite Distribution and Information Service</a:t>
            </a:r>
            <a:endParaRPr lang="en-US">
              <a:solidFill>
                <a:prstClr val="black"/>
              </a:solidFill>
              <a:latin typeface="Calibri"/>
            </a:endParaRPr>
          </a:p>
        </p:txBody>
      </p:sp>
      <p:sp>
        <p:nvSpPr>
          <p:cNvPr id="9" name="Slide Number Placeholder 8"/>
          <p:cNvSpPr>
            <a:spLocks noGrp="1"/>
          </p:cNvSpPr>
          <p:nvPr>
            <p:ph type="sldNum" sz="quarter" idx="11"/>
          </p:nvPr>
        </p:nvSpPr>
        <p:spPr>
          <a:xfrm flipV="1">
            <a:off x="8032786" y="6563970"/>
            <a:ext cx="393628" cy="279400"/>
          </a:xfrm>
          <a:prstGeom prst="bracketPair">
            <a:avLst>
              <a:gd name="adj" fmla="val 17949"/>
            </a:avLst>
          </a:prstGeom>
        </p:spPr>
        <p:txBody>
          <a:bodyPr/>
          <a:lstStyle/>
          <a:p>
            <a:fld id="{0392CAAC-D4E7-4F01-9B5F-C7751E7AFF70}" type="slidenum">
              <a:rPr lang="en-US" smtClean="0"/>
              <a:pPr/>
              <a:t>‹#›</a:t>
            </a:fld>
            <a:endParaRPr lang="en-US"/>
          </a:p>
        </p:txBody>
      </p:sp>
      <p:sp>
        <p:nvSpPr>
          <p:cNvPr id="10" name="Footer Placeholder 9"/>
          <p:cNvSpPr>
            <a:spLocks noGrp="1"/>
          </p:cNvSpPr>
          <p:nvPr>
            <p:ph type="ftr" sz="quarter" idx="12"/>
          </p:nvPr>
        </p:nvSpPr>
        <p:spPr>
          <a:xfrm rot="16200000">
            <a:off x="7586910" y="4048760"/>
            <a:ext cx="2367281" cy="365760"/>
          </a:xfrm>
          <a:prstGeom prst="rect">
            <a:avLst/>
          </a:prstGeom>
        </p:spPr>
        <p:txBody>
          <a:bodyPr/>
          <a:lstStyle/>
          <a:p>
            <a:r>
              <a:rPr lang="en-US" smtClean="0">
                <a:solidFill>
                  <a:srgbClr val="1F497D">
                    <a:lumMod val="20000"/>
                    <a:lumOff val="80000"/>
                  </a:srgbClr>
                </a:solidFill>
              </a:rPr>
              <a:t>National Environmental Satellite Distribution and Information System</a:t>
            </a:r>
            <a:endParaRPr lang="en-US">
              <a:solidFill>
                <a:srgbClr val="1F497D">
                  <a:lumMod val="20000"/>
                  <a:lumOff val="80000"/>
                </a:srgbClr>
              </a:solidFill>
            </a:endParaRPr>
          </a:p>
        </p:txBody>
      </p:sp>
    </p:spTree>
    <p:extLst>
      <p:ext uri="{BB962C8B-B14F-4D97-AF65-F5344CB8AC3E}">
        <p14:creationId xmlns:p14="http://schemas.microsoft.com/office/powerpoint/2010/main" val="2815730826"/>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1" name="Picture 1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40208" y="152400"/>
            <a:ext cx="1106905" cy="914400"/>
          </a:xfrm>
          <a:prstGeom prst="rect">
            <a:avLst/>
          </a:prstGeom>
          <a:effectLst>
            <a:softEdge rad="25400"/>
          </a:effectLst>
        </p:spPr>
      </p:pic>
      <p:cxnSp>
        <p:nvCxnSpPr>
          <p:cNvPr id="10" name="Straight Connector 9"/>
          <p:cNvCxnSpPr/>
          <p:nvPr/>
        </p:nvCxnSpPr>
        <p:spPr>
          <a:xfrm>
            <a:off x="76200" y="1143000"/>
            <a:ext cx="815340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9" name="Slide Number Placeholder 3"/>
          <p:cNvSpPr txBox="1">
            <a:spLocks/>
          </p:cNvSpPr>
          <p:nvPr/>
        </p:nvSpPr>
        <p:spPr>
          <a:xfrm rot="10800000" flipV="1">
            <a:off x="8604286" y="6426199"/>
            <a:ext cx="463514" cy="279400"/>
          </a:xfrm>
          <a:prstGeom prst="bracketPair">
            <a:avLst>
              <a:gd name="adj" fmla="val 17949"/>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fld id="{0392CAAC-D4E7-4F01-9B5F-C7751E7AFF70}" type="slidenum">
              <a:rPr lang="en-US" sz="1400" smtClean="0">
                <a:solidFill>
                  <a:schemeClr val="bg1"/>
                </a:solidFill>
              </a:rPr>
              <a:pPr/>
              <a:t>‹#›</a:t>
            </a:fld>
            <a:endParaRPr lang="en-US" sz="1400" dirty="0">
              <a:solidFill>
                <a:schemeClr val="bg1"/>
              </a:solidFill>
            </a:endParaRPr>
          </a:p>
        </p:txBody>
      </p:sp>
      <p:sp>
        <p:nvSpPr>
          <p:cNvPr id="13" name="TextBox 12"/>
          <p:cNvSpPr txBox="1"/>
          <p:nvPr/>
        </p:nvSpPr>
        <p:spPr>
          <a:xfrm rot="16200000">
            <a:off x="7740584" y="2999966"/>
            <a:ext cx="2121030" cy="307777"/>
          </a:xfrm>
          <a:prstGeom prst="rect">
            <a:avLst/>
          </a:prstGeom>
          <a:noFill/>
        </p:spPr>
        <p:txBody>
          <a:bodyPr wrap="none" rtlCol="0">
            <a:spAutoFit/>
          </a:bodyPr>
          <a:lstStyle/>
          <a:p>
            <a:pPr algn="ctr"/>
            <a:r>
              <a:rPr lang="en-US" sz="1400" b="1" dirty="0" smtClean="0">
                <a:solidFill>
                  <a:schemeClr val="bg1"/>
                </a:solidFill>
              </a:rPr>
              <a:t>STP</a:t>
            </a:r>
            <a:r>
              <a:rPr lang="en-US" sz="1400" b="1" baseline="0" dirty="0" smtClean="0">
                <a:solidFill>
                  <a:schemeClr val="bg1"/>
                </a:solidFill>
              </a:rPr>
              <a:t> 1QFY15 27-Jan-15</a:t>
            </a:r>
            <a:endParaRPr lang="en-US" sz="1400" b="1" dirty="0">
              <a:solidFill>
                <a:schemeClr val="bg1"/>
              </a:solidFill>
            </a:endParaRPr>
          </a:p>
        </p:txBody>
      </p:sp>
    </p:spTree>
    <p:extLst>
      <p:ext uri="{BB962C8B-B14F-4D97-AF65-F5344CB8AC3E}">
        <p14:creationId xmlns:p14="http://schemas.microsoft.com/office/powerpoint/2010/main" val="3325569069"/>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 id="2147484120" r:id="rId12"/>
    <p:sldLayoutId id="2147484108" r:id="rId13"/>
    <p:sldLayoutId id="2147484132" r:id="rId14"/>
    <p:sldLayoutId id="2147484133" r:id="rId15"/>
    <p:sldLayoutId id="2147484134" r:id="rId16"/>
    <p:sldLayoutId id="2147484135" r:id="rId17"/>
    <p:sldLayoutId id="2147484137" r:id="rId18"/>
    <p:sldLayoutId id="2147484138" r:id="rId19"/>
    <p:sldLayoutId id="2147484143" r:id="rId20"/>
    <p:sldLayoutId id="2147484144" r:id="rId21"/>
  </p:sldLayoutIdLst>
  <p:transition spd="slow">
    <p:pull/>
  </p:transition>
  <p:hf hdr="0" dt="0"/>
  <p:txStyles>
    <p:title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mailto:William.Denig@noaa.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hyperlink" Target="http://coastwatch.pfeg.noaa.gov/erddap/index.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oaanews.noaa.gov/stories2014/20140609_goes16.html"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5.gif"/><Relationship Id="rId4" Type="http://schemas.openxmlformats.org/officeDocument/2006/relationships/hyperlink" Target="http://www.ospo.noaa.gov/Operations/POES/decommissioned.html#noaa1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hyperlink" Target="http://dx.doi.org/10.1002/2013GL058588" TargetMode="Externa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ciresblogs.colorado.edu/spaceweather/" TargetMode="External"/><Relationship Id="rId7" Type="http://schemas.openxmlformats.org/officeDocument/2006/relationships/hyperlink" Target="http://www.ngdc.noaa.gov/stp/space-weather/ionospheric-data/VIPIR_2015.wmv" TargetMode="External"/><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ngdc.noaa.gov/eog/viirs/boat_detect/boat_detection.html"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watch?v=a2NFqXPZgq8" TargetMode="External"/><Relationship Id="rId3" Type="http://schemas.openxmlformats.org/officeDocument/2006/relationships/image" Target="../media/image56.emf"/><Relationship Id="rId7" Type="http://schemas.openxmlformats.org/officeDocument/2006/relationships/image" Target="../media/image60.png"/><Relationship Id="rId2" Type="http://schemas.openxmlformats.org/officeDocument/2006/relationships/image" Target="../media/image55.emf"/><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cires.colorado.edu/news/announcements/2014/rodriguez.html" TargetMode="External"/><Relationship Id="rId5" Type="http://schemas.openxmlformats.org/officeDocument/2006/relationships/image" Target="../media/image7.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onlinelibrary.wiley.com/doi/10.1002/2014SW001136/full" TargetMode="External"/><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6.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6" descr="noaa_round_x"/>
          <p:cNvPicPr>
            <a:picLocks noChangeAspect="1" noChangeArrowheads="1"/>
          </p:cNvPicPr>
          <p:nvPr/>
        </p:nvPicPr>
        <p:blipFill>
          <a:blip r:embed="rId3" cstate="print">
            <a:clrChange>
              <a:clrFrom>
                <a:srgbClr val="00F0E2"/>
              </a:clrFrom>
              <a:clrTo>
                <a:srgbClr val="00F0E2">
                  <a:alpha val="0"/>
                </a:srgbClr>
              </a:clrTo>
            </a:clrChange>
          </a:blip>
          <a:srcRect/>
          <a:stretch>
            <a:fillRect/>
          </a:stretch>
        </p:blipFill>
        <p:spPr bwMode="auto">
          <a:xfrm>
            <a:off x="420688" y="4708525"/>
            <a:ext cx="1979612" cy="1979613"/>
          </a:xfrm>
          <a:prstGeom prst="rect">
            <a:avLst/>
          </a:prstGeom>
          <a:noFill/>
          <a:ln w="9525">
            <a:noFill/>
            <a:miter lim="800000"/>
            <a:headEnd/>
            <a:tailEnd/>
          </a:ln>
        </p:spPr>
      </p:pic>
      <p:sp>
        <p:nvSpPr>
          <p:cNvPr id="6147" name="Rectangle 11"/>
          <p:cNvSpPr>
            <a:spLocks noChangeArrowheads="1"/>
          </p:cNvSpPr>
          <p:nvPr/>
        </p:nvSpPr>
        <p:spPr bwMode="auto">
          <a:xfrm>
            <a:off x="215900" y="2671762"/>
            <a:ext cx="8081963" cy="677863"/>
          </a:xfrm>
          <a:prstGeom prst="rect">
            <a:avLst/>
          </a:prstGeom>
          <a:solidFill>
            <a:schemeClr val="accent1"/>
          </a:solidFill>
          <a:ln w="9525">
            <a:solidFill>
              <a:schemeClr val="tx1"/>
            </a:solidFill>
            <a:miter lim="800000"/>
            <a:headEnd/>
            <a:tailEnd/>
          </a:ln>
        </p:spPr>
        <p:txBody>
          <a:bodyPr wrap="none" anchor="ctr"/>
          <a:lstStyle/>
          <a:p>
            <a:pPr algn="ctr">
              <a:spcBef>
                <a:spcPct val="20000"/>
              </a:spcBef>
            </a:pPr>
            <a:r>
              <a:rPr lang="en-US" sz="4000" b="1" i="1" dirty="0">
                <a:solidFill>
                  <a:schemeClr val="bg1"/>
                </a:solidFill>
              </a:rPr>
              <a:t>STP Quarterly Review</a:t>
            </a:r>
          </a:p>
        </p:txBody>
      </p:sp>
      <p:sp>
        <p:nvSpPr>
          <p:cNvPr id="6148" name="Rectangle 7"/>
          <p:cNvSpPr>
            <a:spLocks noChangeArrowheads="1"/>
          </p:cNvSpPr>
          <p:nvPr/>
        </p:nvSpPr>
        <p:spPr bwMode="auto">
          <a:xfrm>
            <a:off x="2438400" y="4759325"/>
            <a:ext cx="5922963" cy="1752600"/>
          </a:xfrm>
          <a:prstGeom prst="rect">
            <a:avLst/>
          </a:prstGeom>
          <a:noFill/>
          <a:ln w="9525">
            <a:noFill/>
            <a:miter lim="800000"/>
            <a:headEnd/>
            <a:tailEnd/>
          </a:ln>
        </p:spPr>
        <p:txBody>
          <a:bodyPr lIns="96838" tIns="47625" rIns="96838" bIns="47625"/>
          <a:lstStyle/>
          <a:p>
            <a:pPr algn="r" defTabSz="960438">
              <a:lnSpc>
                <a:spcPct val="80000"/>
              </a:lnSpc>
              <a:spcBef>
                <a:spcPct val="20000"/>
              </a:spcBef>
              <a:buSzPct val="125000"/>
            </a:pPr>
            <a:r>
              <a:rPr lang="en-US" sz="2800" b="1" dirty="0" smtClean="0">
                <a:solidFill>
                  <a:schemeClr val="tx2"/>
                </a:solidFill>
              </a:rPr>
              <a:t>William </a:t>
            </a:r>
            <a:r>
              <a:rPr lang="en-US" sz="2800" b="1" dirty="0" err="1" smtClean="0">
                <a:solidFill>
                  <a:schemeClr val="tx2"/>
                </a:solidFill>
              </a:rPr>
              <a:t>Denig</a:t>
            </a:r>
            <a:endParaRPr lang="en-US" sz="2400" b="1" dirty="0">
              <a:solidFill>
                <a:schemeClr val="tx2"/>
              </a:solidFill>
            </a:endParaRPr>
          </a:p>
          <a:p>
            <a:pPr algn="r" defTabSz="960438">
              <a:lnSpc>
                <a:spcPct val="90000"/>
              </a:lnSpc>
              <a:spcBef>
                <a:spcPct val="20000"/>
              </a:spcBef>
              <a:buSzPct val="125000"/>
            </a:pPr>
            <a:r>
              <a:rPr lang="en-US" sz="2400" dirty="0">
                <a:solidFill>
                  <a:schemeClr val="tx2"/>
                </a:solidFill>
              </a:rPr>
              <a:t>Solar &amp; Terrestrial Physics Division</a:t>
            </a:r>
          </a:p>
          <a:p>
            <a:pPr algn="r" defTabSz="960438">
              <a:spcBef>
                <a:spcPct val="20000"/>
              </a:spcBef>
              <a:buSzPct val="125000"/>
            </a:pPr>
            <a:r>
              <a:rPr lang="en-US" sz="2400" dirty="0">
                <a:solidFill>
                  <a:schemeClr val="tx2"/>
                </a:solidFill>
              </a:rPr>
              <a:t>NOAA/NESDIS/NGDC</a:t>
            </a:r>
          </a:p>
          <a:p>
            <a:pPr algn="r" defTabSz="960438">
              <a:spcBef>
                <a:spcPct val="20000"/>
              </a:spcBef>
              <a:buSzPct val="125000"/>
            </a:pPr>
            <a:r>
              <a:rPr lang="en-US" sz="2400" dirty="0">
                <a:solidFill>
                  <a:schemeClr val="tx2"/>
                </a:solidFill>
              </a:rPr>
              <a:t>303 497-6323 </a:t>
            </a:r>
          </a:p>
          <a:p>
            <a:pPr algn="r" defTabSz="960438">
              <a:spcBef>
                <a:spcPct val="20000"/>
              </a:spcBef>
              <a:buSzPct val="125000"/>
            </a:pPr>
            <a:r>
              <a:rPr lang="en-US" sz="2000" dirty="0">
                <a:solidFill>
                  <a:schemeClr val="tx2"/>
                </a:solidFill>
                <a:hlinkClick r:id="rId4"/>
              </a:rPr>
              <a:t>William.Denig@noaa.gov</a:t>
            </a:r>
            <a:endParaRPr lang="en-US" sz="2000" dirty="0">
              <a:solidFill>
                <a:schemeClr val="tx2"/>
              </a:solidFill>
            </a:endParaRPr>
          </a:p>
        </p:txBody>
      </p:sp>
      <p:sp>
        <p:nvSpPr>
          <p:cNvPr id="6150" name="Text Box 24"/>
          <p:cNvSpPr txBox="1">
            <a:spLocks noChangeArrowheads="1"/>
          </p:cNvSpPr>
          <p:nvPr/>
        </p:nvSpPr>
        <p:spPr bwMode="auto">
          <a:xfrm>
            <a:off x="3286109" y="3470275"/>
            <a:ext cx="2597186" cy="1175706"/>
          </a:xfrm>
          <a:prstGeom prst="rect">
            <a:avLst/>
          </a:prstGeom>
          <a:noFill/>
          <a:ln w="9525">
            <a:noFill/>
            <a:miter lim="800000"/>
            <a:headEnd/>
            <a:tailEnd/>
          </a:ln>
        </p:spPr>
        <p:txBody>
          <a:bodyPr wrap="none">
            <a:spAutoFit/>
          </a:bodyPr>
          <a:lstStyle/>
          <a:p>
            <a:pPr algn="ctr">
              <a:spcBef>
                <a:spcPct val="20000"/>
              </a:spcBef>
            </a:pPr>
            <a:r>
              <a:rPr lang="en-US" sz="3200" b="1" dirty="0" smtClean="0">
                <a:solidFill>
                  <a:schemeClr val="tx2"/>
                </a:solidFill>
              </a:rPr>
              <a:t> 27 Jan 2015</a:t>
            </a:r>
            <a:endParaRPr lang="en-US" sz="3200" b="1" dirty="0">
              <a:solidFill>
                <a:schemeClr val="tx2"/>
              </a:solidFill>
            </a:endParaRPr>
          </a:p>
          <a:p>
            <a:pPr algn="ctr">
              <a:spcBef>
                <a:spcPct val="20000"/>
              </a:spcBef>
            </a:pPr>
            <a:r>
              <a:rPr lang="en-US" sz="3200" b="1" dirty="0" smtClean="0">
                <a:solidFill>
                  <a:schemeClr val="tx2"/>
                </a:solidFill>
              </a:rPr>
              <a:t>1QFY15</a:t>
            </a:r>
            <a:endParaRPr lang="en-US" sz="3200" b="1" dirty="0">
              <a:solidFill>
                <a:schemeClr val="tx2"/>
              </a:solidFill>
            </a:endParaRPr>
          </a:p>
        </p:txBody>
      </p:sp>
      <p:sp>
        <p:nvSpPr>
          <p:cNvPr id="2" name="Rectangle 1"/>
          <p:cNvSpPr/>
          <p:nvPr/>
        </p:nvSpPr>
        <p:spPr>
          <a:xfrm>
            <a:off x="0" y="0"/>
            <a:ext cx="8361363"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Picture 22" descr="NOAA - Boulder"/>
          <p:cNvPicPr>
            <a:picLocks noChangeAspect="1" noChangeArrowheads="1"/>
          </p:cNvPicPr>
          <p:nvPr/>
        </p:nvPicPr>
        <p:blipFill>
          <a:blip r:embed="rId5" cstate="print"/>
          <a:srcRect/>
          <a:stretch>
            <a:fillRect/>
          </a:stretch>
        </p:blipFill>
        <p:spPr bwMode="auto">
          <a:xfrm>
            <a:off x="209550" y="152400"/>
            <a:ext cx="8096250" cy="2401887"/>
          </a:xfrm>
          <a:prstGeom prst="rect">
            <a:avLst/>
          </a:prstGeom>
          <a:noFill/>
          <a:ln w="9525">
            <a:noFill/>
            <a:miter lim="800000"/>
            <a:headEnd/>
            <a:tailEnd/>
          </a:ln>
        </p:spPr>
      </p:pic>
    </p:spTree>
    <p:extLst>
      <p:ext uri="{BB962C8B-B14F-4D97-AF65-F5344CB8AC3E}">
        <p14:creationId xmlns:p14="http://schemas.microsoft.com/office/powerpoint/2010/main" val="1059427151"/>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Milestones and Metrics</a:t>
            </a:r>
            <a:endParaRPr lang="en-US" sz="3200" b="1" dirty="0" smtClean="0"/>
          </a:p>
          <a:p>
            <a:pPr fontAlgn="auto">
              <a:spcAft>
                <a:spcPts val="0"/>
              </a:spcAft>
            </a:pPr>
            <a:r>
              <a:rPr lang="en-US" sz="2800" b="1" dirty="0" smtClean="0"/>
              <a:t>Milestone:</a:t>
            </a:r>
            <a:r>
              <a:rPr lang="en-US" sz="2800" dirty="0" smtClean="0"/>
              <a:t> SPADES PDR (AOP)</a:t>
            </a:r>
          </a:p>
        </p:txBody>
      </p:sp>
      <p:sp>
        <p:nvSpPr>
          <p:cNvPr id="15" name="TextBox 14"/>
          <p:cNvSpPr txBox="1"/>
          <p:nvPr/>
        </p:nvSpPr>
        <p:spPr>
          <a:xfrm>
            <a:off x="76201" y="1233762"/>
            <a:ext cx="8153400" cy="646331"/>
          </a:xfrm>
          <a:prstGeom prst="rect">
            <a:avLst/>
          </a:prstGeom>
          <a:noFill/>
        </p:spPr>
        <p:txBody>
          <a:bodyPr wrap="square" rtlCol="0">
            <a:spAutoFit/>
          </a:bodyPr>
          <a:lstStyle/>
          <a:p>
            <a:pPr algn="just"/>
            <a:r>
              <a:rPr lang="en-US" u="sng" dirty="0">
                <a:solidFill>
                  <a:schemeClr val="tx2"/>
                </a:solidFill>
              </a:rPr>
              <a:t>Milestone:</a:t>
            </a:r>
            <a:r>
              <a:rPr lang="en-US" dirty="0">
                <a:solidFill>
                  <a:schemeClr val="tx2"/>
                </a:solidFill>
              </a:rPr>
              <a:t> Conduct a successful Preliminary Design Review (PDR) for the Satellite Product Analysis and Distribution Enterprise System (SPADES</a:t>
            </a:r>
            <a:r>
              <a:rPr lang="en-US" dirty="0" smtClean="0">
                <a:solidFill>
                  <a:schemeClr val="tx2"/>
                </a:solidFill>
              </a:rPr>
              <a:t>).</a:t>
            </a:r>
            <a:endParaRPr lang="en-US" dirty="0">
              <a:solidFill>
                <a:schemeClr val="tx2"/>
              </a:solidFill>
            </a:endParaRPr>
          </a:p>
        </p:txBody>
      </p:sp>
      <p:sp>
        <p:nvSpPr>
          <p:cNvPr id="16" name="TextBox 15"/>
          <p:cNvSpPr txBox="1"/>
          <p:nvPr/>
        </p:nvSpPr>
        <p:spPr>
          <a:xfrm>
            <a:off x="152400" y="6043880"/>
            <a:ext cx="8153400" cy="661720"/>
          </a:xfrm>
          <a:prstGeom prst="rect">
            <a:avLst/>
          </a:prstGeom>
          <a:noFill/>
        </p:spPr>
        <p:txBody>
          <a:bodyPr wrap="square" rtlCol="0">
            <a:spAutoFit/>
          </a:bodyPr>
          <a:lstStyle/>
          <a:p>
            <a:pPr algn="just"/>
            <a:r>
              <a:rPr lang="en-US" sz="1600" u="sng" dirty="0" smtClean="0">
                <a:solidFill>
                  <a:srgbClr val="1F4A7D"/>
                </a:solidFill>
              </a:rPr>
              <a:t>Completion:</a:t>
            </a:r>
            <a:r>
              <a:rPr lang="en-US" sz="1600" dirty="0" smtClean="0">
                <a:solidFill>
                  <a:srgbClr val="1F4A7D"/>
                </a:solidFill>
              </a:rPr>
              <a:t> 	</a:t>
            </a:r>
            <a:r>
              <a:rPr lang="en-US" sz="1600" dirty="0" smtClean="0">
                <a:solidFill>
                  <a:schemeClr val="tx2"/>
                </a:solidFill>
              </a:rPr>
              <a:t>Planned: 31 Dec 2014	Actual: 30 Oct 2014</a:t>
            </a:r>
          </a:p>
          <a:p>
            <a:pPr algn="just" eaLnBrk="0" hangingPunct="0">
              <a:spcBef>
                <a:spcPts val="600"/>
              </a:spcBef>
              <a:tabLst>
                <a:tab pos="1317625" algn="l"/>
              </a:tabLst>
            </a:pPr>
            <a:r>
              <a:rPr lang="en-US" sz="1600" u="sng" dirty="0" smtClean="0">
                <a:solidFill>
                  <a:srgbClr val="1F4A7D"/>
                </a:solidFill>
              </a:rPr>
              <a:t>Status</a:t>
            </a:r>
            <a:r>
              <a:rPr lang="en-US" sz="1600" dirty="0" smtClean="0">
                <a:solidFill>
                  <a:srgbClr val="1F4A7D"/>
                </a:solidFill>
              </a:rPr>
              <a:t>:</a:t>
            </a:r>
            <a:r>
              <a:rPr lang="en-US" sz="1600" dirty="0">
                <a:solidFill>
                  <a:schemeClr val="tx2"/>
                </a:solidFill>
                <a:latin typeface="Arial" charset="0"/>
                <a:cs typeface="Arial" charset="0"/>
              </a:rPr>
              <a:t>	</a:t>
            </a:r>
            <a:r>
              <a:rPr lang="en-US" sz="1600" dirty="0" smtClean="0">
                <a:solidFill>
                  <a:schemeClr val="tx2"/>
                </a:solidFill>
                <a:latin typeface="Arial" charset="0"/>
                <a:cs typeface="Arial" charset="0"/>
              </a:rPr>
              <a:t>SPADES PDR completed on 30 Oct. Still responding to panel questions.</a:t>
            </a:r>
            <a:endParaRPr lang="en-US" sz="1600" dirty="0">
              <a:solidFill>
                <a:schemeClr val="tx2"/>
              </a:solidFill>
              <a:latin typeface="Arial" charset="0"/>
              <a:cs typeface="Arial" charset="0"/>
            </a:endParaRPr>
          </a:p>
        </p:txBody>
      </p:sp>
      <p:sp>
        <p:nvSpPr>
          <p:cNvPr id="13" name="TextBox 12"/>
          <p:cNvSpPr txBox="1"/>
          <p:nvPr/>
        </p:nvSpPr>
        <p:spPr>
          <a:xfrm>
            <a:off x="1143000" y="6367046"/>
            <a:ext cx="304800" cy="338554"/>
          </a:xfrm>
          <a:prstGeom prst="rect">
            <a:avLst/>
          </a:prstGeom>
          <a:solidFill>
            <a:srgbClr val="006600"/>
          </a:solidFill>
          <a:ln w="19050">
            <a:solidFill>
              <a:schemeClr val="tx2"/>
            </a:solidFill>
          </a:ln>
        </p:spPr>
        <p:txBody>
          <a:bodyPr wrap="square" rtlCol="0">
            <a:spAutoFit/>
          </a:bodyPr>
          <a:lstStyle/>
          <a:p>
            <a:pPr algn="ctr"/>
            <a:r>
              <a:rPr lang="en-US" sz="1600" dirty="0" smtClean="0">
                <a:solidFill>
                  <a:schemeClr val="bg1"/>
                </a:solidFill>
              </a:rPr>
              <a:t>C</a:t>
            </a:r>
            <a:endParaRPr lang="en-US" sz="1600" dirty="0">
              <a:solidFill>
                <a:schemeClr val="bg1"/>
              </a:solidFill>
            </a:endParaRPr>
          </a:p>
        </p:txBody>
      </p:sp>
      <p:sp>
        <p:nvSpPr>
          <p:cNvPr id="11" name="TextBox 10"/>
          <p:cNvSpPr txBox="1"/>
          <p:nvPr/>
        </p:nvSpPr>
        <p:spPr>
          <a:xfrm>
            <a:off x="2841777" y="1805940"/>
            <a:ext cx="2805127" cy="369332"/>
          </a:xfrm>
          <a:prstGeom prst="rect">
            <a:avLst/>
          </a:prstGeom>
          <a:noFill/>
        </p:spPr>
        <p:txBody>
          <a:bodyPr wrap="none" rtlCol="0">
            <a:spAutoFit/>
          </a:bodyPr>
          <a:lstStyle/>
          <a:p>
            <a:r>
              <a:rPr lang="en-US" b="1" dirty="0" smtClean="0">
                <a:solidFill>
                  <a:schemeClr val="tx2"/>
                </a:solidFill>
              </a:rPr>
              <a:t>SPADES Working Demo</a:t>
            </a:r>
            <a:endParaRPr lang="en-US" b="1" dirty="0">
              <a:solidFill>
                <a:schemeClr val="tx2"/>
              </a:solidFill>
            </a:endParaRPr>
          </a:p>
        </p:txBody>
      </p:sp>
      <p:grpSp>
        <p:nvGrpSpPr>
          <p:cNvPr id="14" name="Group 13"/>
          <p:cNvGrpSpPr/>
          <p:nvPr/>
        </p:nvGrpSpPr>
        <p:grpSpPr>
          <a:xfrm>
            <a:off x="195087" y="2281952"/>
            <a:ext cx="8098507" cy="3405334"/>
            <a:chOff x="327251" y="1676400"/>
            <a:chExt cx="8098507" cy="3405334"/>
          </a:xfrm>
        </p:grpSpPr>
        <p:sp>
          <p:nvSpPr>
            <p:cNvPr id="17" name="Shape 38"/>
            <p:cNvSpPr/>
            <p:nvPr/>
          </p:nvSpPr>
          <p:spPr>
            <a:xfrm>
              <a:off x="3248601" y="2197300"/>
              <a:ext cx="1075799" cy="599200"/>
            </a:xfrm>
            <a:prstGeom prst="rect">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1400" dirty="0" smtClean="0"/>
                <a:t>L2+ Avg Algorithm</a:t>
              </a:r>
              <a:endParaRPr lang="en" sz="1400" dirty="0"/>
            </a:p>
          </p:txBody>
        </p:sp>
        <p:sp>
          <p:nvSpPr>
            <p:cNvPr id="18" name="Shape 39"/>
            <p:cNvSpPr/>
            <p:nvPr/>
          </p:nvSpPr>
          <p:spPr>
            <a:xfrm>
              <a:off x="429901" y="2176300"/>
              <a:ext cx="951299" cy="641200"/>
            </a:xfrm>
            <a:prstGeom prst="can">
              <a:avLst>
                <a:gd name="adj" fmla="val 25000"/>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1400" dirty="0"/>
                <a:t>ERDDAP</a:t>
              </a:r>
            </a:p>
          </p:txBody>
        </p:sp>
        <p:sp>
          <p:nvSpPr>
            <p:cNvPr id="19" name="Shape 40"/>
            <p:cNvSpPr/>
            <p:nvPr/>
          </p:nvSpPr>
          <p:spPr>
            <a:xfrm>
              <a:off x="5991801" y="2197300"/>
              <a:ext cx="1075799" cy="599200"/>
            </a:xfrm>
            <a:prstGeom prst="rect">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400" dirty="0"/>
                <a:t>Browser</a:t>
              </a:r>
            </a:p>
          </p:txBody>
        </p:sp>
        <p:sp>
          <p:nvSpPr>
            <p:cNvPr id="20" name="Shape 41"/>
            <p:cNvSpPr/>
            <p:nvPr/>
          </p:nvSpPr>
          <p:spPr>
            <a:xfrm>
              <a:off x="327251" y="1676400"/>
              <a:ext cx="2011499" cy="418000"/>
            </a:xfrm>
            <a:prstGeom prst="rect">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 sz="1800"/>
                <a:t>Storage Segment</a:t>
              </a:r>
            </a:p>
          </p:txBody>
        </p:sp>
        <p:sp>
          <p:nvSpPr>
            <p:cNvPr id="21" name="Shape 42"/>
            <p:cNvSpPr/>
            <p:nvPr/>
          </p:nvSpPr>
          <p:spPr>
            <a:xfrm>
              <a:off x="2700174" y="1676400"/>
              <a:ext cx="2483100" cy="418000"/>
            </a:xfrm>
            <a:prstGeom prst="rect">
              <a:avLst/>
            </a:prstGeom>
            <a:solidFill>
              <a:srgbClr val="9FC5E8"/>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800" dirty="0"/>
                <a:t>Processing Segment</a:t>
              </a:r>
            </a:p>
          </p:txBody>
        </p:sp>
        <p:sp>
          <p:nvSpPr>
            <p:cNvPr id="22" name="Shape 43"/>
            <p:cNvSpPr/>
            <p:nvPr/>
          </p:nvSpPr>
          <p:spPr>
            <a:xfrm>
              <a:off x="5499100" y="1676400"/>
              <a:ext cx="2673900" cy="418000"/>
            </a:xfrm>
            <a:prstGeom prst="rect">
              <a:avLst/>
            </a:prstGeom>
            <a:solidFill>
              <a:srgbClr val="93C47D"/>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800"/>
                <a:t>Visualization Segment</a:t>
              </a:r>
            </a:p>
          </p:txBody>
        </p:sp>
        <p:grpSp>
          <p:nvGrpSpPr>
            <p:cNvPr id="23" name="Group 22"/>
            <p:cNvGrpSpPr/>
            <p:nvPr/>
          </p:nvGrpSpPr>
          <p:grpSpPr>
            <a:xfrm>
              <a:off x="896249" y="2796500"/>
              <a:ext cx="5645450" cy="2285234"/>
              <a:chOff x="896249" y="2617833"/>
              <a:chExt cx="5645450" cy="3502648"/>
            </a:xfrm>
          </p:grpSpPr>
          <p:cxnSp>
            <p:nvCxnSpPr>
              <p:cNvPr id="34" name="Shape 44"/>
              <p:cNvCxnSpPr>
                <a:stCxn id="18" idx="3"/>
              </p:cNvCxnSpPr>
              <p:nvPr/>
            </p:nvCxnSpPr>
            <p:spPr>
              <a:xfrm flipH="1">
                <a:off x="896249" y="2650020"/>
                <a:ext cx="9302" cy="3442660"/>
              </a:xfrm>
              <a:prstGeom prst="straightConnector1">
                <a:avLst/>
              </a:prstGeom>
              <a:noFill/>
              <a:ln w="19050" cap="flat">
                <a:solidFill>
                  <a:schemeClr val="dk2"/>
                </a:solidFill>
                <a:prstDash val="solid"/>
                <a:round/>
                <a:headEnd type="none" w="lg" len="lg"/>
                <a:tailEnd type="none" w="lg" len="lg"/>
              </a:ln>
            </p:spPr>
          </p:cxnSp>
          <p:cxnSp>
            <p:nvCxnSpPr>
              <p:cNvPr id="35" name="Shape 45"/>
              <p:cNvCxnSpPr>
                <a:stCxn id="17" idx="2"/>
              </p:cNvCxnSpPr>
              <p:nvPr/>
            </p:nvCxnSpPr>
            <p:spPr>
              <a:xfrm>
                <a:off x="3786501" y="2617833"/>
                <a:ext cx="5698" cy="3502648"/>
              </a:xfrm>
              <a:prstGeom prst="straightConnector1">
                <a:avLst/>
              </a:prstGeom>
              <a:noFill/>
              <a:ln w="19050" cap="flat">
                <a:solidFill>
                  <a:schemeClr val="dk2"/>
                </a:solidFill>
                <a:prstDash val="solid"/>
                <a:round/>
                <a:headEnd type="none" w="lg" len="lg"/>
                <a:tailEnd type="none" w="lg" len="lg"/>
              </a:ln>
            </p:spPr>
          </p:cxnSp>
          <p:cxnSp>
            <p:nvCxnSpPr>
              <p:cNvPr id="36" name="Shape 46"/>
              <p:cNvCxnSpPr>
                <a:stCxn id="19" idx="2"/>
              </p:cNvCxnSpPr>
              <p:nvPr/>
            </p:nvCxnSpPr>
            <p:spPr>
              <a:xfrm>
                <a:off x="6529701" y="2617833"/>
                <a:ext cx="11998" cy="3502648"/>
              </a:xfrm>
              <a:prstGeom prst="straightConnector1">
                <a:avLst/>
              </a:prstGeom>
              <a:noFill/>
              <a:ln w="19050" cap="flat">
                <a:solidFill>
                  <a:schemeClr val="dk2"/>
                </a:solidFill>
                <a:prstDash val="solid"/>
                <a:round/>
                <a:headEnd type="none" w="lg" len="lg"/>
                <a:tailEnd type="none" w="lg" len="lg"/>
              </a:ln>
            </p:spPr>
          </p:cxnSp>
        </p:grpSp>
        <p:cxnSp>
          <p:nvCxnSpPr>
            <p:cNvPr id="24" name="Shape 47"/>
            <p:cNvCxnSpPr/>
            <p:nvPr/>
          </p:nvCxnSpPr>
          <p:spPr>
            <a:xfrm>
              <a:off x="917301" y="3056300"/>
              <a:ext cx="2885399" cy="0"/>
            </a:xfrm>
            <a:prstGeom prst="straightConnector1">
              <a:avLst/>
            </a:prstGeom>
            <a:noFill/>
            <a:ln w="19050" cap="flat">
              <a:solidFill>
                <a:schemeClr val="dk2"/>
              </a:solidFill>
              <a:prstDash val="solid"/>
              <a:round/>
              <a:headEnd type="oval" w="lg" len="lg"/>
              <a:tailEnd type="triangle" w="lg" len="lg"/>
            </a:ln>
          </p:spPr>
        </p:cxnSp>
        <p:sp>
          <p:nvSpPr>
            <p:cNvPr id="25" name="Shape 51"/>
            <p:cNvSpPr/>
            <p:nvPr/>
          </p:nvSpPr>
          <p:spPr>
            <a:xfrm>
              <a:off x="3562225" y="3070234"/>
              <a:ext cx="240450" cy="418167"/>
            </a:xfrm>
            <a:custGeom>
              <a:avLst/>
              <a:gdLst/>
              <a:ahLst/>
              <a:cxnLst/>
              <a:rect l="0" t="0" r="0" b="0"/>
              <a:pathLst>
                <a:path w="9618" h="12545" extrusionOk="0">
                  <a:moveTo>
                    <a:pt x="9618" y="0"/>
                  </a:moveTo>
                  <a:cubicBezTo>
                    <a:pt x="8015" y="1463"/>
                    <a:pt x="0" y="6691"/>
                    <a:pt x="0" y="8782"/>
                  </a:cubicBezTo>
                  <a:cubicBezTo>
                    <a:pt x="0" y="10872"/>
                    <a:pt x="8015" y="11917"/>
                    <a:pt x="9618" y="12545"/>
                  </a:cubicBezTo>
                </a:path>
              </a:pathLst>
            </a:custGeom>
            <a:noFill/>
            <a:ln w="19050" cap="flat">
              <a:solidFill>
                <a:schemeClr val="dk2"/>
              </a:solidFill>
              <a:prstDash val="solid"/>
              <a:round/>
              <a:headEnd type="oval" w="lg" len="lg"/>
              <a:tailEnd type="triangle" w="lg" len="lg"/>
            </a:ln>
          </p:spPr>
        </p:sp>
        <p:cxnSp>
          <p:nvCxnSpPr>
            <p:cNvPr id="26" name="Shape 53"/>
            <p:cNvCxnSpPr/>
            <p:nvPr/>
          </p:nvCxnSpPr>
          <p:spPr>
            <a:xfrm>
              <a:off x="917301" y="3492944"/>
              <a:ext cx="2885399" cy="0"/>
            </a:xfrm>
            <a:prstGeom prst="straightConnector1">
              <a:avLst/>
            </a:prstGeom>
            <a:noFill/>
            <a:ln w="19050" cap="flat">
              <a:solidFill>
                <a:schemeClr val="dk2"/>
              </a:solidFill>
              <a:prstDash val="solid"/>
              <a:round/>
              <a:headEnd type="triangle" w="lg" len="lg"/>
              <a:tailEnd type="oval" w="lg" len="lg"/>
            </a:ln>
          </p:spPr>
        </p:cxnSp>
        <p:cxnSp>
          <p:nvCxnSpPr>
            <p:cNvPr id="27" name="Shape 55"/>
            <p:cNvCxnSpPr/>
            <p:nvPr/>
          </p:nvCxnSpPr>
          <p:spPr>
            <a:xfrm rot="10800000" flipH="1">
              <a:off x="917301" y="4651415"/>
              <a:ext cx="5634899" cy="25200"/>
            </a:xfrm>
            <a:prstGeom prst="straightConnector1">
              <a:avLst/>
            </a:prstGeom>
            <a:noFill/>
            <a:ln w="19050" cap="flat">
              <a:solidFill>
                <a:schemeClr val="dk2"/>
              </a:solidFill>
              <a:prstDash val="solid"/>
              <a:round/>
              <a:headEnd type="oval" w="lg" len="lg"/>
              <a:tailEnd type="triangle" w="lg" len="lg"/>
            </a:ln>
          </p:spPr>
        </p:cxnSp>
        <p:sp>
          <p:nvSpPr>
            <p:cNvPr id="28" name="TextBox 27"/>
            <p:cNvSpPr txBox="1"/>
            <p:nvPr/>
          </p:nvSpPr>
          <p:spPr>
            <a:xfrm>
              <a:off x="1487442" y="3231775"/>
              <a:ext cx="1898277" cy="307777"/>
            </a:xfrm>
            <a:prstGeom prst="rect">
              <a:avLst/>
            </a:prstGeom>
            <a:noFill/>
          </p:spPr>
          <p:txBody>
            <a:bodyPr wrap="none" rtlCol="0">
              <a:spAutoFit/>
            </a:bodyPr>
            <a:lstStyle/>
            <a:p>
              <a:pPr algn="ctr"/>
              <a:r>
                <a:rPr lang="en" sz="1400" dirty="0" smtClean="0">
                  <a:solidFill>
                    <a:schemeClr val="tx2"/>
                  </a:solidFill>
                </a:rPr>
                <a:t>magn-l2-avg1m (L2+)</a:t>
              </a:r>
              <a:endParaRPr lang="en-US" sz="1400" dirty="0"/>
            </a:p>
          </p:txBody>
        </p:sp>
        <p:sp>
          <p:nvSpPr>
            <p:cNvPr id="29" name="Rectangle 28"/>
            <p:cNvSpPr/>
            <p:nvPr/>
          </p:nvSpPr>
          <p:spPr>
            <a:xfrm>
              <a:off x="4197723" y="4408235"/>
              <a:ext cx="1898276" cy="544765"/>
            </a:xfrm>
            <a:prstGeom prst="rect">
              <a:avLst/>
            </a:prstGeom>
          </p:spPr>
          <p:txBody>
            <a:bodyPr wrap="none">
              <a:spAutoFit/>
            </a:bodyPr>
            <a:lstStyle/>
            <a:p>
              <a:pPr algn="ctr"/>
              <a:r>
                <a:rPr lang="en" sz="1400" dirty="0">
                  <a:solidFill>
                    <a:schemeClr val="tx2"/>
                  </a:solidFill>
                </a:rPr>
                <a:t>magn-l2-avg1m (L2</a:t>
              </a:r>
              <a:r>
                <a:rPr lang="en" sz="1400" dirty="0" smtClean="0">
                  <a:solidFill>
                    <a:schemeClr val="tx2"/>
                  </a:solidFill>
                </a:rPr>
                <a:t>+)</a:t>
              </a:r>
            </a:p>
            <a:p>
              <a:pPr algn="ctr">
                <a:lnSpc>
                  <a:spcPct val="110000"/>
                </a:lnSpc>
              </a:pPr>
              <a:r>
                <a:rPr lang="en" sz="1400" dirty="0" smtClean="0">
                  <a:solidFill>
                    <a:schemeClr val="tx2"/>
                  </a:solidFill>
                </a:rPr>
                <a:t>http, JSON</a:t>
              </a:r>
              <a:endParaRPr lang="en-US" sz="1400" dirty="0"/>
            </a:p>
          </p:txBody>
        </p:sp>
        <p:sp>
          <p:nvSpPr>
            <p:cNvPr id="30" name="Shape 48"/>
            <p:cNvSpPr txBox="1"/>
            <p:nvPr/>
          </p:nvSpPr>
          <p:spPr>
            <a:xfrm>
              <a:off x="4076201" y="3733800"/>
              <a:ext cx="2172199" cy="609600"/>
            </a:xfrm>
            <a:prstGeom prst="rect">
              <a:avLst/>
            </a:prstGeom>
            <a:noFill/>
            <a:ln>
              <a:noFill/>
            </a:ln>
          </p:spPr>
          <p:txBody>
            <a:bodyPr lIns="91425" tIns="91425" rIns="91425" bIns="91425" anchor="t" anchorCtr="0">
              <a:noAutofit/>
            </a:bodyPr>
            <a:lstStyle/>
            <a:p>
              <a:pPr algn="ctr">
                <a:spcBef>
                  <a:spcPts val="0"/>
                </a:spcBef>
              </a:pPr>
              <a:r>
                <a:rPr lang="en" sz="1400" dirty="0" smtClean="0">
                  <a:solidFill>
                    <a:schemeClr val="tx2"/>
                  </a:solidFill>
                </a:rPr>
                <a:t>MAG-L1b-GEOF (L1b)</a:t>
              </a:r>
            </a:p>
            <a:p>
              <a:pPr algn="ctr">
                <a:lnSpc>
                  <a:spcPct val="110000"/>
                </a:lnSpc>
                <a:spcBef>
                  <a:spcPts val="0"/>
                </a:spcBef>
              </a:pPr>
              <a:r>
                <a:rPr lang="en" sz="1400" dirty="0" smtClean="0">
                  <a:solidFill>
                    <a:schemeClr val="tx2"/>
                  </a:solidFill>
                </a:rPr>
                <a:t>http, JSON</a:t>
              </a:r>
              <a:endParaRPr lang="en" sz="1400" dirty="0">
                <a:solidFill>
                  <a:srgbClr val="4A86E8"/>
                </a:solidFill>
              </a:endParaRPr>
            </a:p>
          </p:txBody>
        </p:sp>
        <p:sp>
          <p:nvSpPr>
            <p:cNvPr id="31" name="TextBox 30"/>
            <p:cNvSpPr txBox="1"/>
            <p:nvPr/>
          </p:nvSpPr>
          <p:spPr>
            <a:xfrm>
              <a:off x="1444161" y="2817500"/>
              <a:ext cx="1984839" cy="307777"/>
            </a:xfrm>
            <a:prstGeom prst="rect">
              <a:avLst/>
            </a:prstGeom>
            <a:noFill/>
          </p:spPr>
          <p:txBody>
            <a:bodyPr wrap="none" rtlCol="0">
              <a:spAutoFit/>
            </a:bodyPr>
            <a:lstStyle/>
            <a:p>
              <a:pPr algn="ctr">
                <a:spcBef>
                  <a:spcPts val="0"/>
                </a:spcBef>
              </a:pPr>
              <a:r>
                <a:rPr lang="en" sz="1400" dirty="0">
                  <a:solidFill>
                    <a:schemeClr val="tx2"/>
                  </a:solidFill>
                </a:rPr>
                <a:t>MAG-L1b-GEOF (L1b)</a:t>
              </a:r>
              <a:endParaRPr lang="en" sz="1400" dirty="0">
                <a:solidFill>
                  <a:srgbClr val="4A86E8"/>
                </a:solidFill>
              </a:endParaRPr>
            </a:p>
          </p:txBody>
        </p:sp>
        <p:cxnSp>
          <p:nvCxnSpPr>
            <p:cNvPr id="32" name="Shape 55"/>
            <p:cNvCxnSpPr/>
            <p:nvPr/>
          </p:nvCxnSpPr>
          <p:spPr>
            <a:xfrm rot="10800000" flipH="1">
              <a:off x="899366" y="4029635"/>
              <a:ext cx="5634899" cy="25200"/>
            </a:xfrm>
            <a:prstGeom prst="straightConnector1">
              <a:avLst/>
            </a:prstGeom>
            <a:noFill/>
            <a:ln w="19050" cap="flat">
              <a:solidFill>
                <a:schemeClr val="dk2"/>
              </a:solidFill>
              <a:prstDash val="solid"/>
              <a:round/>
              <a:headEnd type="oval" w="lg" len="lg"/>
              <a:tailEnd type="triangle" w="lg" len="lg"/>
            </a:ln>
          </p:spPr>
        </p:cxnSp>
        <p:pic>
          <p:nvPicPr>
            <p:cNvPr id="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3962400"/>
              <a:ext cx="1872558" cy="105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7" name="Rectangle 36"/>
          <p:cNvSpPr/>
          <p:nvPr/>
        </p:nvSpPr>
        <p:spPr>
          <a:xfrm>
            <a:off x="91440" y="2194560"/>
            <a:ext cx="8305800" cy="3581401"/>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221651"/>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Milestones and Metrics</a:t>
            </a:r>
            <a:endParaRPr lang="en-US" sz="3200" b="1" dirty="0" smtClean="0"/>
          </a:p>
          <a:p>
            <a:pPr fontAlgn="auto">
              <a:spcAft>
                <a:spcPts val="0"/>
              </a:spcAft>
            </a:pPr>
            <a:r>
              <a:rPr lang="en-US" sz="2800" b="1" dirty="0" smtClean="0"/>
              <a:t>Milestone:</a:t>
            </a:r>
            <a:r>
              <a:rPr lang="en-US" sz="2800" dirty="0" smtClean="0"/>
              <a:t> TSIS L1RD</a:t>
            </a:r>
          </a:p>
        </p:txBody>
      </p:sp>
      <p:sp>
        <p:nvSpPr>
          <p:cNvPr id="15" name="TextBox 14"/>
          <p:cNvSpPr txBox="1"/>
          <p:nvPr/>
        </p:nvSpPr>
        <p:spPr>
          <a:xfrm>
            <a:off x="76201" y="1233762"/>
            <a:ext cx="8153400" cy="923330"/>
          </a:xfrm>
          <a:prstGeom prst="rect">
            <a:avLst/>
          </a:prstGeom>
          <a:noFill/>
        </p:spPr>
        <p:txBody>
          <a:bodyPr wrap="square" rtlCol="0">
            <a:spAutoFit/>
          </a:bodyPr>
          <a:lstStyle/>
          <a:p>
            <a:pPr algn="just"/>
            <a:r>
              <a:rPr lang="en-US" u="sng" dirty="0">
                <a:solidFill>
                  <a:schemeClr val="tx2"/>
                </a:solidFill>
              </a:rPr>
              <a:t>Milestone:</a:t>
            </a:r>
            <a:r>
              <a:rPr lang="en-US" dirty="0">
                <a:solidFill>
                  <a:schemeClr val="tx2"/>
                </a:solidFill>
              </a:rPr>
              <a:t> Contribute to the development of the Level 1 Requirements Document (L1RD) for the Total and Spectral solar Irradiance Sensor (TSIS) </a:t>
            </a:r>
            <a:r>
              <a:rPr lang="en-US" dirty="0" smtClean="0">
                <a:solidFill>
                  <a:schemeClr val="tx2"/>
                </a:solidFill>
              </a:rPr>
              <a:t>project.</a:t>
            </a:r>
            <a:endParaRPr lang="en-US" dirty="0">
              <a:solidFill>
                <a:schemeClr val="tx2"/>
              </a:solidFill>
            </a:endParaRPr>
          </a:p>
        </p:txBody>
      </p:sp>
      <p:sp>
        <p:nvSpPr>
          <p:cNvPr id="16" name="TextBox 15"/>
          <p:cNvSpPr txBox="1"/>
          <p:nvPr/>
        </p:nvSpPr>
        <p:spPr>
          <a:xfrm>
            <a:off x="187795" y="4938608"/>
            <a:ext cx="4079406" cy="1646605"/>
          </a:xfrm>
          <a:prstGeom prst="rect">
            <a:avLst/>
          </a:prstGeom>
          <a:noFill/>
        </p:spPr>
        <p:txBody>
          <a:bodyPr wrap="square" rtlCol="0">
            <a:spAutoFit/>
          </a:bodyPr>
          <a:lstStyle/>
          <a:p>
            <a:pPr algn="just">
              <a:tabLst>
                <a:tab pos="1200150" algn="l"/>
                <a:tab pos="2171700" algn="l"/>
              </a:tabLst>
            </a:pPr>
            <a:r>
              <a:rPr lang="en-US" sz="1600" u="sng" dirty="0" smtClean="0">
                <a:solidFill>
                  <a:schemeClr val="tx2"/>
                </a:solidFill>
              </a:rPr>
              <a:t>Completion:	</a:t>
            </a:r>
            <a:r>
              <a:rPr lang="en-US" sz="1600" dirty="0" smtClean="0">
                <a:solidFill>
                  <a:schemeClr val="tx2"/>
                </a:solidFill>
              </a:rPr>
              <a:t>Planned:	30 Dec 2014</a:t>
            </a:r>
          </a:p>
          <a:p>
            <a:pPr algn="just">
              <a:tabLst>
                <a:tab pos="1200150" algn="l"/>
                <a:tab pos="2171700" algn="l"/>
              </a:tabLst>
            </a:pPr>
            <a:r>
              <a:rPr lang="en-US" sz="1600" dirty="0" smtClean="0">
                <a:solidFill>
                  <a:schemeClr val="tx2"/>
                </a:solidFill>
              </a:rPr>
              <a:t>	Actual:	31 Oct 2014</a:t>
            </a:r>
          </a:p>
          <a:p>
            <a:pPr algn="just" eaLnBrk="0" hangingPunct="0">
              <a:spcBef>
                <a:spcPts val="600"/>
              </a:spcBef>
              <a:tabLst>
                <a:tab pos="1200150" algn="l"/>
              </a:tabLst>
            </a:pPr>
            <a:r>
              <a:rPr lang="en-US" sz="1600" u="sng" dirty="0" smtClean="0">
                <a:solidFill>
                  <a:schemeClr val="tx2"/>
                </a:solidFill>
              </a:rPr>
              <a:t>Status</a:t>
            </a:r>
            <a:r>
              <a:rPr lang="en-US" sz="1600" dirty="0" smtClean="0">
                <a:solidFill>
                  <a:schemeClr val="tx2"/>
                </a:solidFill>
              </a:rPr>
              <a:t>:</a:t>
            </a:r>
            <a:r>
              <a:rPr lang="en-US" sz="1600" dirty="0">
                <a:solidFill>
                  <a:schemeClr val="tx2"/>
                </a:solidFill>
                <a:latin typeface="Arial" charset="0"/>
                <a:cs typeface="Arial" charset="0"/>
              </a:rPr>
              <a:t>	</a:t>
            </a:r>
            <a:r>
              <a:rPr lang="en-US" sz="1600" dirty="0" smtClean="0">
                <a:solidFill>
                  <a:schemeClr val="tx2"/>
                </a:solidFill>
              </a:rPr>
              <a:t>The </a:t>
            </a:r>
            <a:r>
              <a:rPr lang="en-US" sz="1600" dirty="0">
                <a:solidFill>
                  <a:schemeClr val="tx2"/>
                </a:solidFill>
              </a:rPr>
              <a:t>L1RD has passed the </a:t>
            </a:r>
            <a:r>
              <a:rPr lang="en-US" sz="1600" dirty="0" smtClean="0">
                <a:solidFill>
                  <a:schemeClr val="tx2"/>
                </a:solidFill>
              </a:rPr>
              <a:t>Low earth Orbiting Requirement Working Group (LORWG). TSIS partly funded in FY15</a:t>
            </a:r>
            <a:r>
              <a:rPr lang="en-US" sz="1600" dirty="0">
                <a:solidFill>
                  <a:schemeClr val="tx2"/>
                </a:solidFill>
              </a:rPr>
              <a:t> </a:t>
            </a:r>
            <a:r>
              <a:rPr lang="en-US" sz="1600" dirty="0" smtClean="0">
                <a:solidFill>
                  <a:schemeClr val="tx2"/>
                </a:solidFill>
              </a:rPr>
              <a:t>exclusive of </a:t>
            </a:r>
            <a:r>
              <a:rPr lang="en-US" sz="1600" dirty="0">
                <a:solidFill>
                  <a:schemeClr val="tx2"/>
                </a:solidFill>
              </a:rPr>
              <a:t>g</a:t>
            </a:r>
            <a:r>
              <a:rPr lang="en-US" sz="1600" dirty="0" smtClean="0">
                <a:solidFill>
                  <a:schemeClr val="tx2"/>
                </a:solidFill>
              </a:rPr>
              <a:t>overnment support.</a:t>
            </a:r>
            <a:endParaRPr lang="en-US" sz="1600" dirty="0">
              <a:solidFill>
                <a:schemeClr val="tx2"/>
              </a:solidFill>
              <a:latin typeface="Arial" charset="0"/>
              <a:cs typeface="Arial" charset="0"/>
            </a:endParaRPr>
          </a:p>
        </p:txBody>
      </p:sp>
      <p:sp>
        <p:nvSpPr>
          <p:cNvPr id="13" name="TextBox 12"/>
          <p:cNvSpPr txBox="1"/>
          <p:nvPr/>
        </p:nvSpPr>
        <p:spPr>
          <a:xfrm>
            <a:off x="1023941" y="5483809"/>
            <a:ext cx="304800" cy="338554"/>
          </a:xfrm>
          <a:prstGeom prst="rect">
            <a:avLst/>
          </a:prstGeom>
          <a:solidFill>
            <a:srgbClr val="006600"/>
          </a:solidFill>
          <a:ln w="19050">
            <a:solidFill>
              <a:schemeClr val="tx2"/>
            </a:solidFill>
          </a:ln>
        </p:spPr>
        <p:txBody>
          <a:bodyPr wrap="square" rtlCol="0">
            <a:spAutoFit/>
          </a:bodyPr>
          <a:lstStyle/>
          <a:p>
            <a:pPr algn="ctr"/>
            <a:r>
              <a:rPr lang="en-US" sz="1600" dirty="0" smtClean="0">
                <a:solidFill>
                  <a:schemeClr val="bg1"/>
                </a:solidFill>
              </a:rPr>
              <a:t>C</a:t>
            </a:r>
            <a:endParaRPr lang="en-US" sz="1600"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802" y="1905000"/>
            <a:ext cx="3707777" cy="4724400"/>
          </a:xfrm>
          <a:prstGeom prst="rect">
            <a:avLst/>
          </a:prstGeom>
          <a:ln w="19050">
            <a:solidFill>
              <a:schemeClr val="tx2"/>
            </a:solidFill>
          </a:ln>
        </p:spPr>
      </p:pic>
      <p:sp>
        <p:nvSpPr>
          <p:cNvPr id="3" name="AutoShape 2" descr="data:image/jpeg;base64,/9j/4AAQSkZJRgABAQAAAQABAAD/2wCEAAkGBxQTERUUEhQWFBQXGRgYGBQXFxUaGBocGBoWGBcXGBoYHCggHRwlHRcXITEhJSorMC4uFx8zODMsNygtLisBCgoKDg0OGhAQGiwkHyQsLCwsLCwsLCwsLCwsLCwsLCwsLCwsLCwsLCwsLCwsLCwsLCwsLCwsLDc0LCwsLiwsK//AABEIAPAAvgMBIgACEQEDEQH/xAAcAAABBQEBAQAAAAAAAAAAAAAAAQQFBgcDAgj/xABDEAACAQIEAwUFBgMGBAcAAAABAhEAAwQSITEFQVEGEyJhcQcygZGxI0KhwdHwUmJyFCQzc7LhFUOSwhY0Y4Kis9L/xAAZAQADAQEBAAAAAAAAAAAAAAAAAgMBBAX/xAAjEQACAgICAQUBAQAAAAAAAAAAAQIRAyExQRIEEzJRYSKR/9oADAMBAAIRAxEAPwDcKKWigBKKJrw19RuwEnLqRv09fKgD3RWVX/afduse4tpbX+aWb4xAHp+Ncx22xp++voLQqLzRQygzWaKzGz28xlvW7ZV05khrZ+B1H4GtJwl8PbVxoGUNHqAaeGRS4MaaOtFLRTmCUUtFACUUtFACUUtFACUUtFACUUtFACUUtFACUUtJQAUUtFAHlhIisU7fcE/4dbsZbveO5b3rQLNliXdmYyTmAOknettqH7RdnbOMULeBlZyspgrMTHLkN+lJONo1Hz/wvi5u3wSAmUAeFQu06mNzrVpuYu5Ah357M361F4uwtjEXEyBwjlAYAOhIBOlOrnaIJAFlfiBXnZU2zojQ24sSdTJMetaZ7Oe0zYhDZdArWlXKwOjKIXUHY1m1/tE0ZVtIp3JAHP4Gtg7KcCt4e3nUlrlxVLOd9pAHQa1f06lYmSqJ6iiiu0iFFFFABRRRQAUUtJQAUUtJQAUUUUAFFFLQAlFLRQAlFLXi5cCiWIAG5JgD40AeqKisT2lwie9iLQ/94P0qLxXtCwCAxe7wgTCKxJ/Cl8l9hRm3aRIxt8f+tPzio7iGGk6edduM8VS9i7ty3ORrgIkQeW4rxdv6/OvOyPZ0RGVyzHyr6B4M04e0f5F+grBMrNMKT6Amr92T7WX0Pd37L90ICvGgAA6/v0q2CaXIs0aTRULf7VYZd3ruvaLC5Q3f2wDtLCflvXWpxfDJUyToprw/idq8CbVxXAMGDt6inU0xgUUUtACUtFFACUUtFACUUtFACUUtFACUtFFACVDdslnA3/6fzFTNRHa9ZwOI/wAtqWXDBGRYfG2E0CMW57Vwx3FbTgA2p12k/jA2qJvvDCu6FWHnXmTTW0dMa7HFnHopJWygM7kE/U05w1/FYi4RZazZQDVmUbnzA/cVX7+OKGO7APmZ/KnvCccxzTC6rESOs/lSxbux5JVos+G4TdAIxGOB/ptv8tx9K4cS4Z7vdXTcnk6lTPlM6V7GJJYXEuhNcoQrIMfxEnU13xF158eJVU5hF38pkUSafIq0VZ8PcUwZ5zJ9aa8Oe4CA4G+jSJFSOKe1dYtahFkggknUc9etNTYWQc+1IpNMpSaLv2Wv4JAL7XryXgfFliG2/hGo02NafgMUt22txZysJEiDHLSvm/DDunkPoTqMu/zIrQeyPbvuj3LyyLoBoGUfy9R5V2YvUVqRCeLtGr0U2wGNS8ge2wZeo+h6GnNdqdkApaSitAKKKKAClpKKAFpKKKACiiigBaYceUnDXssT3bRMRMGN9KfVB9uLjLw/EsujC0xGgO2uoOh9Kx8AYnxPDgZjca0o5jvEMf8ASTUTh8QORkddfxp92c47cuNZsM7Aku5K27UCc3ugBTOYA+8BpXPjFyx3jObpd8xCo9xEy6tvL3PCCpkQNxrXI4FVIe2GVgJ38xFSF3DhoUnKqgE5QMxMgGJ+m1Vey53Cn1gkAesAEVZeBY62xC3l05NtHr1Fcc4uO0XTvk44q0bQtG5A+2kSQNCG36V34jdthTLrrruKtF5MEdbhtnWZbWfnXH/jHD7R8GQH+VP0FQ9xvpjUU/gPDDdsv4XB7xisIdiBB5V6xOBW0ctwsDvEVe8NxZbqZrRBX8abcRsi+uVxPQ8x6VjyNvYLRRW7nox/frTLEm3mzBWB3979BVtHZggwFzec09s9kyd0QetMsiRpB8G7Vth7ilTlkAzJIPkw5jzrXOzvaq1iQASEuH7s6N5qfyqhX+wXeRNwJA+6s/mKc4PsX3KnJdZzyDABZ+Goq2L1Phx/hOcFI1SiqBwftZdsN3eKUsoMZxqw/wD0Kuq8RtZA/eIEP3iwA/GvTx5YzWjmlFod0U2weOt3QWtOrgGCVIMHppTiaqKLRSUUALRSUUAFLSUUALTTi1rPYuqfvW3HzUinVeLyypHUH6Vj4A+WuJ8MAQsCIyRHPU12wfGms2ERRMAkjwqJ1gyqhpBjcmpbEFHXwghGEQdx8aisZw4NAU7+Y8+XxrkUtbK0N2x7XLhdvenclmjfQZidKecOvEzPKBXizwoht9NK7cPsw9wdCPpUsg6JPC3vDlcZlO46eYrm/AcxzI8rMjTX0NPcFhZG2o/HfTy23867YXDXQ5a0jkbZWEAxoZMRPoTSvA2rizVkp0yK4dYxGGeVgL0ZgAfmauSdpcOFBcw3MKZqAxnZpi0pCTqUc6rPmNxXI9lv47wA8h+ZNc0km/6K88Fl/wDGFvKSiFgN9dR0JEbedMMR28aPBbA9TH61EHAYWwQzX2LDTwlTy6DlXK9xPBiSLLN+A+RrFBfQD4du7zaMQkyMwExEbjnvTfFcYxTH32IOxXVSPIimA7SWl9zDIuu+hifKPoa93e1N7lkUHaBp8JpvB/QaFNvGOfCLnzI/MVJYLA3yYvIInwvIzjp6ioFuN4h/+Y/oo/Sm2Is4h+V1vUmPxpkmnykZ0XTAWMRYvK9rELbdjpmzHMANVK7HfaavJ7c5VAay7XB70eFJ8i9Ygj3fcfNCmQDynpV57HYxr0JcKkKCc7KrNAiBJ9a6I5prVkZY0tl54N27t3bnd3rbWGMZSWVlPxWrcrAiRqOtULH28li4yuwKoxBUgbAke6BU17PnLYJWYkkvcJJJJ94jnXTinK6ZJ10WWikoroFFopKKACsj7aYniNq/cH25sksVa2HKBSTAJTYjoa1yillHyNTPmLE2FMDOxaSDLIgEbyNSDPWKaEhCSSmWSB4ix8qsHa/hD4O/dMrnzTmKqwhjIMMDrrULg8aC2UGBb8JDQoJ8veJ0B6VzUOmPcPiywUCDvqBB+JNeMCftbmvMfSmj4tABkPiOjEh26RBZx58h8a6cNueJj1iozWiiZbuH2JnL/LInrzj0+lRnHe0t/DN3VogCM0wCRJII9NPxrg1hu9S6lwqQIO50jaOY8vlRjsJbxOJY3mZFVbYAQCTMk5sw0+VUhJeIlbIzBcbxF29ma6S/IsQB1g8oqx4rBLiVXMAl0TBBkGOnVZnSu2F4BatA90A06+PKxPoY0prf4XvcAOuhEbfH561zz8ZO1yVi2iKHZ+5OpCwd9T8qeW+zi/edj8AKkuH422y92py/dVoCz8JIB+tQvGExFpoZ3YHZl0nyMbGo3O6uiqqrOuL7OWwpifUmoWxnst91l6EiD+hr3/Zrr/cY+Z/3oPBLzcgPU08dakwf4iwJxyyEBkg81UTE9fKuF3tfbWAtpm9SF/Wq7f4ZdtEMeQ5fvaumBwtm63jYo3L+E/oaPax88hciZtcQt4q5APdHQZTqSecNpPpFPcLw27LLacKwPvQSPSAOdVzGcFZDKSfTen2HsY257i3dRyGUn1Jia2o9MSVlwxLX7VlllSrI4cbbqQDbBMzNaB7PbynBW1DAsuYsvMS7ESPQisas9jMc5zFQo5lmP5VZuA4G/ho73FWsy+6c0MPIknUeoquOfg7WyThZstFQvB+LllAulZ5Ovunoamga9CMlJWiLVC0lFFMYLRSVG9osQ9vDu1ow4iDpzIHOgDJvbBfNvGFhr4UkHYjas5JWWYCMzAkeoNWXt1jr1+Guw7xlDoN8pO4661VFvFIkchoa5JPbKpaFsAs0ATqDpUzZw7WiS8KDEaiTpyArtb4Kvc22zoD7zK25EiCOvmKt/BeCNdUtctpZsAQblzwwwnZZErt0rHFPQXRVxjiAfs2hdyQR06+U6c6d8QsYdZzXmLsVzd1bYmADrDsoWOvnXA8Pe+xCeOGjMvhDZfDmGxg717xPDWQsSdGCgDplEH56fKkVRTo3bZL9keNW7edby51UwC6iZIUgQCR9aXjvayw6smHtBCD4sqgGZgZgok6moC3cNq0zAAkMCAQCD6zXXifGsOUkJeuMYBDlVEmCwLJJiJA3PpSxipOxroe4FWxIIs25uge5Eg6c5AHwmn63blnLbxa5S2gJIMHoYO3Q+RqpcK4wtq8LqWspQExmLaHcTpyMR5V0x/EheYvkyuSJMkz8OVLkx3oaMqL8vB3OyQPMivDYFV964i9dZ+lRHBe1YsOqXgXT+I6m3OsqdyOoq3cb4ZbxVnNadczjwMDAcjUD186l7EUa8siGuYKwfeZm8gsfWo2+cFYbWysxMuR1jodakuB9mLyW4aASxJzMXMnf4U6xXZDOylrmg5BR+dCVOktCuTa5OBx0DwW0A6xP1qKtdorzMUBZIBJIKhZnYQJ251c7XZ23GudtOv6UuG4Bh7TE5EU88xE/jWxhLZjZR7mPvBWZbjlsy65mOmvXlUhgcJYxAOZe5vQQSJyknTMokKPMVbcRjMMAVLpHMKJ+cCoRrmDUkgXHJnoB896PGSC0QnDb2IwLm2SLlsGCuoHqs+79K0LgXaBXWUbMBuhPiX9/Kqzd41byhRYVgugzksaa3OO3RAtLatidYQbeUc6rCbi+RZU+jVcNi1caHXod6cVROw2Ju3cQzPcJVUjLyliIMbaZT86vVd2OflGyTVHi9fVRLMFHmQPrWV+1LtUT9hZJjmw/f71rROPcL7+3AMOpzIeUxEHyNZtjMTcQuUwYYrOcm2WIj3mk6CNda2TYFJusGs5XMTEH10n0qCxdhkhYGaNo1PQjqKn+L8Wv3cpLM2QNlJAgBozDbyFS/FeOthsBa7hB30L3t1gCy5wcsEdfzrnnWrKRs88CsrdtKLuZFXwuwEuFEFhoJWRp8afcb4l3/hOiWyUVOQynKNOulQXs27R3GxjLfuF+8tOozRodJjppOnlV2w+GUIJYcycomSxLb/GkzKtGRZV7av8AcVp8pp6+HuNhxIMBzueoj8qnLxQCFkfv1qIxeLKiBtzk/wCwrn19j2RncFQarmO4FedpQZh13PpG9XHBkOt3QGFkeRkVztYt7PjSA0HRjAg7zWRl4vQ3JUsJ2cxCByysgVSZIImNYEimmHtmJ6EVL8T7R3mJBZAGkEKI0M89NKi8Gis0e+QDCggHXbU6bwa6P6fJmj3xbDs+VgAAR7x58o/CrZ2P4g+GtBSMyH3kkgGddI2NVkpdkI6BrLe6wIHPcZoJFTFrD5AuYTrGUyCfIdTWTtUjEXfEdr2C/ZWQTp7zH46xXC72ovnYqvoB+dQAcdaW5auMh7oS0SJViNPSltikje4tef3rjHynSmrOTuSaa8KwGIdRcZtCINsqqBTofeLmfkN6eXcMVBkrp01ocJBaPJfQDkPT8flSTXpMK5tC4qsQdzv6AADT5muYw9zpHrA+utHtyYeSPU0hanJtW1tlrjww+I+JqMKCetY4UClZdvZliZvXky/dU5pGsHl860Ss39lq/b4joFUD4ma0iu3D8BJchQRRRVhTBPaJ2Y/s+IYCRafx2yNoJ8SfA/UVCg5uG3AxAi4g01AEyJ+IFfQHaLgFrGWwl6YU5gywGHUT0NZx2u7K2sM9m1h1y22EuSSZKsZZjzPiHyrk9RDSf6i2J7a/GVL2e8GGe5cM953bqu2VAfBnc+bGBHQ1dEwwAANyYAHhy9B1ao7hfDu6vXis5WsFGU8ihFwGZ2IJj0NN0xCm73ebxEwFAEk8wNdd+lTzK+RVomcg5Lm9bi/QfrXn+yE7W7Y+M/U16fhd4jLZA7yfve6P1NdbfZzHAf8AmbIPTuSf+6peP0NY1fDOAfGiacjH0FR19bHdtbu3wZaTGbpEVB9ruE8QU53ZLixE21A28utUTF5tczE7aa6VWGNdsxst+N4Xw5DOZmnkGb9ajhisMmYYe2c0c213qNVfCPSulgEaaRHQT86pRlkhhrb4o9yjZGcEhWPhOWSJ6bmG2qcwvD8SyIb1tgtkkMGIBU6hSZ1I9KqV24QwKkgiII0IjYgjapPD8TvXb1vvLjnYGWJmM2WesTzobTQFx4coVRlAHoB1Ndr194HjaDyBMGuWBHg+f1NdyNB9K2IjPNlyZnrXDi5+zaDyp0u1NOLNFpvT86GA14beuPYCd4VVYOn4iq5xDt3kvFEtygMFs2p5EgRVh4L/AIZ9B9KrqdjrQvd41xmScwt5Y13gtOo+FNGuzCcwd9muAMcynkY6Eind46mm/Dkl5A0BP0I/Ou13c+tSyjRLt7KB48Qf6R+JrRKz/wBk6+G+f5gP9VaBXRi+CMlyLRRRVTArP/aYzi5h/sybfiHeCYUkiQ3qIj41oFQfbHhr38K6W/fkMB1y6wPM1PLHyjQ0XTMrxWNuB1t2chZrV+Q3QKJ1Go3JA2rhh8DauAM4PeEjKwMZQDqfOdvhUJwPhy/8QSyzMmbMmcQGBKmPx0jzqdtMLbEgkrsSR5TI8iNa5WnSGfJoHBbkrqYAGp/fM1IWZ7xmDnKQAE6Rznz8qqzG2lxShkhArEE5WJ1mNtJgVJjHd2FZgcpmTKjKoBJdpIhdN6ZNcGD7G4Je7g/4aycpYqupkktqetYd204VaW4zWbiMG1yqfxHQ9Rz3pe1/bL+1Yu4BcL2FMW4kJA55eZmfFVcxHGRsqz5kx+FWUDLHmCGa2PIUmMkbdB+dRNjiRVpgQdwKsBsC5a7xWBEQOuh1JnallGmFnHheLDeGBnHXmPKpayv2imBuKq+N4dctkN4ZOqkMD0IOm1WTBcRUi0MsuwWW6Enp5VKce0On0W7BN9n867A/lTXC/wCH++lObbDKPQflVEtEzqu1R/Gv8JvQ07tbfE/U004yPsm9KDDlwfRCT5fSoS/2zsi93YQkTlz6RO23MVN8PX7Ig9I/CqnguxeS6GuXAyKZCgGTG09K2NdgWzBYxmbKYjWI0ikubmu2GwRXK+kNMVxYa/GpZBomheygfY3j/OPzq9VSvZYkYe5/mfkP1q7V1Y/ijHyJRRRTmC0lFFAEPxrhtoWr1wWkFwqxL5VzTG+aJrM8BjFKqpVWVVuQG2kjx6/CY+Favxsf3e7/AEN9K+csfinS8uXNGeSoEjzmdIqGRb0MmXDBAWCJUtaUbDX+kE9CY1qjduO0r5hhbLEW1IZzJJZpzBdfurpp+lXu1iO+skoQqfeXQyBMAEHSCKxFXLuWO5JJ+OtJijt2a2d7yiJPvfWm1erjSa810iBU12cxjLntg6MJjz0B/D6VC064Y8XU9QPnpWSWgRIY7DkkqGbbaaecDwpAtkkaN8ferlxCzqHJAHqPTUVNcGuW2QaeMEbbRp/vXNJuiqRZcO0J++gpx3ui/D8qa2z9n++grpPhHoKqlokOrcZQfX60x4y8WmPlTnDN4F2570z45cm0RM/ClYHqziGZEyqsABWJPISSfXWos9qsMbvdCSZjN92elSGFTNYZZiQRPqIqo8M7Htbuh7rqVQyAsktG3p/tWxrsC3WcT3nhYQFMgAkDcb/GjKJ25144akkn97ivTGoZRomn+y1f7mx63G/0pVxqpezBf7iPN2/7R+VW2uuHxRjFooopzAooooA4Y2x3lt0mMykT0kRNUO57PXO7Wf8ApP6VodFLKClybZm2K7B3LdsspW4VBK2lBWTptyr58xeCbD4i5ZcEMpZYP4V9lms59pXswt4/7ewRaxI3J925tox5HoaxRUeDLPmylqe4r2Nx1gXHuYW6tu2SGuZSVA18Uj7uh12GnWoGmAKcYFfGD0rgokxT/DiNBSyejUSXEXAcBhII36GvXBlK30HIz8oNJxa4DDKgBjmSfrtXbgOIl1BGuseWhqHQ5cbR+z/fQU4dtB6fpTVf8IfvkKcnYelVXCJHu2TlUetMuNCLZnfT9mn9loRdP96j+MGbZ05ilZqHHDgO7M7T+QqMTtHhnud0rFm2GkKT0Bp3ctF8NcQHKWBUHoSAJqpcF7LPbui5dZfCZVVMyeXoP0oSXYF24fiQwIChY6U3ubH405wuDa3qw95ZHpXEWSRoOR1OlQyDRNW9myxw+35l/wDUR+VWiq97P0jh9kf5n/2PVhrsh8UKwooopgCiiigAooooAKKKKAG+PtFrVxRuyMB6kEV8w4X2VcVbQ4Up5s9sD8GNfU1FAGJdiPYxftYiziMXfVO6uJcFq2MxJRgwBcwAJA2B+FSXtV9m/eFsZg1+0gtdsAe/zLpH3+o5+u+t0VjVgfJ1nXeuvDsJF9GG2v0IrXvaV2AFwNisIsXBLXLSj39yWUfxdevrvlnDW8Q+P0Nc8k0OmWEHwAfvYU6CkgeQGlRHB+M2rxa2qtKzqcoBG2hJqW78beBfizH9KZzSQlHa2hyCZ8q5Y6x9kxOkR85rw+LndmPoFQfhJptcub6fMk/WpudjJDl7obwhYU7mRAgAfGTRltjczTHODz+Wtcr+IVRLNA2knSs8m+gpEjfxAJBBbQQBMD41E8awl+4VW25RQZYyQdhG3LepDAXgzoBEMV1A1gkDQ1seE7H4RP8Al5z1clvrWxhJuwtC9hkK8Pw4Jk5NT18RM1O14s2lVQqgKo0AAgD0Ar3XUuBQopaK0BKKWigBKKWigBKKWigBKKWigBKKWkoAKy/t12CPfDE4RJzn7Syo5mfGvrOo+NahRWNWBiA7CX7Nh7ptLbW2pYgsMxAEwImoQXFGXMcuYxyjeNSdq3vj2BN/DXrSkK1xGUEzAJEaxVEwPs8vqIZ7H9cOzDWdNvqKk8Ztmbca4j3AVu7zZjAliBvG4BHKa8cbBfDtCmWCQsEmWI0862TC+zy1IN24zsP4Atsfm3/yqb4b2Zw1ghrdoZxs5lmHxNaoGGFYHhrXRlUOWX7qqWadOgJHyqdf2e4rFLDKyLmzHNCTtvrPLpW3iim8AM34D7MTae21y6uVCp7tFJnKZAzEiPlWkUtFMlQCUUtFaB//2Q=="/>
          <p:cNvSpPr>
            <a:spLocks noChangeAspect="1" noChangeArrowheads="1"/>
          </p:cNvSpPr>
          <p:nvPr/>
        </p:nvSpPr>
        <p:spPr bwMode="auto">
          <a:xfrm>
            <a:off x="155575" y="-1371600"/>
            <a:ext cx="22669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xQTERUUEhQWFBQXGRgYGBQXFxUaGBocGBoWGBcXGBoYHCggHRwlHRcXITEhJSorMC4uFx8zODMsNygtLisBCgoKDg0OGhAQGiwkHyQsLCwsLCwsLCwsLCwsLCwsLCwsLCwsLCwsLCwsLCwsLCwsLCwsLCwsLDc0LCwsLiwsK//AABEIAPAAvgMBIgACEQEDEQH/xAAcAAABBQEBAQAAAAAAAAAAAAAAAQQFBgcDAgj/xABDEAACAQIEAwUFBgMGBAcAAAABAhEAAwQSITEFQVEGEyJhcQcygZGxI0KhwdHwUmJyFCQzc7LhFUOSwhY0Y4Kis9L/xAAZAQADAQEBAAAAAAAAAAAAAAAAAgMBBAX/xAAjEQACAgICAQUBAQAAAAAAAAAAAQIRAyExQRIEEzJRYSKR/9oADAMBAAIRAxEAPwDcKKWigBKKJrw19RuwEnLqRv09fKgD3RWVX/afduse4tpbX+aWb4xAHp+Ncx22xp++voLQqLzRQygzWaKzGz28xlvW7ZV05khrZ+B1H4GtJwl8PbVxoGUNHqAaeGRS4MaaOtFLRTmCUUtFACUUtFACUUtFACUUtFACUUtFACUUtFACUUtJQAUUtFAHlhIisU7fcE/4dbsZbveO5b3rQLNliXdmYyTmAOknettqH7RdnbOMULeBlZyspgrMTHLkN+lJONo1Hz/wvi5u3wSAmUAeFQu06mNzrVpuYu5Ah357M361F4uwtjEXEyBwjlAYAOhIBOlOrnaIJAFlfiBXnZU2zojQ24sSdTJMetaZ7Oe0zYhDZdArWlXKwOjKIXUHY1m1/tE0ZVtIp3JAHP4Gtg7KcCt4e3nUlrlxVLOd9pAHQa1f06lYmSqJ6iiiu0iFFFFABRRRQAUUtJQAUUtJQAUUUUAFFFLQAlFLRQAlFLXi5cCiWIAG5JgD40AeqKisT2lwie9iLQ/94P0qLxXtCwCAxe7wgTCKxJ/Cl8l9hRm3aRIxt8f+tPzio7iGGk6edduM8VS9i7ty3ORrgIkQeW4rxdv6/OvOyPZ0RGVyzHyr6B4M04e0f5F+grBMrNMKT6Amr92T7WX0Pd37L90ICvGgAA6/v0q2CaXIs0aTRULf7VYZd3ruvaLC5Q3f2wDtLCflvXWpxfDJUyToprw/idq8CbVxXAMGDt6inU0xgUUUtACUtFFACUUtFACUUtFACUUtFACUtFFACVDdslnA3/6fzFTNRHa9ZwOI/wAtqWXDBGRYfG2E0CMW57Vwx3FbTgA2p12k/jA2qJvvDCu6FWHnXmTTW0dMa7HFnHopJWygM7kE/U05w1/FYi4RZazZQDVmUbnzA/cVX7+OKGO7APmZ/KnvCccxzTC6rESOs/lSxbux5JVos+G4TdAIxGOB/ptv8tx9K4cS4Z7vdXTcnk6lTPlM6V7GJJYXEuhNcoQrIMfxEnU13xF158eJVU5hF38pkUSafIq0VZ8PcUwZ5zJ9aa8Oe4CA4G+jSJFSOKe1dYtahFkggknUc9etNTYWQc+1IpNMpSaLv2Wv4JAL7XryXgfFliG2/hGo02NafgMUt22txZysJEiDHLSvm/DDunkPoTqMu/zIrQeyPbvuj3LyyLoBoGUfy9R5V2YvUVqRCeLtGr0U2wGNS8ge2wZeo+h6GnNdqdkApaSitAKKKKAClpKKAFpKKKACiiigBaYceUnDXssT3bRMRMGN9KfVB9uLjLw/EsujC0xGgO2uoOh9Kx8AYnxPDgZjca0o5jvEMf8ASTUTh8QORkddfxp92c47cuNZsM7Aku5K27UCc3ugBTOYA+8BpXPjFyx3jObpd8xCo9xEy6tvL3PCCpkQNxrXI4FVIe2GVgJ38xFSF3DhoUnKqgE5QMxMgGJ+m1Vey53Cn1gkAesAEVZeBY62xC3l05NtHr1Fcc4uO0XTvk44q0bQtG5A+2kSQNCG36V34jdthTLrrruKtF5MEdbhtnWZbWfnXH/jHD7R8GQH+VP0FQ9xvpjUU/gPDDdsv4XB7xisIdiBB5V6xOBW0ctwsDvEVe8NxZbqZrRBX8abcRsi+uVxPQ8x6VjyNvYLRRW7nox/frTLEm3mzBWB3979BVtHZggwFzec09s9kyd0QetMsiRpB8G7Vth7ilTlkAzJIPkw5jzrXOzvaq1iQASEuH7s6N5qfyqhX+wXeRNwJA+6s/mKc4PsX3KnJdZzyDABZ+Goq2L1Phx/hOcFI1SiqBwftZdsN3eKUsoMZxqw/wD0Kuq8RtZA/eIEP3iwA/GvTx5YzWjmlFod0U2weOt3QWtOrgGCVIMHppTiaqKLRSUUALRSUUAFLSUUALTTi1rPYuqfvW3HzUinVeLyypHUH6Vj4A+WuJ8MAQsCIyRHPU12wfGms2ERRMAkjwqJ1gyqhpBjcmpbEFHXwghGEQdx8aisZw4NAU7+Y8+XxrkUtbK0N2x7XLhdvenclmjfQZidKecOvEzPKBXizwoht9NK7cPsw9wdCPpUsg6JPC3vDlcZlO46eYrm/AcxzI8rMjTX0NPcFhZG2o/HfTy23867YXDXQ5a0jkbZWEAxoZMRPoTSvA2rizVkp0yK4dYxGGeVgL0ZgAfmauSdpcOFBcw3MKZqAxnZpi0pCTqUc6rPmNxXI9lv47wA8h+ZNc0km/6K88Fl/wDGFvKSiFgN9dR0JEbedMMR28aPBbA9TH61EHAYWwQzX2LDTwlTy6DlXK9xPBiSLLN+A+RrFBfQD4du7zaMQkyMwExEbjnvTfFcYxTH32IOxXVSPIimA7SWl9zDIuu+hifKPoa93e1N7lkUHaBp8JpvB/QaFNvGOfCLnzI/MVJYLA3yYvIInwvIzjp6ioFuN4h/+Y/oo/Sm2Is4h+V1vUmPxpkmnykZ0XTAWMRYvK9rELbdjpmzHMANVK7HfaavJ7c5VAay7XB70eFJ8i9Ygj3fcfNCmQDynpV57HYxr0JcKkKCc7KrNAiBJ9a6I5prVkZY0tl54N27t3bnd3rbWGMZSWVlPxWrcrAiRqOtULH28li4yuwKoxBUgbAke6BU17PnLYJWYkkvcJJJJ94jnXTinK6ZJ10WWikoroFFopKKACsj7aYniNq/cH25sksVa2HKBSTAJTYjoa1yillHyNTPmLE2FMDOxaSDLIgEbyNSDPWKaEhCSSmWSB4ix8qsHa/hD4O/dMrnzTmKqwhjIMMDrrULg8aC2UGBb8JDQoJ8veJ0B6VzUOmPcPiywUCDvqBB+JNeMCftbmvMfSmj4tABkPiOjEh26RBZx58h8a6cNueJj1iozWiiZbuH2JnL/LInrzj0+lRnHe0t/DN3VogCM0wCRJII9NPxrg1hu9S6lwqQIO50jaOY8vlRjsJbxOJY3mZFVbYAQCTMk5sw0+VUhJeIlbIzBcbxF29ma6S/IsQB1g8oqx4rBLiVXMAl0TBBkGOnVZnSu2F4BatA90A06+PKxPoY0prf4XvcAOuhEbfH561zz8ZO1yVi2iKHZ+5OpCwd9T8qeW+zi/edj8AKkuH422y92py/dVoCz8JIB+tQvGExFpoZ3YHZl0nyMbGo3O6uiqqrOuL7OWwpifUmoWxnst91l6EiD+hr3/Zrr/cY+Z/3oPBLzcgPU08dakwf4iwJxyyEBkg81UTE9fKuF3tfbWAtpm9SF/Wq7f4ZdtEMeQ5fvaumBwtm63jYo3L+E/oaPax88hciZtcQt4q5APdHQZTqSecNpPpFPcLw27LLacKwPvQSPSAOdVzGcFZDKSfTen2HsY257i3dRyGUn1Jia2o9MSVlwxLX7VlllSrI4cbbqQDbBMzNaB7PbynBW1DAsuYsvMS7ESPQisas9jMc5zFQo5lmP5VZuA4G/ho73FWsy+6c0MPIknUeoquOfg7WyThZstFQvB+LllAulZ5Ovunoamga9CMlJWiLVC0lFFMYLRSVG9osQ9vDu1ow4iDpzIHOgDJvbBfNvGFhr4UkHYjas5JWWYCMzAkeoNWXt1jr1+Guw7xlDoN8pO4661VFvFIkchoa5JPbKpaFsAs0ATqDpUzZw7WiS8KDEaiTpyArtb4Kvc22zoD7zK25EiCOvmKt/BeCNdUtctpZsAQblzwwwnZZErt0rHFPQXRVxjiAfs2hdyQR06+U6c6d8QsYdZzXmLsVzd1bYmADrDsoWOvnXA8Pe+xCeOGjMvhDZfDmGxg717xPDWQsSdGCgDplEH56fKkVRTo3bZL9keNW7edby51UwC6iZIUgQCR9aXjvayw6smHtBCD4sqgGZgZgok6moC3cNq0zAAkMCAQCD6zXXifGsOUkJeuMYBDlVEmCwLJJiJA3PpSxipOxroe4FWxIIs25uge5Eg6c5AHwmn63blnLbxa5S2gJIMHoYO3Q+RqpcK4wtq8LqWspQExmLaHcTpyMR5V0x/EheYvkyuSJMkz8OVLkx3oaMqL8vB3OyQPMivDYFV964i9dZ+lRHBe1YsOqXgXT+I6m3OsqdyOoq3cb4ZbxVnNadczjwMDAcjUD186l7EUa8siGuYKwfeZm8gsfWo2+cFYbWysxMuR1jodakuB9mLyW4aASxJzMXMnf4U6xXZDOylrmg5BR+dCVOktCuTa5OBx0DwW0A6xP1qKtdorzMUBZIBJIKhZnYQJ251c7XZ23GudtOv6UuG4Bh7TE5EU88xE/jWxhLZjZR7mPvBWZbjlsy65mOmvXlUhgcJYxAOZe5vQQSJyknTMokKPMVbcRjMMAVLpHMKJ+cCoRrmDUkgXHJnoB896PGSC0QnDb2IwLm2SLlsGCuoHqs+79K0LgXaBXWUbMBuhPiX9/Kqzd41byhRYVgugzksaa3OO3RAtLatidYQbeUc6rCbi+RZU+jVcNi1caHXod6cVROw2Ju3cQzPcJVUjLyliIMbaZT86vVd2OflGyTVHi9fVRLMFHmQPrWV+1LtUT9hZJjmw/f71rROPcL7+3AMOpzIeUxEHyNZtjMTcQuUwYYrOcm2WIj3mk6CNda2TYFJusGs5XMTEH10n0qCxdhkhYGaNo1PQjqKn+L8Wv3cpLM2QNlJAgBozDbyFS/FeOthsBa7hB30L3t1gCy5wcsEdfzrnnWrKRs88CsrdtKLuZFXwuwEuFEFhoJWRp8afcb4l3/hOiWyUVOQynKNOulQXs27R3GxjLfuF+8tOozRodJjppOnlV2w+GUIJYcycomSxLb/GkzKtGRZV7av8AcVp8pp6+HuNhxIMBzueoj8qnLxQCFkfv1qIxeLKiBtzk/wCwrn19j2RncFQarmO4FedpQZh13PpG9XHBkOt3QGFkeRkVztYt7PjSA0HRjAg7zWRl4vQ3JUsJ2cxCByysgVSZIImNYEimmHtmJ6EVL8T7R3mJBZAGkEKI0M89NKi8Gis0e+QDCggHXbU6bwa6P6fJmj3xbDs+VgAAR7x58o/CrZ2P4g+GtBSMyH3kkgGddI2NVkpdkI6BrLe6wIHPcZoJFTFrD5AuYTrGUyCfIdTWTtUjEXfEdr2C/ZWQTp7zH46xXC72ovnYqvoB+dQAcdaW5auMh7oS0SJViNPSltikje4tef3rjHynSmrOTuSaa8KwGIdRcZtCINsqqBTofeLmfkN6eXcMVBkrp01ocJBaPJfQDkPT8flSTXpMK5tC4qsQdzv6AADT5muYw9zpHrA+utHtyYeSPU0hanJtW1tlrjww+I+JqMKCetY4UClZdvZliZvXky/dU5pGsHl860Ss39lq/b4joFUD4ma0iu3D8BJchQRRRVhTBPaJ2Y/s+IYCRafx2yNoJ8SfA/UVCg5uG3AxAi4g01AEyJ+IFfQHaLgFrGWwl6YU5gywGHUT0NZx2u7K2sM9m1h1y22EuSSZKsZZjzPiHyrk9RDSf6i2J7a/GVL2e8GGe5cM953bqu2VAfBnc+bGBHQ1dEwwAANyYAHhy9B1ao7hfDu6vXis5WsFGU8ihFwGZ2IJj0NN0xCm73ebxEwFAEk8wNdd+lTzK+RVomcg5Lm9bi/QfrXn+yE7W7Y+M/U16fhd4jLZA7yfve6P1NdbfZzHAf8AmbIPTuSf+6peP0NY1fDOAfGiacjH0FR19bHdtbu3wZaTGbpEVB9ruE8QU53ZLixE21A28utUTF5tczE7aa6VWGNdsxst+N4Xw5DOZmnkGb9ajhisMmYYe2c0c213qNVfCPSulgEaaRHQT86pRlkhhrb4o9yjZGcEhWPhOWSJ6bmG2qcwvD8SyIb1tgtkkMGIBU6hSZ1I9KqV24QwKkgiII0IjYgjapPD8TvXb1vvLjnYGWJmM2WesTzobTQFx4coVRlAHoB1Ndr194HjaDyBMGuWBHg+f1NdyNB9K2IjPNlyZnrXDi5+zaDyp0u1NOLNFpvT86GA14beuPYCd4VVYOn4iq5xDt3kvFEtygMFs2p5EgRVh4L/AIZ9B9KrqdjrQvd41xmScwt5Y13gtOo+FNGuzCcwd9muAMcynkY6Eind46mm/Dkl5A0BP0I/Ou13c+tSyjRLt7KB48Qf6R+JrRKz/wBk6+G+f5gP9VaBXRi+CMlyLRRRVTArP/aYzi5h/sybfiHeCYUkiQ3qIj41oFQfbHhr38K6W/fkMB1y6wPM1PLHyjQ0XTMrxWNuB1t2chZrV+Q3QKJ1Go3JA2rhh8DauAM4PeEjKwMZQDqfOdvhUJwPhy/8QSyzMmbMmcQGBKmPx0jzqdtMLbEgkrsSR5TI8iNa5WnSGfJoHBbkrqYAGp/fM1IWZ7xmDnKQAE6Rznz8qqzG2lxShkhArEE5WJ1mNtJgVJjHd2FZgcpmTKjKoBJdpIhdN6ZNcGD7G4Je7g/4aycpYqupkktqetYd204VaW4zWbiMG1yqfxHQ9Rz3pe1/bL+1Yu4BcL2FMW4kJA55eZmfFVcxHGRsqz5kx+FWUDLHmCGa2PIUmMkbdB+dRNjiRVpgQdwKsBsC5a7xWBEQOuh1JnallGmFnHheLDeGBnHXmPKpayv2imBuKq+N4dctkN4ZOqkMD0IOm1WTBcRUi0MsuwWW6Enp5VKce0On0W7BN9n867A/lTXC/wCH++lObbDKPQflVEtEzqu1R/Gv8JvQ07tbfE/U004yPsm9KDDlwfRCT5fSoS/2zsi93YQkTlz6RO23MVN8PX7Ig9I/CqnguxeS6GuXAyKZCgGTG09K2NdgWzBYxmbKYjWI0ikubmu2GwRXK+kNMVxYa/GpZBomheygfY3j/OPzq9VSvZYkYe5/mfkP1q7V1Y/ijHyJRRRTmC0lFFAEPxrhtoWr1wWkFwqxL5VzTG+aJrM8BjFKqpVWVVuQG2kjx6/CY+Favxsf3e7/AEN9K+csfinS8uXNGeSoEjzmdIqGRb0MmXDBAWCJUtaUbDX+kE9CY1qjduO0r5hhbLEW1IZzJJZpzBdfurpp+lXu1iO+skoQqfeXQyBMAEHSCKxFXLuWO5JJ+OtJijt2a2d7yiJPvfWm1erjSa810iBU12cxjLntg6MJjz0B/D6VC064Y8XU9QPnpWSWgRIY7DkkqGbbaaecDwpAtkkaN8ferlxCzqHJAHqPTUVNcGuW2QaeMEbbRp/vXNJuiqRZcO0J++gpx3ui/D8qa2z9n++grpPhHoKqlokOrcZQfX60x4y8WmPlTnDN4F2570z45cm0RM/ClYHqziGZEyqsABWJPISSfXWos9qsMbvdCSZjN92elSGFTNYZZiQRPqIqo8M7Htbuh7rqVQyAsktG3p/tWxrsC3WcT3nhYQFMgAkDcb/GjKJ25144akkn97ivTGoZRomn+y1f7mx63G/0pVxqpezBf7iPN2/7R+VW2uuHxRjFooopzAooooA4Y2x3lt0mMykT0kRNUO57PXO7Wf8ApP6VodFLKClybZm2K7B3LdsspW4VBK2lBWTptyr58xeCbD4i5ZcEMpZYP4V9lms59pXswt4/7ewRaxI3J925tox5HoaxRUeDLPmylqe4r2Nx1gXHuYW6tu2SGuZSVA18Uj7uh12GnWoGmAKcYFfGD0rgokxT/DiNBSyejUSXEXAcBhII36GvXBlK30HIz8oNJxa4DDKgBjmSfrtXbgOIl1BGuseWhqHQ5cbR+z/fQU4dtB6fpTVf8IfvkKcnYelVXCJHu2TlUetMuNCLZnfT9mn9loRdP96j+MGbZ05ilZqHHDgO7M7T+QqMTtHhnud0rFm2GkKT0Bp3ctF8NcQHKWBUHoSAJqpcF7LPbui5dZfCZVVMyeXoP0oSXYF24fiQwIChY6U3ubH405wuDa3qw95ZHpXEWSRoOR1OlQyDRNW9myxw+35l/wDUR+VWiq97P0jh9kf5n/2PVhrsh8UKwooopgCiiigAooooAKKKKAG+PtFrVxRuyMB6kEV8w4X2VcVbQ4Up5s9sD8GNfU1FAGJdiPYxftYiziMXfVO6uJcFq2MxJRgwBcwAJA2B+FSXtV9m/eFsZg1+0gtdsAe/zLpH3+o5+u+t0VjVgfJ1nXeuvDsJF9GG2v0IrXvaV2AFwNisIsXBLXLSj39yWUfxdevrvlnDW8Q+P0Nc8k0OmWEHwAfvYU6CkgeQGlRHB+M2rxa2qtKzqcoBG2hJqW78beBfizH9KZzSQlHa2hyCZ8q5Y6x9kxOkR85rw+LndmPoFQfhJptcub6fMk/WpudjJDl7obwhYU7mRAgAfGTRltjczTHODz+Wtcr+IVRLNA2knSs8m+gpEjfxAJBBbQQBMD41E8awl+4VW25RQZYyQdhG3LepDAXgzoBEMV1A1gkDQ1seE7H4RP8Al5z1clvrWxhJuwtC9hkK8Pw4Jk5NT18RM1O14s2lVQqgKo0AAgD0Ar3XUuBQopaK0BKKWigBKKWigBKKWigBKKWigBKKWkoAKy/t12CPfDE4RJzn7Syo5mfGvrOo+NahRWNWBiA7CX7Nh7ptLbW2pYgsMxAEwImoQXFGXMcuYxyjeNSdq3vj2BN/DXrSkK1xGUEzAJEaxVEwPs8vqIZ7H9cOzDWdNvqKk8Ztmbca4j3AVu7zZjAliBvG4BHKa8cbBfDtCmWCQsEmWI0862TC+zy1IN24zsP4Atsfm3/yqb4b2Zw1ghrdoZxs5lmHxNaoGGFYHhrXRlUOWX7qqWadOgJHyqdf2e4rFLDKyLmzHNCTtvrPLpW3iim8AM34D7MTae21y6uVCp7tFJnKZAzEiPlWkUtFMlQCUUtFaB//2Q=="/>
          <p:cNvSpPr>
            <a:spLocks noChangeAspect="1" noChangeArrowheads="1"/>
          </p:cNvSpPr>
          <p:nvPr/>
        </p:nvSpPr>
        <p:spPr bwMode="auto">
          <a:xfrm>
            <a:off x="307975" y="-1219200"/>
            <a:ext cx="22669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lasp.colorado.edu/home/wp-content/uploads/2011/05/TIM.jp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981200"/>
            <a:ext cx="2714625" cy="26340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08075" y="4410625"/>
            <a:ext cx="2133601" cy="523220"/>
          </a:xfrm>
          <a:prstGeom prst="rect">
            <a:avLst/>
          </a:prstGeom>
          <a:noFill/>
        </p:spPr>
        <p:txBody>
          <a:bodyPr wrap="square" rtlCol="0">
            <a:spAutoFit/>
          </a:bodyPr>
          <a:lstStyle/>
          <a:p>
            <a:pPr algn="r"/>
            <a:r>
              <a:rPr lang="en-US" sz="1400" b="1" dirty="0" smtClean="0">
                <a:solidFill>
                  <a:schemeClr val="tx2"/>
                </a:solidFill>
              </a:rPr>
              <a:t>Total</a:t>
            </a:r>
          </a:p>
          <a:p>
            <a:pPr algn="r"/>
            <a:r>
              <a:rPr lang="en-US" sz="1400" b="1" dirty="0" smtClean="0">
                <a:solidFill>
                  <a:schemeClr val="tx2"/>
                </a:solidFill>
              </a:rPr>
              <a:t> Irradiance Monitor</a:t>
            </a:r>
            <a:endParaRPr lang="en-US" sz="1400" b="1" dirty="0">
              <a:solidFill>
                <a:schemeClr val="tx2"/>
              </a:solidFill>
            </a:endParaRPr>
          </a:p>
        </p:txBody>
      </p:sp>
    </p:spTree>
    <p:extLst>
      <p:ext uri="{BB962C8B-B14F-4D97-AF65-F5344CB8AC3E}">
        <p14:creationId xmlns:p14="http://schemas.microsoft.com/office/powerpoint/2010/main" val="3972609187"/>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88" y="1309688"/>
            <a:ext cx="7772400" cy="4547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437127" name="Group 7"/>
          <p:cNvGraphicFramePr>
            <a:graphicFrameLocks noGrp="1"/>
          </p:cNvGraphicFramePr>
          <p:nvPr/>
        </p:nvGraphicFramePr>
        <p:xfrm>
          <a:off x="5545138" y="-1954213"/>
          <a:ext cx="596900" cy="396240"/>
        </p:xfrm>
        <a:graphic>
          <a:graphicData uri="http://schemas.openxmlformats.org/drawingml/2006/table">
            <a:tbl>
              <a:tblPr/>
              <a:tblGrid>
                <a:gridCol w="596900"/>
              </a:tblGrid>
              <a:tr h="161925">
                <a:tc>
                  <a:txBody>
                    <a:bodyPr/>
                    <a:lstStyle/>
                    <a:p>
                      <a:pPr marL="0" marR="0" lvl="0" indent="0" algn="l" defTabSz="960438" rtl="0" eaLnBrk="1" fontAlgn="base" latinLnBrk="0" hangingPunct="1">
                        <a:lnSpc>
                          <a:spcPct val="100000"/>
                        </a:lnSpc>
                        <a:spcBef>
                          <a:spcPct val="15000"/>
                        </a:spcBef>
                        <a:spcAft>
                          <a:spcPct val="0"/>
                        </a:spcAft>
                        <a:buClrTx/>
                        <a:buSzPct val="125000"/>
                        <a:buFontTx/>
                        <a:buNone/>
                        <a:tabLst/>
                      </a:pPr>
                      <a:endParaRPr kumimoji="0" lang="en-US" sz="2000" b="1" i="0" u="none" strike="noStrike" cap="none" normalizeH="0" baseline="0" smtClean="0">
                        <a:ln>
                          <a:noFill/>
                        </a:ln>
                        <a:solidFill>
                          <a:schemeClr val="tx1"/>
                        </a:solidFill>
                        <a:effectLst/>
                        <a:latin typeface="Arial" charset="0"/>
                      </a:endParaRPr>
                    </a:p>
                  </a:txBody>
                  <a:tcPr anchor="b" horzOverflow="overflow">
                    <a:lnL cap="flat">
                      <a:noFill/>
                    </a:lnL>
                    <a:lnR cap="flat">
                      <a:noFill/>
                    </a:lnR>
                    <a:lnT cap="flat">
                      <a:noFill/>
                    </a:lnT>
                    <a:lnB cap="flat">
                      <a:noFill/>
                    </a:lnB>
                    <a:lnTlToBr>
                      <a:noFill/>
                    </a:lnTlToBr>
                    <a:lnBlToTr>
                      <a:noFill/>
                    </a:lnBlToTr>
                    <a:noFill/>
                  </a:tcPr>
                </a:tc>
              </a:tr>
            </a:tbl>
          </a:graphicData>
        </a:graphic>
      </p:graphicFrame>
      <p:sp>
        <p:nvSpPr>
          <p:cNvPr id="16" name="Rectangle 15"/>
          <p:cNvSpPr/>
          <p:nvPr/>
        </p:nvSpPr>
        <p:spPr bwMode="auto">
          <a:xfrm>
            <a:off x="304800" y="5792209"/>
            <a:ext cx="315310" cy="315310"/>
          </a:xfrm>
          <a:prstGeom prst="rect">
            <a:avLst/>
          </a:prstGeom>
          <a:solidFill>
            <a:srgbClr val="0000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1" name="TextBox 20"/>
          <p:cNvSpPr txBox="1"/>
          <p:nvPr/>
        </p:nvSpPr>
        <p:spPr>
          <a:xfrm>
            <a:off x="571502" y="5811365"/>
            <a:ext cx="3877985" cy="276999"/>
          </a:xfrm>
          <a:prstGeom prst="rect">
            <a:avLst/>
          </a:prstGeom>
          <a:noFill/>
        </p:spPr>
        <p:txBody>
          <a:bodyPr wrap="none" rtlCol="0">
            <a:spAutoFit/>
          </a:bodyPr>
          <a:lstStyle/>
          <a:p>
            <a:r>
              <a:rPr lang="en-US" sz="1200" b="0" dirty="0" smtClean="0">
                <a:solidFill>
                  <a:schemeClr val="tx2"/>
                </a:solidFill>
              </a:rPr>
              <a:t>Greater than 99% (3-sigma) Cumulative Distribution </a:t>
            </a:r>
            <a:endParaRPr lang="en-US" sz="1200" b="0" dirty="0">
              <a:solidFill>
                <a:schemeClr val="tx2"/>
              </a:solidFill>
            </a:endParaRPr>
          </a:p>
        </p:txBody>
      </p:sp>
      <p:sp>
        <p:nvSpPr>
          <p:cNvPr id="24" name="Rectangle 23"/>
          <p:cNvSpPr/>
          <p:nvPr/>
        </p:nvSpPr>
        <p:spPr bwMode="auto">
          <a:xfrm>
            <a:off x="4377356" y="5801791"/>
            <a:ext cx="315310" cy="315310"/>
          </a:xfrm>
          <a:prstGeom prst="rect">
            <a:avLst/>
          </a:prstGeom>
          <a:solidFill>
            <a:srgbClr val="00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5" name="TextBox 24"/>
          <p:cNvSpPr txBox="1"/>
          <p:nvPr/>
        </p:nvSpPr>
        <p:spPr>
          <a:xfrm>
            <a:off x="4644058" y="5820947"/>
            <a:ext cx="3877985" cy="276999"/>
          </a:xfrm>
          <a:prstGeom prst="rect">
            <a:avLst/>
          </a:prstGeom>
          <a:noFill/>
        </p:spPr>
        <p:txBody>
          <a:bodyPr wrap="none" rtlCol="0">
            <a:spAutoFit/>
          </a:bodyPr>
          <a:lstStyle/>
          <a:p>
            <a:r>
              <a:rPr lang="en-US" sz="1200" b="0" dirty="0" smtClean="0">
                <a:solidFill>
                  <a:schemeClr val="tx2"/>
                </a:solidFill>
              </a:rPr>
              <a:t>Greater than 97% (2-sigma) Cumulative Distribution </a:t>
            </a:r>
            <a:endParaRPr lang="en-US" sz="1200" b="0" dirty="0">
              <a:solidFill>
                <a:schemeClr val="tx2"/>
              </a:solidFill>
            </a:endParaRPr>
          </a:p>
        </p:txBody>
      </p:sp>
      <p:sp>
        <p:nvSpPr>
          <p:cNvPr id="27" name="Rectangle 26"/>
          <p:cNvSpPr/>
          <p:nvPr/>
        </p:nvSpPr>
        <p:spPr bwMode="auto">
          <a:xfrm>
            <a:off x="307423" y="6154756"/>
            <a:ext cx="315310" cy="31531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rgbClr val="FFFF00"/>
              </a:solidFill>
              <a:effectLst/>
              <a:latin typeface="Arial" charset="0"/>
            </a:endParaRPr>
          </a:p>
        </p:txBody>
      </p:sp>
      <p:sp>
        <p:nvSpPr>
          <p:cNvPr id="28" name="TextBox 27"/>
          <p:cNvSpPr txBox="1"/>
          <p:nvPr/>
        </p:nvSpPr>
        <p:spPr>
          <a:xfrm>
            <a:off x="574125" y="6173912"/>
            <a:ext cx="3877985" cy="276999"/>
          </a:xfrm>
          <a:prstGeom prst="rect">
            <a:avLst/>
          </a:prstGeom>
          <a:noFill/>
        </p:spPr>
        <p:txBody>
          <a:bodyPr wrap="none" rtlCol="0">
            <a:spAutoFit/>
          </a:bodyPr>
          <a:lstStyle/>
          <a:p>
            <a:r>
              <a:rPr lang="en-US" sz="1200" b="0" dirty="0" smtClean="0">
                <a:solidFill>
                  <a:schemeClr val="tx2"/>
                </a:solidFill>
              </a:rPr>
              <a:t>Greater than 84% (1-sigma) Cumulative Distribution </a:t>
            </a:r>
            <a:endParaRPr lang="en-US" sz="1200" b="0" dirty="0">
              <a:solidFill>
                <a:schemeClr val="tx2"/>
              </a:solidFill>
            </a:endParaRPr>
          </a:p>
        </p:txBody>
      </p:sp>
      <p:sp>
        <p:nvSpPr>
          <p:cNvPr id="30" name="Rectangle 29"/>
          <p:cNvSpPr/>
          <p:nvPr/>
        </p:nvSpPr>
        <p:spPr bwMode="auto">
          <a:xfrm>
            <a:off x="4385237" y="6161690"/>
            <a:ext cx="315310" cy="31531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1" name="TextBox 30"/>
          <p:cNvSpPr txBox="1"/>
          <p:nvPr/>
        </p:nvSpPr>
        <p:spPr>
          <a:xfrm>
            <a:off x="4651939" y="6180846"/>
            <a:ext cx="3432350" cy="276999"/>
          </a:xfrm>
          <a:prstGeom prst="rect">
            <a:avLst/>
          </a:prstGeom>
          <a:noFill/>
        </p:spPr>
        <p:txBody>
          <a:bodyPr wrap="none" rtlCol="0">
            <a:spAutoFit/>
          </a:bodyPr>
          <a:lstStyle/>
          <a:p>
            <a:r>
              <a:rPr lang="en-US" sz="1200" b="0" dirty="0" smtClean="0">
                <a:solidFill>
                  <a:schemeClr val="tx2"/>
                </a:solidFill>
              </a:rPr>
              <a:t>Below 84.1% (1-sigma) Cumulative Distribution </a:t>
            </a:r>
            <a:endParaRPr lang="en-US" sz="1200" b="0" dirty="0">
              <a:solidFill>
                <a:schemeClr val="tx2"/>
              </a:solidFill>
            </a:endParaRPr>
          </a:p>
        </p:txBody>
      </p:sp>
      <p:sp>
        <p:nvSpPr>
          <p:cNvPr id="14" name="Text Box 2"/>
          <p:cNvSpPr txBox="1">
            <a:spLocks noChangeArrowheads="1"/>
          </p:cNvSpPr>
          <p:nvPr/>
        </p:nvSpPr>
        <p:spPr bwMode="auto">
          <a:xfrm>
            <a:off x="1828800" y="228600"/>
            <a:ext cx="4804520" cy="923330"/>
          </a:xfrm>
          <a:prstGeom prst="rect">
            <a:avLst/>
          </a:prstGeom>
          <a:noFill/>
          <a:ln w="9525">
            <a:noFill/>
            <a:miter lim="800000"/>
            <a:headEnd/>
            <a:tailEnd/>
          </a:ln>
        </p:spPr>
        <p:txBody>
          <a:bodyPr wrap="none">
            <a:spAutoFit/>
          </a:bodyPr>
          <a:lstStyle/>
          <a:p>
            <a:pPr algn="ctr">
              <a:lnSpc>
                <a:spcPct val="90000"/>
              </a:lnSpc>
            </a:pPr>
            <a:r>
              <a:rPr lang="en-US" sz="3200" dirty="0" smtClean="0">
                <a:solidFill>
                  <a:schemeClr val="tx2"/>
                </a:solidFill>
              </a:rPr>
              <a:t> </a:t>
            </a:r>
            <a:r>
              <a:rPr lang="en-US" sz="3200" b="1" dirty="0">
                <a:solidFill>
                  <a:schemeClr val="tx2"/>
                </a:solidFill>
              </a:rPr>
              <a:t>Milestones and </a:t>
            </a:r>
            <a:r>
              <a:rPr lang="en-US" sz="3200" b="1" dirty="0" smtClean="0">
                <a:solidFill>
                  <a:schemeClr val="tx2"/>
                </a:solidFill>
              </a:rPr>
              <a:t>Metrics</a:t>
            </a:r>
            <a:r>
              <a:rPr lang="en-US" sz="3200" b="1" dirty="0">
                <a:solidFill>
                  <a:schemeClr val="tx2"/>
                </a:solidFill>
              </a:rPr>
              <a:t/>
            </a:r>
            <a:br>
              <a:rPr lang="en-US" sz="3200" b="1" dirty="0">
                <a:solidFill>
                  <a:schemeClr val="tx2"/>
                </a:solidFill>
              </a:rPr>
            </a:br>
            <a:r>
              <a:rPr lang="en-US" sz="2800" dirty="0" smtClean="0">
                <a:solidFill>
                  <a:schemeClr val="tx2"/>
                </a:solidFill>
              </a:rPr>
              <a:t>FY15 Metrics Overview</a:t>
            </a:r>
            <a:endParaRPr lang="en-US" sz="2800" dirty="0">
              <a:solidFill>
                <a:schemeClr val="tx2"/>
              </a:solidFill>
            </a:endParaRPr>
          </a:p>
        </p:txBody>
      </p:sp>
      <p:sp>
        <p:nvSpPr>
          <p:cNvPr id="3" name="TextBox 2"/>
          <p:cNvSpPr txBox="1"/>
          <p:nvPr/>
        </p:nvSpPr>
        <p:spPr>
          <a:xfrm>
            <a:off x="558325" y="4590534"/>
            <a:ext cx="683200" cy="215444"/>
          </a:xfrm>
          <a:prstGeom prst="rect">
            <a:avLst/>
          </a:prstGeom>
          <a:noFill/>
        </p:spPr>
        <p:txBody>
          <a:bodyPr wrap="none" rtlCol="0">
            <a:spAutoFit/>
          </a:bodyPr>
          <a:lstStyle/>
          <a:p>
            <a:r>
              <a:rPr lang="en-US" sz="800" dirty="0" smtClean="0"/>
              <a:t>(See Note)</a:t>
            </a:r>
            <a:endParaRPr lang="en-US" sz="800" dirty="0"/>
          </a:p>
        </p:txBody>
      </p:sp>
      <p:sp>
        <p:nvSpPr>
          <p:cNvPr id="4" name="TextBox 3"/>
          <p:cNvSpPr txBox="1"/>
          <p:nvPr/>
        </p:nvSpPr>
        <p:spPr>
          <a:xfrm>
            <a:off x="3810000" y="6519089"/>
            <a:ext cx="4363502" cy="276999"/>
          </a:xfrm>
          <a:prstGeom prst="rect">
            <a:avLst/>
          </a:prstGeom>
          <a:noFill/>
        </p:spPr>
        <p:txBody>
          <a:bodyPr wrap="none" rtlCol="0">
            <a:spAutoFit/>
          </a:bodyPr>
          <a:lstStyle/>
          <a:p>
            <a:pPr algn="r"/>
            <a:r>
              <a:rPr lang="en-US" sz="1200" baseline="30000" dirty="0" smtClean="0">
                <a:solidFill>
                  <a:schemeClr val="tx2"/>
                </a:solidFill>
              </a:rPr>
              <a:t>1</a:t>
            </a:r>
            <a:r>
              <a:rPr lang="en-US" sz="1200" dirty="0" smtClean="0">
                <a:solidFill>
                  <a:schemeClr val="tx2"/>
                </a:solidFill>
              </a:rPr>
              <a:t>Bldg 11 Power Outage: </a:t>
            </a:r>
            <a:r>
              <a:rPr lang="en-US" sz="1200" dirty="0">
                <a:solidFill>
                  <a:schemeClr val="tx2"/>
                </a:solidFill>
              </a:rPr>
              <a:t>9:43PM 12/12/14- 5:41 PM 12/13/14</a:t>
            </a:r>
          </a:p>
        </p:txBody>
      </p:sp>
    </p:spTree>
    <p:extLst>
      <p:ext uri="{BB962C8B-B14F-4D97-AF65-F5344CB8AC3E}">
        <p14:creationId xmlns:p14="http://schemas.microsoft.com/office/powerpoint/2010/main" val="1090457766"/>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679575" y="39688"/>
            <a:ext cx="5822950" cy="914400"/>
          </a:xfrm>
          <a:prstGeom prst="rect">
            <a:avLst/>
          </a:prstGeom>
          <a:noFill/>
          <a:ln w="9525">
            <a:noFill/>
            <a:miter lim="800000"/>
            <a:headEnd/>
            <a:tailEnd/>
          </a:ln>
        </p:spPr>
        <p:txBody>
          <a:bodyPr wrap="none">
            <a:spAutoFit/>
          </a:bodyPr>
          <a:lstStyle/>
          <a:p>
            <a:pPr algn="ctr">
              <a:lnSpc>
                <a:spcPct val="90000"/>
              </a:lnSpc>
            </a:pPr>
            <a:r>
              <a:rPr lang="en-US" sz="3200" b="1" dirty="0">
                <a:solidFill>
                  <a:schemeClr val="tx2"/>
                </a:solidFill>
              </a:rPr>
              <a:t>OUTLINE</a:t>
            </a:r>
          </a:p>
          <a:p>
            <a:pPr algn="ctr">
              <a:lnSpc>
                <a:spcPct val="90000"/>
              </a:lnSpc>
            </a:pPr>
            <a:r>
              <a:rPr lang="en-US" sz="2800" b="0" dirty="0">
                <a:solidFill>
                  <a:schemeClr val="tx2"/>
                </a:solidFill>
              </a:rPr>
              <a:t>Solar &amp; Terrestrial Physics Division</a:t>
            </a:r>
            <a:r>
              <a:rPr lang="en-US" sz="2800" dirty="0">
                <a:solidFill>
                  <a:schemeClr val="tx2"/>
                </a:solidFill>
              </a:rPr>
              <a:t> </a:t>
            </a:r>
          </a:p>
        </p:txBody>
      </p:sp>
      <p:sp>
        <p:nvSpPr>
          <p:cNvPr id="7171" name="Text Box 3"/>
          <p:cNvSpPr txBox="1">
            <a:spLocks noChangeArrowheads="1"/>
          </p:cNvSpPr>
          <p:nvPr/>
        </p:nvSpPr>
        <p:spPr bwMode="auto">
          <a:xfrm>
            <a:off x="994088" y="1517650"/>
            <a:ext cx="5197257" cy="4278094"/>
          </a:xfrm>
          <a:prstGeom prst="rect">
            <a:avLst/>
          </a:prstGeom>
          <a:noFill/>
          <a:ln w="9525">
            <a:noFill/>
            <a:miter lim="800000"/>
            <a:headEnd/>
            <a:tailEnd/>
          </a:ln>
        </p:spPr>
        <p:txBody>
          <a:bodyPr wrap="none">
            <a:spAutoFit/>
          </a:bodyPr>
          <a:lstStyle/>
          <a:p>
            <a:pPr>
              <a:spcBef>
                <a:spcPct val="50000"/>
              </a:spcBef>
            </a:pPr>
            <a:r>
              <a:rPr lang="en-US" sz="3200" dirty="0">
                <a:solidFill>
                  <a:schemeClr val="tx2"/>
                </a:solidFill>
              </a:rPr>
              <a:t>STP </a:t>
            </a:r>
            <a:r>
              <a:rPr lang="en-US" sz="3200" dirty="0" smtClean="0">
                <a:solidFill>
                  <a:schemeClr val="tx2"/>
                </a:solidFill>
              </a:rPr>
              <a:t>Division </a:t>
            </a:r>
            <a:r>
              <a:rPr lang="en-US" sz="3200" dirty="0">
                <a:solidFill>
                  <a:schemeClr val="tx2"/>
                </a:solidFill>
              </a:rPr>
              <a:t>Overview</a:t>
            </a:r>
          </a:p>
          <a:p>
            <a:pPr>
              <a:spcBef>
                <a:spcPct val="50000"/>
              </a:spcBef>
            </a:pPr>
            <a:r>
              <a:rPr lang="en-US" sz="3200" dirty="0">
                <a:solidFill>
                  <a:schemeClr val="tx2"/>
                </a:solidFill>
              </a:rPr>
              <a:t>Milestones &amp; </a:t>
            </a:r>
            <a:r>
              <a:rPr lang="en-US" sz="3200" dirty="0" smtClean="0">
                <a:solidFill>
                  <a:schemeClr val="tx2"/>
                </a:solidFill>
              </a:rPr>
              <a:t>Metrics</a:t>
            </a:r>
            <a:endParaRPr lang="en-US" sz="3200" i="1" dirty="0">
              <a:solidFill>
                <a:schemeClr val="tx2"/>
              </a:solidFill>
            </a:endParaRPr>
          </a:p>
          <a:p>
            <a:pPr>
              <a:spcBef>
                <a:spcPct val="50000"/>
              </a:spcBef>
            </a:pPr>
            <a:r>
              <a:rPr lang="en-US" sz="3200" dirty="0" smtClean="0">
                <a:solidFill>
                  <a:schemeClr val="tx2"/>
                </a:solidFill>
              </a:rPr>
              <a:t>Program Updates</a:t>
            </a:r>
          </a:p>
          <a:p>
            <a:pPr>
              <a:spcBef>
                <a:spcPct val="50000"/>
              </a:spcBef>
            </a:pPr>
            <a:r>
              <a:rPr lang="en-US" sz="3200" dirty="0" smtClean="0">
                <a:solidFill>
                  <a:schemeClr val="tx2"/>
                </a:solidFill>
              </a:rPr>
              <a:t>Special Interest Items</a:t>
            </a:r>
          </a:p>
          <a:p>
            <a:pPr>
              <a:spcBef>
                <a:spcPct val="50000"/>
              </a:spcBef>
            </a:pPr>
            <a:r>
              <a:rPr lang="en-US" sz="3200" dirty="0" smtClean="0">
                <a:solidFill>
                  <a:schemeClr val="tx2"/>
                </a:solidFill>
              </a:rPr>
              <a:t>Publication &amp; Presentations</a:t>
            </a:r>
            <a:endParaRPr lang="en-US" sz="3200" dirty="0">
              <a:solidFill>
                <a:schemeClr val="tx2"/>
              </a:solidFill>
            </a:endParaRPr>
          </a:p>
          <a:p>
            <a:pPr>
              <a:spcBef>
                <a:spcPct val="50000"/>
              </a:spcBef>
            </a:pPr>
            <a:r>
              <a:rPr lang="en-US" sz="3200" dirty="0" smtClean="0">
                <a:solidFill>
                  <a:schemeClr val="tx2"/>
                </a:solidFill>
              </a:rPr>
              <a:t>Issues </a:t>
            </a:r>
            <a:r>
              <a:rPr lang="en-US" sz="3200" dirty="0">
                <a:solidFill>
                  <a:schemeClr val="tx2"/>
                </a:solidFill>
              </a:rPr>
              <a:t>&amp; Summary</a:t>
            </a:r>
          </a:p>
        </p:txBody>
      </p:sp>
      <p:sp>
        <p:nvSpPr>
          <p:cNvPr id="7172" name="AutoShape 4"/>
          <p:cNvSpPr>
            <a:spLocks noChangeArrowheads="1"/>
          </p:cNvSpPr>
          <p:nvPr/>
        </p:nvSpPr>
        <p:spPr bwMode="auto">
          <a:xfrm>
            <a:off x="327026" y="3114675"/>
            <a:ext cx="697734" cy="314325"/>
          </a:xfrm>
          <a:prstGeom prst="rightArrow">
            <a:avLst>
              <a:gd name="adj1" fmla="val 50000"/>
              <a:gd name="adj2" fmla="val 83081"/>
            </a:avLst>
          </a:prstGeom>
          <a:solidFill>
            <a:schemeClr val="accent1"/>
          </a:solidFill>
          <a:ln w="9525">
            <a:solidFill>
              <a:schemeClr val="tx1"/>
            </a:solidFill>
            <a:miter lim="800000"/>
            <a:headEnd/>
            <a:tailEnd/>
          </a:ln>
        </p:spPr>
        <p:txBody>
          <a:bodyPr wrap="none" anchor="ctr"/>
          <a:lstStyle/>
          <a:p>
            <a:pPr algn="ctr">
              <a:spcBef>
                <a:spcPct val="20000"/>
              </a:spcBef>
            </a:pPr>
            <a:endParaRPr lang="en-US"/>
          </a:p>
        </p:txBody>
      </p:sp>
    </p:spTree>
    <p:extLst>
      <p:ext uri="{BB962C8B-B14F-4D97-AF65-F5344CB8AC3E}">
        <p14:creationId xmlns:p14="http://schemas.microsoft.com/office/powerpoint/2010/main" val="2598179442"/>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819400"/>
            <a:ext cx="6400800" cy="3733800"/>
          </a:xfrm>
          <a:prstGeom prst="rect">
            <a:avLst/>
          </a:prstGeom>
          <a:ln w="25400">
            <a:noFill/>
          </a:ln>
        </p:spPr>
      </p:pic>
      <p:sp>
        <p:nvSpPr>
          <p:cNvPr id="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fontAlgn="auto">
              <a:spcAft>
                <a:spcPts val="0"/>
              </a:spcAft>
            </a:pPr>
            <a:r>
              <a:rPr lang="en-US" sz="2800" dirty="0" smtClean="0"/>
              <a:t>Roles and Responsibilities </a:t>
            </a:r>
          </a:p>
        </p:txBody>
      </p:sp>
      <p:sp>
        <p:nvSpPr>
          <p:cNvPr id="4" name="TextBox 3"/>
          <p:cNvSpPr txBox="1"/>
          <p:nvPr/>
        </p:nvSpPr>
        <p:spPr>
          <a:xfrm>
            <a:off x="228600" y="1295400"/>
            <a:ext cx="8026556" cy="1431161"/>
          </a:xfrm>
          <a:prstGeom prst="rect">
            <a:avLst/>
          </a:prstGeom>
          <a:noFill/>
        </p:spPr>
        <p:txBody>
          <a:bodyPr wrap="none" rtlCol="0">
            <a:spAutoFit/>
          </a:bodyPr>
          <a:lstStyle/>
          <a:p>
            <a:pPr marL="285750" indent="-285750">
              <a:spcBef>
                <a:spcPts val="600"/>
              </a:spcBef>
              <a:buFont typeface="Arial" panose="020B0604020202020204" pitchFamily="34" charset="0"/>
              <a:buChar char="•"/>
            </a:pPr>
            <a:r>
              <a:rPr lang="en-US" dirty="0" smtClean="0">
                <a:solidFill>
                  <a:schemeClr val="tx2"/>
                </a:solidFill>
              </a:rPr>
              <a:t>Provide long-term scientific stewardship of NOAA’s </a:t>
            </a:r>
            <a:r>
              <a:rPr lang="en-US" dirty="0" err="1" smtClean="0">
                <a:solidFill>
                  <a:schemeClr val="tx2"/>
                </a:solidFill>
              </a:rPr>
              <a:t>SWx</a:t>
            </a:r>
            <a:r>
              <a:rPr lang="en-US" dirty="0" smtClean="0">
                <a:solidFill>
                  <a:schemeClr val="tx2"/>
                </a:solidFill>
              </a:rPr>
              <a:t> data</a:t>
            </a:r>
          </a:p>
          <a:p>
            <a:pPr marL="285750" indent="-285750">
              <a:spcBef>
                <a:spcPts val="600"/>
              </a:spcBef>
              <a:buFont typeface="Arial" panose="020B0604020202020204" pitchFamily="34" charset="0"/>
              <a:buChar char="•"/>
            </a:pPr>
            <a:r>
              <a:rPr lang="en-US" dirty="0" smtClean="0">
                <a:solidFill>
                  <a:schemeClr val="tx2"/>
                </a:solidFill>
              </a:rPr>
              <a:t>Assess and improve satellite operational environmental products</a:t>
            </a:r>
          </a:p>
          <a:p>
            <a:pPr marL="285750" indent="-285750">
              <a:spcBef>
                <a:spcPts val="600"/>
              </a:spcBef>
              <a:buFont typeface="Arial" panose="020B0604020202020204" pitchFamily="34" charset="0"/>
              <a:buChar char="•"/>
            </a:pPr>
            <a:r>
              <a:rPr lang="en-US" dirty="0" smtClean="0">
                <a:solidFill>
                  <a:schemeClr val="tx2"/>
                </a:solidFill>
              </a:rPr>
              <a:t>Monitor the performance of current geostationary/polar </a:t>
            </a:r>
            <a:r>
              <a:rPr lang="en-US" dirty="0" err="1" smtClean="0">
                <a:solidFill>
                  <a:schemeClr val="tx2"/>
                </a:solidFill>
              </a:rPr>
              <a:t>SWx</a:t>
            </a:r>
            <a:r>
              <a:rPr lang="en-US" dirty="0" smtClean="0">
                <a:solidFill>
                  <a:schemeClr val="tx2"/>
                </a:solidFill>
              </a:rPr>
              <a:t> sensors</a:t>
            </a:r>
          </a:p>
          <a:p>
            <a:pPr marL="285750" indent="-285750">
              <a:spcBef>
                <a:spcPts val="600"/>
              </a:spcBef>
              <a:buFont typeface="Arial" panose="020B0604020202020204" pitchFamily="34" charset="0"/>
              <a:buChar char="•"/>
            </a:pPr>
            <a:r>
              <a:rPr lang="en-US" dirty="0" smtClean="0">
                <a:solidFill>
                  <a:schemeClr val="tx2"/>
                </a:solidFill>
              </a:rPr>
              <a:t>Support the acquisition/execution of the GOES-R &amp; DSCOVR satellites </a:t>
            </a:r>
            <a:endParaRPr lang="en-US" dirty="0">
              <a:solidFill>
                <a:schemeClr val="tx2"/>
              </a:solidFill>
            </a:endParaRPr>
          </a:p>
        </p:txBody>
      </p:sp>
      <p:sp>
        <p:nvSpPr>
          <p:cNvPr id="7" name="Rectangle 6"/>
          <p:cNvSpPr/>
          <p:nvPr/>
        </p:nvSpPr>
        <p:spPr>
          <a:xfrm>
            <a:off x="1219200" y="2819400"/>
            <a:ext cx="6400800" cy="3733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873090"/>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a:spLocks noChangeAspect="1"/>
          </p:cNvSpPr>
          <p:nvPr/>
        </p:nvSpPr>
        <p:spPr>
          <a:xfrm>
            <a:off x="1874520" y="4853089"/>
            <a:ext cx="365760" cy="109728"/>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a:spLocks noChangeAspect="1"/>
          </p:cNvSpPr>
          <p:nvPr/>
        </p:nvSpPr>
        <p:spPr>
          <a:xfrm>
            <a:off x="1874520" y="5875774"/>
            <a:ext cx="365760" cy="109728"/>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a:spLocks noChangeAspect="1"/>
          </p:cNvSpPr>
          <p:nvPr/>
        </p:nvSpPr>
        <p:spPr>
          <a:xfrm>
            <a:off x="1874520" y="5038641"/>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a:spLocks noChangeAspect="1"/>
          </p:cNvSpPr>
          <p:nvPr/>
        </p:nvSpPr>
        <p:spPr>
          <a:xfrm>
            <a:off x="1874520" y="2345173"/>
            <a:ext cx="365760" cy="109728"/>
          </a:xfrm>
          <a:prstGeom prst="rect">
            <a:avLst/>
          </a:prstGeom>
          <a:gradFill>
            <a:gsLst>
              <a:gs pos="0">
                <a:srgbClr val="FFFF00"/>
              </a:gs>
              <a:gs pos="50000">
                <a:schemeClr val="accent1">
                  <a:tint val="44500"/>
                  <a:satMod val="160000"/>
                </a:schemeClr>
              </a:gs>
              <a:gs pos="100000">
                <a:srgbClr val="00B050"/>
              </a:gs>
            </a:gsLst>
            <a:lin ang="0" scaled="0"/>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a:spLocks noChangeAspect="1"/>
          </p:cNvSpPr>
          <p:nvPr/>
        </p:nvSpPr>
        <p:spPr>
          <a:xfrm>
            <a:off x="1874520" y="6239840"/>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fontAlgn="auto">
              <a:spcAft>
                <a:spcPts val="0"/>
              </a:spcAft>
            </a:pPr>
            <a:r>
              <a:rPr lang="en-US" sz="2800" b="1" dirty="0" smtClean="0"/>
              <a:t>Status: </a:t>
            </a:r>
            <a:r>
              <a:rPr lang="en-US" sz="2800" dirty="0" smtClean="0"/>
              <a:t>GOES-R Status – SME Assessments </a:t>
            </a:r>
          </a:p>
        </p:txBody>
      </p:sp>
      <p:sp>
        <p:nvSpPr>
          <p:cNvPr id="3" name="TextBox 2"/>
          <p:cNvSpPr txBox="1"/>
          <p:nvPr/>
        </p:nvSpPr>
        <p:spPr>
          <a:xfrm>
            <a:off x="609600" y="1210300"/>
            <a:ext cx="1301803" cy="5647700"/>
          </a:xfrm>
          <a:prstGeom prst="rect">
            <a:avLst/>
          </a:prstGeom>
          <a:noFill/>
        </p:spPr>
        <p:txBody>
          <a:bodyPr wrap="square" rtlCol="0">
            <a:spAutoFit/>
          </a:bodyPr>
          <a:lstStyle/>
          <a:p>
            <a:r>
              <a:rPr lang="en-US" sz="1400" dirty="0" smtClean="0">
                <a:solidFill>
                  <a:schemeClr val="tx2"/>
                </a:solidFill>
              </a:rPr>
              <a:t>EXIS</a:t>
            </a:r>
          </a:p>
          <a:p>
            <a:pPr algn="r"/>
            <a:r>
              <a:rPr lang="en-US" sz="1200" dirty="0" smtClean="0">
                <a:solidFill>
                  <a:schemeClr val="tx2"/>
                </a:solidFill>
              </a:rPr>
              <a:t>H/W</a:t>
            </a:r>
          </a:p>
          <a:p>
            <a:pPr algn="r"/>
            <a:r>
              <a:rPr lang="en-US" sz="1200" dirty="0" smtClean="0">
                <a:solidFill>
                  <a:schemeClr val="tx2"/>
                </a:solidFill>
              </a:rPr>
              <a:t>L1b</a:t>
            </a:r>
          </a:p>
          <a:p>
            <a:pPr algn="r"/>
            <a:r>
              <a:rPr lang="en-US" sz="1200" dirty="0" smtClean="0">
                <a:solidFill>
                  <a:schemeClr val="tx2"/>
                </a:solidFill>
              </a:rPr>
              <a:t>L2+</a:t>
            </a:r>
          </a:p>
          <a:p>
            <a:pPr>
              <a:spcBef>
                <a:spcPts val="600"/>
              </a:spcBef>
            </a:pPr>
            <a:r>
              <a:rPr lang="en-US" sz="1400" dirty="0" smtClean="0">
                <a:solidFill>
                  <a:schemeClr val="tx2"/>
                </a:solidFill>
              </a:rPr>
              <a:t>MAG</a:t>
            </a:r>
          </a:p>
          <a:p>
            <a:pPr algn="r"/>
            <a:r>
              <a:rPr lang="en-US" sz="1200" dirty="0" smtClean="0">
                <a:solidFill>
                  <a:schemeClr val="tx2"/>
                </a:solidFill>
              </a:rPr>
              <a:t>H/W</a:t>
            </a:r>
          </a:p>
          <a:p>
            <a:pPr algn="r"/>
            <a:r>
              <a:rPr lang="en-US" sz="1200" dirty="0" smtClean="0">
                <a:solidFill>
                  <a:schemeClr val="tx2"/>
                </a:solidFill>
              </a:rPr>
              <a:t>L1b</a:t>
            </a:r>
          </a:p>
          <a:p>
            <a:pPr algn="r"/>
            <a:r>
              <a:rPr lang="en-US" sz="1200" dirty="0" smtClean="0">
                <a:solidFill>
                  <a:schemeClr val="tx2"/>
                </a:solidFill>
              </a:rPr>
              <a:t>L2+</a:t>
            </a:r>
          </a:p>
          <a:p>
            <a:pPr>
              <a:spcBef>
                <a:spcPts val="600"/>
              </a:spcBef>
            </a:pPr>
            <a:r>
              <a:rPr lang="en-US" sz="1400" dirty="0" smtClean="0">
                <a:solidFill>
                  <a:schemeClr val="tx2"/>
                </a:solidFill>
              </a:rPr>
              <a:t>SEISS</a:t>
            </a:r>
          </a:p>
          <a:p>
            <a:pPr algn="r"/>
            <a:r>
              <a:rPr lang="en-US" sz="1200" dirty="0" smtClean="0">
                <a:solidFill>
                  <a:schemeClr val="tx2"/>
                </a:solidFill>
              </a:rPr>
              <a:t>H/W</a:t>
            </a:r>
          </a:p>
          <a:p>
            <a:pPr algn="r"/>
            <a:r>
              <a:rPr lang="en-US" sz="1200" dirty="0" smtClean="0">
                <a:solidFill>
                  <a:schemeClr val="tx2"/>
                </a:solidFill>
              </a:rPr>
              <a:t>L1b</a:t>
            </a:r>
          </a:p>
          <a:p>
            <a:pPr algn="r"/>
            <a:r>
              <a:rPr lang="en-US" sz="1200" dirty="0" smtClean="0">
                <a:solidFill>
                  <a:schemeClr val="tx2"/>
                </a:solidFill>
              </a:rPr>
              <a:t>L2+</a:t>
            </a:r>
          </a:p>
          <a:p>
            <a:pPr>
              <a:spcBef>
                <a:spcPts val="600"/>
              </a:spcBef>
            </a:pPr>
            <a:r>
              <a:rPr lang="en-US" sz="1400" dirty="0" smtClean="0">
                <a:solidFill>
                  <a:schemeClr val="tx2"/>
                </a:solidFill>
              </a:rPr>
              <a:t>SUVI</a:t>
            </a:r>
          </a:p>
          <a:p>
            <a:pPr algn="r"/>
            <a:r>
              <a:rPr lang="en-US" sz="1200" dirty="0" smtClean="0">
                <a:solidFill>
                  <a:schemeClr val="tx2"/>
                </a:solidFill>
              </a:rPr>
              <a:t>H/W</a:t>
            </a:r>
          </a:p>
          <a:p>
            <a:pPr algn="r"/>
            <a:r>
              <a:rPr lang="en-US" sz="1200" dirty="0" smtClean="0">
                <a:solidFill>
                  <a:schemeClr val="tx2"/>
                </a:solidFill>
              </a:rPr>
              <a:t>L1b</a:t>
            </a:r>
          </a:p>
          <a:p>
            <a:pPr algn="r"/>
            <a:r>
              <a:rPr lang="en-US" sz="1200" dirty="0" smtClean="0">
                <a:solidFill>
                  <a:schemeClr val="tx2"/>
                </a:solidFill>
              </a:rPr>
              <a:t>L2+</a:t>
            </a:r>
          </a:p>
          <a:p>
            <a:pPr>
              <a:spcBef>
                <a:spcPts val="600"/>
              </a:spcBef>
            </a:pPr>
            <a:r>
              <a:rPr lang="en-US" sz="1400" dirty="0" smtClean="0">
                <a:solidFill>
                  <a:schemeClr val="tx2"/>
                </a:solidFill>
              </a:rPr>
              <a:t>Products</a:t>
            </a:r>
          </a:p>
          <a:p>
            <a:pPr algn="r"/>
            <a:r>
              <a:rPr lang="en-US" sz="1200" dirty="0" smtClean="0">
                <a:solidFill>
                  <a:schemeClr val="tx2"/>
                </a:solidFill>
              </a:rPr>
              <a:t>L0</a:t>
            </a:r>
          </a:p>
          <a:p>
            <a:pPr algn="r"/>
            <a:r>
              <a:rPr lang="en-US" sz="1200" dirty="0" smtClean="0">
                <a:solidFill>
                  <a:schemeClr val="tx2"/>
                </a:solidFill>
              </a:rPr>
              <a:t>L1b</a:t>
            </a:r>
          </a:p>
          <a:p>
            <a:pPr algn="r"/>
            <a:r>
              <a:rPr lang="en-US" sz="1200" dirty="0" smtClean="0">
                <a:solidFill>
                  <a:schemeClr val="tx2"/>
                </a:solidFill>
              </a:rPr>
              <a:t>L2+</a:t>
            </a:r>
          </a:p>
          <a:p>
            <a:pPr>
              <a:spcBef>
                <a:spcPts val="600"/>
              </a:spcBef>
            </a:pPr>
            <a:r>
              <a:rPr lang="en-US" sz="1400" dirty="0" smtClean="0">
                <a:solidFill>
                  <a:schemeClr val="tx2"/>
                </a:solidFill>
              </a:rPr>
              <a:t>Access</a:t>
            </a:r>
          </a:p>
          <a:p>
            <a:pPr algn="r"/>
            <a:r>
              <a:rPr lang="en-US" sz="1200" dirty="0" smtClean="0">
                <a:solidFill>
                  <a:schemeClr val="tx2"/>
                </a:solidFill>
              </a:rPr>
              <a:t>PDA, SPADES</a:t>
            </a:r>
          </a:p>
          <a:p>
            <a:pPr algn="r"/>
            <a:r>
              <a:rPr lang="en-US" sz="1200" dirty="0" smtClean="0">
                <a:solidFill>
                  <a:schemeClr val="tx2"/>
                </a:solidFill>
              </a:rPr>
              <a:t>GRB, SPADES</a:t>
            </a:r>
          </a:p>
          <a:p>
            <a:pPr algn="r"/>
            <a:r>
              <a:rPr lang="en-US" sz="1200" dirty="0" smtClean="0">
                <a:solidFill>
                  <a:schemeClr val="tx2"/>
                </a:solidFill>
              </a:rPr>
              <a:t>CLASS</a:t>
            </a:r>
          </a:p>
          <a:p>
            <a:pPr algn="r"/>
            <a:r>
              <a:rPr lang="en-US" sz="1200" dirty="0" smtClean="0">
                <a:solidFill>
                  <a:schemeClr val="tx2"/>
                </a:solidFill>
              </a:rPr>
              <a:t>SPADES</a:t>
            </a:r>
          </a:p>
          <a:p>
            <a:pPr algn="r"/>
            <a:r>
              <a:rPr lang="en-US" sz="1200" dirty="0" smtClean="0">
                <a:solidFill>
                  <a:schemeClr val="tx2"/>
                </a:solidFill>
              </a:rPr>
              <a:t>GRB&amp;PDA, PLT</a:t>
            </a:r>
            <a:endParaRPr lang="en-US" sz="1200" dirty="0">
              <a:solidFill>
                <a:schemeClr val="tx2"/>
              </a:solidFill>
            </a:endParaRPr>
          </a:p>
        </p:txBody>
      </p:sp>
      <p:sp>
        <p:nvSpPr>
          <p:cNvPr id="5" name="TextBox 4"/>
          <p:cNvSpPr txBox="1"/>
          <p:nvPr/>
        </p:nvSpPr>
        <p:spPr>
          <a:xfrm>
            <a:off x="2230393" y="1190283"/>
            <a:ext cx="6050692" cy="5647700"/>
          </a:xfrm>
          <a:prstGeom prst="rect">
            <a:avLst/>
          </a:prstGeom>
          <a:noFill/>
        </p:spPr>
        <p:txBody>
          <a:bodyPr wrap="square" rtlCol="0">
            <a:spAutoFit/>
          </a:bodyPr>
          <a:lstStyle/>
          <a:p>
            <a:endParaRPr lang="en-US" sz="1400" dirty="0" smtClean="0">
              <a:solidFill>
                <a:schemeClr val="tx2"/>
              </a:solidFill>
            </a:endParaRPr>
          </a:p>
          <a:p>
            <a:r>
              <a:rPr lang="en-US" sz="1200" dirty="0" smtClean="0">
                <a:solidFill>
                  <a:schemeClr val="tx2"/>
                </a:solidFill>
              </a:rPr>
              <a:t>(G) No Issues</a:t>
            </a:r>
          </a:p>
          <a:p>
            <a:r>
              <a:rPr lang="en-US" sz="1200" dirty="0" smtClean="0">
                <a:solidFill>
                  <a:schemeClr val="tx2"/>
                </a:solidFill>
              </a:rPr>
              <a:t>(G) No Issues</a:t>
            </a:r>
          </a:p>
          <a:p>
            <a:r>
              <a:rPr lang="en-US" sz="1200" dirty="0" smtClean="0">
                <a:solidFill>
                  <a:schemeClr val="tx2"/>
                </a:solidFill>
              </a:rPr>
              <a:t>(G) No Issues</a:t>
            </a:r>
          </a:p>
          <a:p>
            <a:pPr>
              <a:spcBef>
                <a:spcPts val="600"/>
              </a:spcBef>
            </a:pPr>
            <a:endParaRPr lang="en-US" sz="1400" dirty="0" smtClean="0">
              <a:solidFill>
                <a:schemeClr val="tx2"/>
              </a:solidFill>
            </a:endParaRPr>
          </a:p>
          <a:p>
            <a:r>
              <a:rPr lang="en-US" sz="1200" dirty="0" smtClean="0">
                <a:solidFill>
                  <a:schemeClr val="tx2"/>
                </a:solidFill>
              </a:rPr>
              <a:t>(Y/G) </a:t>
            </a:r>
            <a:r>
              <a:rPr lang="en-US" sz="1200" dirty="0">
                <a:solidFill>
                  <a:schemeClr val="tx2"/>
                </a:solidFill>
              </a:rPr>
              <a:t>Less mature design – actual performance may not be as </a:t>
            </a:r>
            <a:r>
              <a:rPr lang="en-US" sz="1200" dirty="0" smtClean="0">
                <a:solidFill>
                  <a:schemeClr val="tx2"/>
                </a:solidFill>
              </a:rPr>
              <a:t>predicted</a:t>
            </a:r>
          </a:p>
          <a:p>
            <a:r>
              <a:rPr lang="en-US" sz="1200" dirty="0" smtClean="0">
                <a:solidFill>
                  <a:schemeClr val="tx2"/>
                </a:solidFill>
              </a:rPr>
              <a:t>(</a:t>
            </a:r>
            <a:r>
              <a:rPr lang="en-US" sz="1200" dirty="0">
                <a:solidFill>
                  <a:schemeClr val="tx2"/>
                </a:solidFill>
              </a:rPr>
              <a:t>R/Y</a:t>
            </a:r>
            <a:r>
              <a:rPr lang="en-US" sz="1200" dirty="0" smtClean="0">
                <a:solidFill>
                  <a:schemeClr val="tx2"/>
                </a:solidFill>
              </a:rPr>
              <a:t>) Impending waivers will likely result in inferior products</a:t>
            </a:r>
          </a:p>
          <a:p>
            <a:r>
              <a:rPr lang="en-US" sz="1200" dirty="0" smtClean="0">
                <a:solidFill>
                  <a:schemeClr val="tx2"/>
                </a:solidFill>
              </a:rPr>
              <a:t>(G) No Issues</a:t>
            </a:r>
          </a:p>
          <a:p>
            <a:pPr>
              <a:spcBef>
                <a:spcPts val="600"/>
              </a:spcBef>
            </a:pPr>
            <a:endParaRPr lang="en-US" sz="1400" dirty="0" smtClean="0">
              <a:solidFill>
                <a:schemeClr val="tx2"/>
              </a:solidFill>
            </a:endParaRPr>
          </a:p>
          <a:p>
            <a:r>
              <a:rPr lang="en-US" sz="1200" dirty="0">
                <a:solidFill>
                  <a:schemeClr val="tx2"/>
                </a:solidFill>
              </a:rPr>
              <a:t>(Y) EHIS FM2 peak-hold circuit anomaly seriously degrades heavy ion </a:t>
            </a:r>
            <a:r>
              <a:rPr lang="en-US" sz="1200" dirty="0" smtClean="0">
                <a:solidFill>
                  <a:schemeClr val="tx2"/>
                </a:solidFill>
              </a:rPr>
              <a:t>performance.</a:t>
            </a:r>
            <a:r>
              <a:rPr lang="en-US" sz="1200" baseline="30000" dirty="0" smtClean="0">
                <a:solidFill>
                  <a:schemeClr val="tx2"/>
                </a:solidFill>
              </a:rPr>
              <a:t>1</a:t>
            </a:r>
            <a:endParaRPr lang="en-US" sz="1200" baseline="30000" dirty="0">
              <a:solidFill>
                <a:schemeClr val="tx2"/>
              </a:solidFill>
            </a:endParaRPr>
          </a:p>
          <a:p>
            <a:r>
              <a:rPr lang="en-US" sz="1200" dirty="0" smtClean="0">
                <a:solidFill>
                  <a:schemeClr val="tx2"/>
                </a:solidFill>
              </a:rPr>
              <a:t>(G) No issues</a:t>
            </a:r>
          </a:p>
          <a:p>
            <a:r>
              <a:rPr lang="en-US" sz="1200" dirty="0" smtClean="0">
                <a:solidFill>
                  <a:schemeClr val="tx2"/>
                </a:solidFill>
              </a:rPr>
              <a:t>(G) No issues</a:t>
            </a:r>
          </a:p>
          <a:p>
            <a:pPr>
              <a:spcBef>
                <a:spcPts val="600"/>
              </a:spcBef>
            </a:pPr>
            <a:endParaRPr lang="en-US" sz="1400" dirty="0" smtClean="0">
              <a:solidFill>
                <a:schemeClr val="tx2"/>
              </a:solidFill>
            </a:endParaRPr>
          </a:p>
          <a:p>
            <a:r>
              <a:rPr lang="en-US" sz="1200" dirty="0" smtClean="0">
                <a:solidFill>
                  <a:schemeClr val="tx2"/>
                </a:solidFill>
              </a:rPr>
              <a:t>(G) No issues</a:t>
            </a:r>
          </a:p>
          <a:p>
            <a:r>
              <a:rPr lang="en-US" sz="1200" dirty="0" smtClean="0">
                <a:solidFill>
                  <a:schemeClr val="tx2"/>
                </a:solidFill>
              </a:rPr>
              <a:t>(G) No issues</a:t>
            </a:r>
          </a:p>
          <a:p>
            <a:r>
              <a:rPr lang="en-US" sz="1200" dirty="0" smtClean="0">
                <a:solidFill>
                  <a:schemeClr val="tx2"/>
                </a:solidFill>
              </a:rPr>
              <a:t>(G) No Issues</a:t>
            </a:r>
          </a:p>
          <a:p>
            <a:pPr>
              <a:spcBef>
                <a:spcPts val="600"/>
              </a:spcBef>
            </a:pPr>
            <a:endParaRPr lang="en-US" sz="1400" dirty="0" smtClean="0">
              <a:solidFill>
                <a:schemeClr val="tx2"/>
              </a:solidFill>
            </a:endParaRPr>
          </a:p>
          <a:p>
            <a:r>
              <a:rPr lang="en-US" sz="1200" dirty="0" smtClean="0">
                <a:solidFill>
                  <a:schemeClr val="tx2"/>
                </a:solidFill>
              </a:rPr>
              <a:t>(Y/G) LZSS access firming up; Interface development separately funded </a:t>
            </a:r>
          </a:p>
          <a:p>
            <a:r>
              <a:rPr lang="en-US" sz="1200" dirty="0" smtClean="0">
                <a:solidFill>
                  <a:schemeClr val="tx2"/>
                </a:solidFill>
              </a:rPr>
              <a:t>(Y) Limited independent development;  Unfunded Cal-Val tool development</a:t>
            </a:r>
            <a:endParaRPr lang="en-US" sz="1200" baseline="30000" dirty="0" smtClean="0">
              <a:solidFill>
                <a:schemeClr val="tx2"/>
              </a:solidFill>
            </a:endParaRPr>
          </a:p>
          <a:p>
            <a:r>
              <a:rPr lang="en-US" sz="1200" dirty="0" smtClean="0">
                <a:solidFill>
                  <a:schemeClr val="tx2"/>
                </a:solidFill>
              </a:rPr>
              <a:t>(Y) AA decision to implement L2+ processing within IDP; FY16 PCS submitted</a:t>
            </a:r>
            <a:endParaRPr lang="en-US" sz="1200" baseline="30000" dirty="0" smtClean="0">
              <a:solidFill>
                <a:schemeClr val="tx2"/>
              </a:solidFill>
            </a:endParaRPr>
          </a:p>
          <a:p>
            <a:pPr>
              <a:spcBef>
                <a:spcPts val="600"/>
              </a:spcBef>
            </a:pPr>
            <a:endParaRPr lang="en-US" sz="1400" dirty="0" smtClean="0">
              <a:solidFill>
                <a:schemeClr val="tx2"/>
              </a:solidFill>
            </a:endParaRPr>
          </a:p>
          <a:p>
            <a:pPr>
              <a:spcBef>
                <a:spcPts val="0"/>
              </a:spcBef>
            </a:pPr>
            <a:r>
              <a:rPr lang="en-US" sz="1200" dirty="0" smtClean="0">
                <a:solidFill>
                  <a:schemeClr val="tx2"/>
                </a:solidFill>
              </a:rPr>
              <a:t>(Y/G) Successful test.  PDA will accept proxy data.  Story points &gt; sprints * velocity.</a:t>
            </a:r>
            <a:r>
              <a:rPr lang="en-US" sz="1200" baseline="30000" dirty="0" smtClean="0">
                <a:solidFill>
                  <a:schemeClr val="tx2"/>
                </a:solidFill>
              </a:rPr>
              <a:t>1</a:t>
            </a:r>
            <a:endParaRPr lang="en-US" sz="1200" dirty="0" smtClean="0">
              <a:solidFill>
                <a:schemeClr val="tx2"/>
              </a:solidFill>
            </a:endParaRPr>
          </a:p>
          <a:p>
            <a:pPr>
              <a:spcBef>
                <a:spcPts val="0"/>
              </a:spcBef>
            </a:pPr>
            <a:r>
              <a:rPr lang="en-US" sz="1200" dirty="0" smtClean="0">
                <a:solidFill>
                  <a:schemeClr val="tx2"/>
                </a:solidFill>
              </a:rPr>
              <a:t>(Y/G) GRB </a:t>
            </a:r>
            <a:r>
              <a:rPr lang="en-US" sz="1200" dirty="0" err="1" smtClean="0">
                <a:solidFill>
                  <a:schemeClr val="tx2"/>
                </a:solidFill>
              </a:rPr>
              <a:t>baselined</a:t>
            </a:r>
            <a:r>
              <a:rPr lang="en-US" sz="1200" dirty="0" smtClean="0">
                <a:solidFill>
                  <a:schemeClr val="tx2"/>
                </a:solidFill>
              </a:rPr>
              <a:t> for SPADES FOC; Interface not specified.</a:t>
            </a:r>
            <a:r>
              <a:rPr lang="en-US" sz="1200" baseline="30000" dirty="0" smtClean="0">
                <a:solidFill>
                  <a:schemeClr val="tx2"/>
                </a:solidFill>
              </a:rPr>
              <a:t>1</a:t>
            </a:r>
            <a:endParaRPr lang="en-US" sz="1200" baseline="30000" dirty="0">
              <a:solidFill>
                <a:schemeClr val="tx2"/>
              </a:solidFill>
            </a:endParaRPr>
          </a:p>
          <a:p>
            <a:pPr>
              <a:spcBef>
                <a:spcPts val="0"/>
              </a:spcBef>
            </a:pPr>
            <a:r>
              <a:rPr lang="en-US" sz="1200" dirty="0" smtClean="0">
                <a:solidFill>
                  <a:schemeClr val="tx2"/>
                </a:solidFill>
              </a:rPr>
              <a:t>(G) No issues</a:t>
            </a:r>
          </a:p>
          <a:p>
            <a:pPr>
              <a:spcBef>
                <a:spcPts val="0"/>
              </a:spcBef>
            </a:pPr>
            <a:r>
              <a:rPr lang="en-US" sz="1200" dirty="0" smtClean="0">
                <a:solidFill>
                  <a:schemeClr val="tx2"/>
                </a:solidFill>
              </a:rPr>
              <a:t>(G) No issues.</a:t>
            </a:r>
          </a:p>
          <a:p>
            <a:pPr>
              <a:spcBef>
                <a:spcPts val="0"/>
              </a:spcBef>
            </a:pPr>
            <a:r>
              <a:rPr lang="en-US" sz="1200" dirty="0">
                <a:solidFill>
                  <a:schemeClr val="tx2"/>
                </a:solidFill>
              </a:rPr>
              <a:t>(</a:t>
            </a:r>
            <a:r>
              <a:rPr lang="en-US" sz="1200" dirty="0" smtClean="0">
                <a:solidFill>
                  <a:schemeClr val="tx2"/>
                </a:solidFill>
              </a:rPr>
              <a:t>R) </a:t>
            </a:r>
            <a:r>
              <a:rPr lang="en-US" sz="1200" dirty="0">
                <a:solidFill>
                  <a:schemeClr val="tx2"/>
                </a:solidFill>
              </a:rPr>
              <a:t>S</a:t>
            </a:r>
            <a:r>
              <a:rPr lang="en-US" sz="1200" dirty="0" smtClean="0">
                <a:solidFill>
                  <a:schemeClr val="tx2"/>
                </a:solidFill>
              </a:rPr>
              <a:t>evere potential impact to PLT. Outage still not quantified.  Workaround uncertain.</a:t>
            </a:r>
            <a:r>
              <a:rPr lang="en-US" sz="1200" baseline="30000" dirty="0" smtClean="0">
                <a:solidFill>
                  <a:schemeClr val="tx2"/>
                </a:solidFill>
              </a:rPr>
              <a:t>1</a:t>
            </a:r>
          </a:p>
        </p:txBody>
      </p:sp>
      <p:sp>
        <p:nvSpPr>
          <p:cNvPr id="8" name="Rectangle 7"/>
          <p:cNvSpPr>
            <a:spLocks noChangeAspect="1"/>
          </p:cNvSpPr>
          <p:nvPr/>
        </p:nvSpPr>
        <p:spPr>
          <a:xfrm>
            <a:off x="1874520" y="1504377"/>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spect="1"/>
          </p:cNvSpPr>
          <p:nvPr/>
        </p:nvSpPr>
        <p:spPr>
          <a:xfrm>
            <a:off x="1874520" y="3364811"/>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1874520" y="3543983"/>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1874520" y="4017659"/>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1874520" y="4200209"/>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1874520" y="4390421"/>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ChangeAspect="1"/>
          </p:cNvSpPr>
          <p:nvPr/>
        </p:nvSpPr>
        <p:spPr>
          <a:xfrm>
            <a:off x="1874520" y="6064763"/>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ChangeAspect="1"/>
          </p:cNvSpPr>
          <p:nvPr/>
        </p:nvSpPr>
        <p:spPr>
          <a:xfrm>
            <a:off x="1874520" y="1685609"/>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1874520" y="1870961"/>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ChangeAspect="1"/>
          </p:cNvSpPr>
          <p:nvPr/>
        </p:nvSpPr>
        <p:spPr>
          <a:xfrm>
            <a:off x="1874520" y="2526611"/>
            <a:ext cx="365760" cy="109728"/>
          </a:xfrm>
          <a:prstGeom prst="rect">
            <a:avLst/>
          </a:prstGeom>
          <a:gradFill>
            <a:gsLst>
              <a:gs pos="0">
                <a:srgbClr val="FF0000"/>
              </a:gs>
              <a:gs pos="50000">
                <a:schemeClr val="accent1">
                  <a:tint val="44500"/>
                  <a:satMod val="160000"/>
                </a:schemeClr>
              </a:gs>
              <a:gs pos="100000">
                <a:srgbClr val="FFFF00"/>
              </a:gs>
            </a:gsLst>
            <a:lin ang="0" scaled="0"/>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a:spLocks noChangeAspect="1"/>
          </p:cNvSpPr>
          <p:nvPr/>
        </p:nvSpPr>
        <p:spPr>
          <a:xfrm>
            <a:off x="1874520" y="2703725"/>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48104" y="1210927"/>
            <a:ext cx="3091021" cy="646331"/>
          </a:xfrm>
          <a:prstGeom prst="rect">
            <a:avLst/>
          </a:prstGeom>
          <a:solidFill>
            <a:srgbClr val="FFFF00"/>
          </a:solidFill>
          <a:ln w="12700">
            <a:solidFill>
              <a:schemeClr val="tx2"/>
            </a:solidFill>
          </a:ln>
        </p:spPr>
        <p:txBody>
          <a:bodyPr wrap="square" rtlCol="0">
            <a:spAutoFit/>
          </a:bodyPr>
          <a:lstStyle/>
          <a:p>
            <a:pPr algn="r"/>
            <a:r>
              <a:rPr lang="en-US" b="1" dirty="0" smtClean="0">
                <a:solidFill>
                  <a:srgbClr val="1F497D"/>
                </a:solidFill>
              </a:rPr>
              <a:t>SME </a:t>
            </a:r>
            <a:r>
              <a:rPr lang="en-US" b="1" dirty="0" smtClean="0">
                <a:solidFill>
                  <a:schemeClr val="tx2"/>
                </a:solidFill>
              </a:rPr>
              <a:t>assessments</a:t>
            </a:r>
            <a:r>
              <a:rPr lang="en-US" b="1" dirty="0" smtClean="0">
                <a:solidFill>
                  <a:srgbClr val="1F497D"/>
                </a:solidFill>
              </a:rPr>
              <a:t> do not represent Program views</a:t>
            </a:r>
            <a:endParaRPr lang="en-US" b="1" dirty="0">
              <a:solidFill>
                <a:srgbClr val="1F497D"/>
              </a:solidFill>
            </a:endParaRPr>
          </a:p>
        </p:txBody>
      </p:sp>
      <p:sp>
        <p:nvSpPr>
          <p:cNvPr id="7" name="TextBox 6"/>
          <p:cNvSpPr txBox="1"/>
          <p:nvPr/>
        </p:nvSpPr>
        <p:spPr>
          <a:xfrm>
            <a:off x="4049925" y="1210927"/>
            <a:ext cx="851515" cy="369332"/>
          </a:xfrm>
          <a:prstGeom prst="rect">
            <a:avLst/>
          </a:prstGeom>
          <a:noFill/>
        </p:spPr>
        <p:txBody>
          <a:bodyPr wrap="none" rtlCol="0">
            <a:spAutoFit/>
          </a:bodyPr>
          <a:lstStyle/>
          <a:p>
            <a:r>
              <a:rPr lang="en-US" b="1" dirty="0" smtClean="0">
                <a:solidFill>
                  <a:srgbClr val="FF0000"/>
                </a:solidFill>
              </a:rPr>
              <a:t>FOUO</a:t>
            </a:r>
            <a:endParaRPr lang="en-US" b="1" dirty="0">
              <a:solidFill>
                <a:srgbClr val="FF0000"/>
              </a:solidFill>
            </a:endParaRPr>
          </a:p>
        </p:txBody>
      </p:sp>
      <p:sp>
        <p:nvSpPr>
          <p:cNvPr id="32" name="Rectangle 31"/>
          <p:cNvSpPr>
            <a:spLocks noChangeAspect="1"/>
          </p:cNvSpPr>
          <p:nvPr/>
        </p:nvSpPr>
        <p:spPr>
          <a:xfrm>
            <a:off x="1874520" y="5224677"/>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297491" y="6581001"/>
            <a:ext cx="2173993" cy="276999"/>
          </a:xfrm>
          <a:prstGeom prst="rect">
            <a:avLst/>
          </a:prstGeom>
          <a:noFill/>
        </p:spPr>
        <p:txBody>
          <a:bodyPr wrap="none" rtlCol="0">
            <a:spAutoFit/>
          </a:bodyPr>
          <a:lstStyle/>
          <a:p>
            <a:pPr algn="r"/>
            <a:r>
              <a:rPr lang="en-US" sz="1200" baseline="30000" dirty="0" smtClean="0">
                <a:solidFill>
                  <a:schemeClr val="tx2"/>
                </a:solidFill>
              </a:rPr>
              <a:t>1</a:t>
            </a:r>
            <a:r>
              <a:rPr lang="en-US" sz="1200" dirty="0" smtClean="0">
                <a:solidFill>
                  <a:schemeClr val="tx2"/>
                </a:solidFill>
              </a:rPr>
              <a:t>Assessment or text updated.</a:t>
            </a:r>
            <a:endParaRPr lang="en-US" sz="1200" dirty="0">
              <a:solidFill>
                <a:schemeClr val="tx2"/>
              </a:solidFill>
            </a:endParaRPr>
          </a:p>
        </p:txBody>
      </p:sp>
      <p:pic>
        <p:nvPicPr>
          <p:cNvPr id="40" name="Picture 2" descr="http://alg.umbc.edu/aqpg/goes-r_color_l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8069" y="142873"/>
            <a:ext cx="1219199" cy="91440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a:spLocks noChangeAspect="1"/>
          </p:cNvSpPr>
          <p:nvPr/>
        </p:nvSpPr>
        <p:spPr>
          <a:xfrm>
            <a:off x="1874520" y="6422701"/>
            <a:ext cx="365760" cy="109728"/>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a:spLocks noChangeAspect="1"/>
          </p:cNvSpPr>
          <p:nvPr/>
        </p:nvSpPr>
        <p:spPr>
          <a:xfrm>
            <a:off x="1864633" y="5695751"/>
            <a:ext cx="365760" cy="109728"/>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a:spLocks noChangeAspect="1"/>
          </p:cNvSpPr>
          <p:nvPr/>
        </p:nvSpPr>
        <p:spPr>
          <a:xfrm>
            <a:off x="1874520" y="3177401"/>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382322"/>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76201" y="1295400"/>
            <a:ext cx="8229599" cy="5170646"/>
          </a:xfrm>
          <a:prstGeom prst="rect">
            <a:avLst/>
          </a:prstGeom>
          <a:noFill/>
        </p:spPr>
        <p:txBody>
          <a:bodyPr wrap="square" rtlCol="0">
            <a:spAutoFit/>
          </a:bodyPr>
          <a:lstStyle/>
          <a:p>
            <a:pPr algn="just">
              <a:spcBef>
                <a:spcPts val="600"/>
              </a:spcBef>
            </a:pPr>
            <a:r>
              <a:rPr lang="en-US" sz="1600" b="1" u="sng" dirty="0" smtClean="0">
                <a:solidFill>
                  <a:srgbClr val="1F497D"/>
                </a:solidFill>
              </a:rPr>
              <a:t>Detailed Comments</a:t>
            </a:r>
            <a:r>
              <a:rPr lang="en-US" sz="1600" b="1" u="sng" baseline="30000" dirty="0" smtClean="0">
                <a:solidFill>
                  <a:srgbClr val="1F497D"/>
                </a:solidFill>
              </a:rPr>
              <a:t>1</a:t>
            </a:r>
            <a:r>
              <a:rPr lang="en-US" sz="1600" b="1" u="sng" dirty="0" smtClean="0">
                <a:solidFill>
                  <a:srgbClr val="1F497D"/>
                </a:solidFill>
              </a:rPr>
              <a:t>:</a:t>
            </a:r>
          </a:p>
          <a:p>
            <a:pPr algn="just">
              <a:spcBef>
                <a:spcPts val="600"/>
              </a:spcBef>
              <a:tabLst>
                <a:tab pos="684213" algn="l"/>
              </a:tabLst>
            </a:pPr>
            <a:r>
              <a:rPr lang="en-US" sz="1400" b="1" dirty="0">
                <a:solidFill>
                  <a:srgbClr val="1F497D"/>
                </a:solidFill>
              </a:rPr>
              <a:t>	</a:t>
            </a:r>
            <a:r>
              <a:rPr lang="en-US" sz="1400" b="1" dirty="0" smtClean="0">
                <a:solidFill>
                  <a:srgbClr val="1F497D"/>
                </a:solidFill>
              </a:rPr>
              <a:t>MAG H/W Performance (yellow/green): </a:t>
            </a:r>
            <a:r>
              <a:rPr lang="en-US" sz="1400" dirty="0">
                <a:solidFill>
                  <a:srgbClr val="1F497D"/>
                </a:solidFill>
              </a:rPr>
              <a:t>Due to the changes in the design, the MAG is not as mature as the other instruments. </a:t>
            </a:r>
            <a:r>
              <a:rPr lang="en-US" sz="1400" dirty="0" smtClean="0">
                <a:solidFill>
                  <a:srgbClr val="1F497D"/>
                </a:solidFill>
              </a:rPr>
              <a:t>Vendor </a:t>
            </a:r>
            <a:r>
              <a:rPr lang="en-US" sz="1400" dirty="0">
                <a:solidFill>
                  <a:srgbClr val="1F497D"/>
                </a:solidFill>
              </a:rPr>
              <a:t>has not yet assembled the calibration data </a:t>
            </a:r>
            <a:r>
              <a:rPr lang="en-US" sz="1400" dirty="0" smtClean="0">
                <a:solidFill>
                  <a:srgbClr val="1F497D"/>
                </a:solidFill>
              </a:rPr>
              <a:t>books </a:t>
            </a:r>
            <a:r>
              <a:rPr lang="en-US" sz="1400" dirty="0">
                <a:solidFill>
                  <a:srgbClr val="1F497D"/>
                </a:solidFill>
              </a:rPr>
              <a:t>which will provide a good deal of insight into the </a:t>
            </a:r>
            <a:r>
              <a:rPr lang="en-US" sz="1400" dirty="0" smtClean="0">
                <a:solidFill>
                  <a:srgbClr val="1F497D"/>
                </a:solidFill>
              </a:rPr>
              <a:t>instrument’s performance. Measurement and analysis of magnetic interference from spacecraft systems along with mitigation methodologies are not complete. </a:t>
            </a:r>
          </a:p>
          <a:p>
            <a:pPr lvl="0" algn="just">
              <a:spcBef>
                <a:spcPts val="600"/>
              </a:spcBef>
              <a:tabLst>
                <a:tab pos="684213" algn="l"/>
              </a:tabLst>
            </a:pPr>
            <a:r>
              <a:rPr lang="en-US" sz="1400" b="1" dirty="0">
                <a:solidFill>
                  <a:srgbClr val="1F497D"/>
                </a:solidFill>
              </a:rPr>
              <a:t>	</a:t>
            </a:r>
            <a:r>
              <a:rPr lang="en-US" sz="1400" b="1" dirty="0" smtClean="0">
                <a:solidFill>
                  <a:srgbClr val="1F497D"/>
                </a:solidFill>
              </a:rPr>
              <a:t>MAG L1b Algorithm (red/yellow): </a:t>
            </a:r>
            <a:r>
              <a:rPr lang="en-US" sz="1400" dirty="0" smtClean="0">
                <a:solidFill>
                  <a:srgbClr val="1F497D"/>
                </a:solidFill>
              </a:rPr>
              <a:t>Program </a:t>
            </a:r>
            <a:r>
              <a:rPr lang="en-US" sz="1400" dirty="0">
                <a:solidFill>
                  <a:srgbClr val="1F497D"/>
                </a:solidFill>
              </a:rPr>
              <a:t>has authorized a prototype of the current version of the vendor's algorithm. </a:t>
            </a:r>
            <a:r>
              <a:rPr lang="en-US" sz="1400" dirty="0" smtClean="0">
                <a:solidFill>
                  <a:srgbClr val="1F497D"/>
                </a:solidFill>
              </a:rPr>
              <a:t>If </a:t>
            </a:r>
            <a:r>
              <a:rPr lang="en-US" sz="1400" dirty="0">
                <a:solidFill>
                  <a:srgbClr val="1F497D"/>
                </a:solidFill>
              </a:rPr>
              <a:t>implemented this would repair many of the issues that had already been identified [at which point this status might be Green]. </a:t>
            </a:r>
            <a:r>
              <a:rPr lang="en-US" sz="1400" dirty="0" smtClean="0">
                <a:solidFill>
                  <a:srgbClr val="1F497D"/>
                </a:solidFill>
              </a:rPr>
              <a:t>However</a:t>
            </a:r>
            <a:r>
              <a:rPr lang="en-US" sz="1400" dirty="0">
                <a:solidFill>
                  <a:srgbClr val="1F497D"/>
                </a:solidFill>
              </a:rPr>
              <a:t>, the Program is still ardently pursuing substantial performance waivers for the significant degradation of accuracy that would be caused by the "Frozen Baseline" version of the algorithm.  If the L1b product only meets the new specs in the waiver, then the utility of the product for the community suffers a significant [Red?] adverse </a:t>
            </a:r>
            <a:r>
              <a:rPr lang="en-US" sz="1400" dirty="0" smtClean="0">
                <a:solidFill>
                  <a:srgbClr val="1F497D"/>
                </a:solidFill>
              </a:rPr>
              <a:t>impact. </a:t>
            </a:r>
            <a:r>
              <a:rPr lang="en-US" sz="1400" dirty="0">
                <a:solidFill>
                  <a:srgbClr val="1F497D"/>
                </a:solidFill>
              </a:rPr>
              <a:t>Specific issue is the error associated with using only one thermistor in the Frozen Baseline versions of the algorithm instead of using all three </a:t>
            </a:r>
            <a:r>
              <a:rPr lang="en-US" sz="1400" dirty="0" smtClean="0">
                <a:solidFill>
                  <a:srgbClr val="1F497D"/>
                </a:solidFill>
              </a:rPr>
              <a:t>thermistors.</a:t>
            </a:r>
            <a:endParaRPr lang="en-US" sz="1400" dirty="0">
              <a:solidFill>
                <a:srgbClr val="1F497D"/>
              </a:solidFill>
            </a:endParaRPr>
          </a:p>
          <a:p>
            <a:pPr algn="just">
              <a:spcBef>
                <a:spcPts val="600"/>
              </a:spcBef>
              <a:tabLst>
                <a:tab pos="684213" algn="l"/>
              </a:tabLst>
            </a:pPr>
            <a:r>
              <a:rPr lang="en-US" sz="1400" b="1" dirty="0" smtClean="0">
                <a:solidFill>
                  <a:srgbClr val="1F497D"/>
                </a:solidFill>
              </a:rPr>
              <a:t>	SEISS </a:t>
            </a:r>
            <a:r>
              <a:rPr lang="en-US" sz="1400" b="1" dirty="0">
                <a:solidFill>
                  <a:srgbClr val="1F497D"/>
                </a:solidFill>
              </a:rPr>
              <a:t>Hardware Performance (yellow):</a:t>
            </a:r>
            <a:r>
              <a:rPr lang="en-US" sz="1400" dirty="0">
                <a:solidFill>
                  <a:srgbClr val="1F497D"/>
                </a:solidFill>
              </a:rPr>
              <a:t>  All 4 instruments have performance waivers.  EHIS FM2 spontaneously developed a biased output on one of the six </a:t>
            </a:r>
            <a:r>
              <a:rPr lang="en-US" sz="1400" dirty="0" err="1">
                <a:solidFill>
                  <a:srgbClr val="1F497D"/>
                </a:solidFill>
              </a:rPr>
              <a:t>Amptek</a:t>
            </a:r>
            <a:r>
              <a:rPr lang="en-US" sz="1400" dirty="0">
                <a:solidFill>
                  <a:srgbClr val="1F497D"/>
                </a:solidFill>
              </a:rPr>
              <a:t> PH300 peak-hold hybrids that seriously degrades heavy ion performance. After a 6-mo investigation, vendor and NASA have not found root cause, despite assessment by the designer of the hybrid that the driver circuit is improperly implemented.  All hybrids recovered in the lab. Lacking root cause, classified as a ‘cannot duplicate’, </a:t>
            </a:r>
            <a:r>
              <a:rPr lang="en-US" sz="1400" u="sng" dirty="0">
                <a:solidFill>
                  <a:srgbClr val="1F497D"/>
                </a:solidFill>
              </a:rPr>
              <a:t>no hardware mods will be made</a:t>
            </a:r>
            <a:r>
              <a:rPr lang="en-US" sz="1400" dirty="0">
                <a:solidFill>
                  <a:srgbClr val="1F497D"/>
                </a:solidFill>
              </a:rPr>
              <a:t>.  Recommend GOES-R carry this forward as a risk.</a:t>
            </a:r>
          </a:p>
          <a:p>
            <a:pPr algn="just">
              <a:spcBef>
                <a:spcPts val="600"/>
              </a:spcBef>
              <a:tabLst>
                <a:tab pos="684213" algn="l"/>
              </a:tabLst>
            </a:pPr>
            <a:r>
              <a:rPr lang="en-US" sz="1400" b="1" dirty="0" smtClean="0">
                <a:solidFill>
                  <a:srgbClr val="1F497D"/>
                </a:solidFill>
              </a:rPr>
              <a:t>	L0 Products (yellow/green):</a:t>
            </a:r>
            <a:r>
              <a:rPr lang="en-US" sz="1400" dirty="0">
                <a:solidFill>
                  <a:srgbClr val="1F497D"/>
                </a:solidFill>
              </a:rPr>
              <a:t>  </a:t>
            </a:r>
            <a:r>
              <a:rPr lang="en-US" sz="1400" dirty="0" smtClean="0">
                <a:solidFill>
                  <a:srgbClr val="1F497D"/>
                </a:solidFill>
              </a:rPr>
              <a:t>The Program has separately funded development of NGDC common ingest (CI) access to L0 data.  L0 data will only be available via the WCDAS with no back-up or redundancy. Users’ Guide will document interface details, and is expected in April.</a:t>
            </a:r>
            <a:endParaRPr lang="en-US" sz="1400" dirty="0">
              <a:solidFill>
                <a:srgbClr val="1F497D"/>
              </a:solidFill>
            </a:endParaRPr>
          </a:p>
        </p:txBody>
      </p:sp>
      <p:sp>
        <p:nvSpPr>
          <p:cNvPr id="11" name="Rectangle 10"/>
          <p:cNvSpPr>
            <a:spLocks noChangeAspect="1"/>
          </p:cNvSpPr>
          <p:nvPr/>
        </p:nvSpPr>
        <p:spPr>
          <a:xfrm>
            <a:off x="150899" y="1671123"/>
            <a:ext cx="609600" cy="182880"/>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152400" y="5742536"/>
            <a:ext cx="609600" cy="182880"/>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fontAlgn="auto">
              <a:spcAft>
                <a:spcPts val="0"/>
              </a:spcAft>
            </a:pPr>
            <a:r>
              <a:rPr lang="en-US" sz="2800" b="1" dirty="0" smtClean="0"/>
              <a:t>Status: </a:t>
            </a:r>
            <a:r>
              <a:rPr lang="en-US" sz="2800" dirty="0" smtClean="0"/>
              <a:t>GOES-R Status (Details) </a:t>
            </a:r>
          </a:p>
        </p:txBody>
      </p:sp>
      <p:sp>
        <p:nvSpPr>
          <p:cNvPr id="10" name="TextBox 9"/>
          <p:cNvSpPr txBox="1"/>
          <p:nvPr/>
        </p:nvSpPr>
        <p:spPr>
          <a:xfrm>
            <a:off x="6762685" y="6558379"/>
            <a:ext cx="1543115" cy="276999"/>
          </a:xfrm>
          <a:prstGeom prst="rect">
            <a:avLst/>
          </a:prstGeom>
          <a:noFill/>
        </p:spPr>
        <p:txBody>
          <a:bodyPr wrap="none" rtlCol="0">
            <a:spAutoFit/>
          </a:bodyPr>
          <a:lstStyle/>
          <a:p>
            <a:r>
              <a:rPr lang="en-US" sz="1200" b="1" baseline="30000" dirty="0" smtClean="0">
                <a:solidFill>
                  <a:srgbClr val="1F497D"/>
                </a:solidFill>
              </a:rPr>
              <a:t>1</a:t>
            </a:r>
            <a:r>
              <a:rPr lang="en-US" sz="1200" b="1" dirty="0" smtClean="0">
                <a:solidFill>
                  <a:srgbClr val="1F497D"/>
                </a:solidFill>
              </a:rPr>
              <a:t>SME Assessment</a:t>
            </a:r>
            <a:endParaRPr lang="en-US" sz="1200" b="1" dirty="0">
              <a:solidFill>
                <a:srgbClr val="1F497D"/>
              </a:solidFill>
            </a:endParaRPr>
          </a:p>
        </p:txBody>
      </p:sp>
      <p:sp>
        <p:nvSpPr>
          <p:cNvPr id="8" name="Rectangle 7"/>
          <p:cNvSpPr>
            <a:spLocks noChangeAspect="1"/>
          </p:cNvSpPr>
          <p:nvPr/>
        </p:nvSpPr>
        <p:spPr>
          <a:xfrm>
            <a:off x="152400" y="2590800"/>
            <a:ext cx="609600" cy="182880"/>
          </a:xfrm>
          <a:prstGeom prst="rect">
            <a:avLst/>
          </a:prstGeom>
          <a:gradFill>
            <a:gsLst>
              <a:gs pos="0">
                <a:srgbClr val="FF0000"/>
              </a:gs>
              <a:gs pos="50000">
                <a:schemeClr val="accent1">
                  <a:tint val="44500"/>
                  <a:satMod val="160000"/>
                </a:schemeClr>
              </a:gs>
              <a:gs pos="100000">
                <a:srgbClr val="FFFF00"/>
              </a:gs>
            </a:gsLst>
            <a:lin ang="0" scaled="0"/>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http://alg.umbc.edu/aqpg/goes-r_color_l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8069" y="142873"/>
            <a:ext cx="1219199"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378085" y="1171575"/>
            <a:ext cx="851515" cy="369332"/>
          </a:xfrm>
          <a:prstGeom prst="rect">
            <a:avLst/>
          </a:prstGeom>
          <a:noFill/>
        </p:spPr>
        <p:txBody>
          <a:bodyPr wrap="none" rtlCol="0">
            <a:spAutoFit/>
          </a:bodyPr>
          <a:lstStyle/>
          <a:p>
            <a:r>
              <a:rPr lang="en-US" b="1" dirty="0" smtClean="0">
                <a:solidFill>
                  <a:srgbClr val="FF0000"/>
                </a:solidFill>
              </a:rPr>
              <a:t>FOUO</a:t>
            </a:r>
            <a:endParaRPr lang="en-US" b="1" dirty="0">
              <a:solidFill>
                <a:srgbClr val="FF0000"/>
              </a:solidFill>
            </a:endParaRPr>
          </a:p>
        </p:txBody>
      </p:sp>
      <p:sp>
        <p:nvSpPr>
          <p:cNvPr id="12" name="Rectangle 11"/>
          <p:cNvSpPr>
            <a:spLocks noChangeAspect="1"/>
          </p:cNvSpPr>
          <p:nvPr/>
        </p:nvSpPr>
        <p:spPr>
          <a:xfrm>
            <a:off x="152400" y="4380956"/>
            <a:ext cx="609600" cy="182880"/>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408016"/>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a:spLocks noChangeAspect="1"/>
          </p:cNvSpPr>
          <p:nvPr/>
        </p:nvSpPr>
        <p:spPr>
          <a:xfrm>
            <a:off x="193659" y="3314696"/>
            <a:ext cx="609600" cy="182880"/>
          </a:xfrm>
          <a:prstGeom prst="rect">
            <a:avLst/>
          </a:prstGeom>
          <a:gradFill flip="none" rotWithShape="1">
            <a:gsLst>
              <a:gs pos="100000">
                <a:srgbClr val="00B050"/>
              </a:gs>
              <a:gs pos="0">
                <a:srgbClr val="FFFF00"/>
              </a:gs>
              <a:gs pos="40000">
                <a:srgbClr val="FFFF00"/>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1" y="1295400"/>
            <a:ext cx="8229599" cy="4385816"/>
          </a:xfrm>
          <a:prstGeom prst="rect">
            <a:avLst/>
          </a:prstGeom>
          <a:noFill/>
        </p:spPr>
        <p:txBody>
          <a:bodyPr wrap="square" rtlCol="0">
            <a:spAutoFit/>
          </a:bodyPr>
          <a:lstStyle/>
          <a:p>
            <a:pPr algn="just">
              <a:spcBef>
                <a:spcPts val="600"/>
              </a:spcBef>
            </a:pPr>
            <a:r>
              <a:rPr lang="en-US" sz="1600" b="1" u="sng" dirty="0" smtClean="0">
                <a:solidFill>
                  <a:srgbClr val="1F497D"/>
                </a:solidFill>
              </a:rPr>
              <a:t>Detailed Comments</a:t>
            </a:r>
            <a:r>
              <a:rPr lang="en-US" sz="1600" b="1" u="sng" baseline="30000" dirty="0" smtClean="0">
                <a:solidFill>
                  <a:srgbClr val="1F497D"/>
                </a:solidFill>
              </a:rPr>
              <a:t>1</a:t>
            </a:r>
            <a:r>
              <a:rPr lang="en-US" sz="1600" b="1" u="sng" dirty="0" smtClean="0">
                <a:solidFill>
                  <a:srgbClr val="1F497D"/>
                </a:solidFill>
              </a:rPr>
              <a:t> (continued):</a:t>
            </a:r>
          </a:p>
          <a:p>
            <a:pPr algn="just">
              <a:spcBef>
                <a:spcPts val="600"/>
              </a:spcBef>
              <a:tabLst>
                <a:tab pos="684213" algn="l"/>
              </a:tabLst>
            </a:pPr>
            <a:r>
              <a:rPr lang="en-US" sz="1400" b="1" dirty="0">
                <a:solidFill>
                  <a:srgbClr val="1F497D"/>
                </a:solidFill>
              </a:rPr>
              <a:t>	</a:t>
            </a:r>
            <a:r>
              <a:rPr lang="en-US" sz="1400" b="1" dirty="0" smtClean="0">
                <a:solidFill>
                  <a:srgbClr val="1F497D"/>
                </a:solidFill>
              </a:rPr>
              <a:t>L1b Products (yellow):</a:t>
            </a:r>
            <a:r>
              <a:rPr lang="en-US" sz="1400" dirty="0">
                <a:solidFill>
                  <a:srgbClr val="1F497D"/>
                </a:solidFill>
              </a:rPr>
              <a:t> </a:t>
            </a:r>
            <a:r>
              <a:rPr lang="en-US" sz="1400" dirty="0" smtClean="0">
                <a:solidFill>
                  <a:srgbClr val="1F497D"/>
                </a:solidFill>
              </a:rPr>
              <a:t>After a detailed technical assessment by NGDC of the serious operational impacts of ground processing algorithms coded to the “frozen baseline” the GOES-R program has authorized a fix to </a:t>
            </a:r>
            <a:r>
              <a:rPr lang="en-US" sz="1400" dirty="0">
                <a:solidFill>
                  <a:srgbClr val="1F497D"/>
                </a:solidFill>
              </a:rPr>
              <a:t>the space weather L1b </a:t>
            </a:r>
            <a:r>
              <a:rPr lang="en-US" sz="1400" dirty="0" smtClean="0">
                <a:solidFill>
                  <a:srgbClr val="1F497D"/>
                </a:solidFill>
              </a:rPr>
              <a:t>algorithm codes prior to GOES-R launch </a:t>
            </a:r>
            <a:r>
              <a:rPr lang="en-US" sz="1400" dirty="0">
                <a:solidFill>
                  <a:srgbClr val="1F497D"/>
                </a:solidFill>
              </a:rPr>
              <a:t>as </a:t>
            </a:r>
            <a:r>
              <a:rPr lang="en-US" sz="1400" dirty="0" smtClean="0">
                <a:solidFill>
                  <a:srgbClr val="1F497D"/>
                </a:solidFill>
              </a:rPr>
              <a:t> “operational prototypes”. </a:t>
            </a:r>
            <a:r>
              <a:rPr lang="en-US" sz="1400" i="1" dirty="0" smtClean="0">
                <a:solidFill>
                  <a:srgbClr val="1F497D"/>
                </a:solidFill>
              </a:rPr>
              <a:t>It is unclear how the “fixed” algorithms will be used to validate requirements.</a:t>
            </a:r>
          </a:p>
          <a:p>
            <a:pPr algn="just">
              <a:spcBef>
                <a:spcPts val="600"/>
              </a:spcBef>
              <a:tabLst>
                <a:tab pos="684213" algn="l"/>
              </a:tabLst>
            </a:pPr>
            <a:r>
              <a:rPr lang="en-US" sz="1400" dirty="0">
                <a:solidFill>
                  <a:srgbClr val="1F497D"/>
                </a:solidFill>
              </a:rPr>
              <a:t>	</a:t>
            </a:r>
            <a:r>
              <a:rPr lang="en-US" sz="1400" b="1" dirty="0" smtClean="0">
                <a:solidFill>
                  <a:srgbClr val="1F497D"/>
                </a:solidFill>
              </a:rPr>
              <a:t>L2 Products (yellow): </a:t>
            </a:r>
            <a:r>
              <a:rPr lang="en-US" sz="1400" dirty="0" smtClean="0">
                <a:solidFill>
                  <a:srgbClr val="1F497D"/>
                </a:solidFill>
              </a:rPr>
              <a:t>NWS/NESDIS AAs have agreed to submit a FY16 PCS for implementing L2+ </a:t>
            </a:r>
            <a:r>
              <a:rPr lang="en-US" sz="1400" dirty="0" err="1" smtClean="0">
                <a:solidFill>
                  <a:srgbClr val="1F497D"/>
                </a:solidFill>
              </a:rPr>
              <a:t>SWx</a:t>
            </a:r>
            <a:r>
              <a:rPr lang="en-US" sz="1400" dirty="0" smtClean="0">
                <a:solidFill>
                  <a:srgbClr val="1F497D"/>
                </a:solidFill>
              </a:rPr>
              <a:t> algorithms within NWS operational systems. NGDC is currently working with the NWS to “harmonize” the SPADES development for R2O transition.</a:t>
            </a:r>
          </a:p>
          <a:p>
            <a:pPr algn="just">
              <a:spcBef>
                <a:spcPts val="600"/>
              </a:spcBef>
              <a:tabLst>
                <a:tab pos="684213" algn="l"/>
              </a:tabLst>
            </a:pPr>
            <a:r>
              <a:rPr lang="en-US" sz="1400" i="1" dirty="0" smtClean="0">
                <a:solidFill>
                  <a:srgbClr val="1F497D"/>
                </a:solidFill>
              </a:rPr>
              <a:t>	</a:t>
            </a:r>
            <a:r>
              <a:rPr lang="en-US" sz="1400" b="1" dirty="0" smtClean="0">
                <a:solidFill>
                  <a:srgbClr val="1F497D"/>
                </a:solidFill>
              </a:rPr>
              <a:t>PDA, SPADES interface (yellow/green):</a:t>
            </a:r>
            <a:r>
              <a:rPr lang="en-US" sz="1400" dirty="0" smtClean="0">
                <a:solidFill>
                  <a:srgbClr val="1F497D"/>
                </a:solidFill>
              </a:rPr>
              <a:t> Good news:  Successfully tested manual connectivity and pulling of files from PDA I&amp;T string.  PDA agreed to host proxy data that we provide.  Bad news:  Delays.  Agile Team estimated story points significantly greater than velocity*3 sprints.</a:t>
            </a:r>
          </a:p>
          <a:p>
            <a:pPr algn="just">
              <a:spcBef>
                <a:spcPts val="600"/>
              </a:spcBef>
              <a:tabLst>
                <a:tab pos="684213" algn="l"/>
              </a:tabLst>
            </a:pPr>
            <a:r>
              <a:rPr lang="en-US" sz="1400" i="1" dirty="0" smtClean="0">
                <a:solidFill>
                  <a:srgbClr val="1F497D"/>
                </a:solidFill>
              </a:rPr>
              <a:t>	</a:t>
            </a:r>
            <a:r>
              <a:rPr lang="en-US" sz="1400" b="1" dirty="0" smtClean="0">
                <a:solidFill>
                  <a:srgbClr val="1F497D"/>
                </a:solidFill>
              </a:rPr>
              <a:t>GRB, SPADES </a:t>
            </a:r>
            <a:r>
              <a:rPr lang="en-US" sz="1400" b="1" dirty="0">
                <a:solidFill>
                  <a:srgbClr val="1F497D"/>
                </a:solidFill>
              </a:rPr>
              <a:t>interface (</a:t>
            </a:r>
            <a:r>
              <a:rPr lang="en-US" sz="1400" b="1" dirty="0" smtClean="0">
                <a:solidFill>
                  <a:srgbClr val="1F497D"/>
                </a:solidFill>
              </a:rPr>
              <a:t>yellow/green):</a:t>
            </a:r>
            <a:r>
              <a:rPr lang="en-US" sz="1400" dirty="0" smtClean="0">
                <a:solidFill>
                  <a:srgbClr val="1F497D"/>
                </a:solidFill>
              </a:rPr>
              <a:t> </a:t>
            </a:r>
            <a:r>
              <a:rPr lang="en-US" sz="1400" dirty="0">
                <a:solidFill>
                  <a:srgbClr val="1F497D"/>
                </a:solidFill>
              </a:rPr>
              <a:t>The nominal SPADES development will transition to GRB for FOC. Access to prototype L1b products still not certain. </a:t>
            </a:r>
          </a:p>
          <a:p>
            <a:pPr algn="just">
              <a:spcBef>
                <a:spcPts val="600"/>
              </a:spcBef>
              <a:tabLst>
                <a:tab pos="684213" algn="l"/>
              </a:tabLst>
            </a:pPr>
            <a:r>
              <a:rPr lang="en-US" sz="1400" b="1" dirty="0" smtClean="0">
                <a:solidFill>
                  <a:srgbClr val="1F497D"/>
                </a:solidFill>
              </a:rPr>
              <a:t>	GRB&amp;PDA, PLT Availability (red):</a:t>
            </a:r>
            <a:r>
              <a:rPr lang="en-US" sz="1400" dirty="0" smtClean="0">
                <a:solidFill>
                  <a:srgbClr val="1F497D"/>
                </a:solidFill>
              </a:rPr>
              <a:t> We have been advised that GRB may be unavailable during the first 3 months of PLT.  During a GRB outage, L1b data would only be available on site at WCDAS.  Potential impacts include either a) failure to complete the assigned scope of work during this outage or b) a large (and currently unfunded) expenditure from keeping personnel on site.  Very little new information has come available.</a:t>
            </a:r>
            <a:endParaRPr lang="en-US" sz="1400" i="1" dirty="0" smtClean="0">
              <a:solidFill>
                <a:srgbClr val="1F497D"/>
              </a:solidFill>
            </a:endParaRPr>
          </a:p>
        </p:txBody>
      </p:sp>
      <p:sp>
        <p:nvSpPr>
          <p:cNvPr id="18" name="Rectangle 17"/>
          <p:cNvSpPr>
            <a:spLocks noChangeAspect="1"/>
          </p:cNvSpPr>
          <p:nvPr/>
        </p:nvSpPr>
        <p:spPr>
          <a:xfrm>
            <a:off x="193675" y="4019875"/>
            <a:ext cx="609600" cy="182880"/>
          </a:xfrm>
          <a:prstGeom prst="rect">
            <a:avLst/>
          </a:prstGeom>
          <a:gradFill flip="none" rotWithShape="1">
            <a:gsLst>
              <a:gs pos="100000">
                <a:srgbClr val="00B050"/>
              </a:gs>
              <a:gs pos="0">
                <a:srgbClr val="FFFF00"/>
              </a:gs>
              <a:gs pos="40000">
                <a:srgbClr val="FFFF00"/>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fontAlgn="auto">
              <a:spcAft>
                <a:spcPts val="0"/>
              </a:spcAft>
            </a:pPr>
            <a:r>
              <a:rPr lang="en-US" sz="2800" b="1" dirty="0" smtClean="0"/>
              <a:t>Status: </a:t>
            </a:r>
            <a:r>
              <a:rPr lang="en-US" sz="2800" dirty="0" smtClean="0"/>
              <a:t>GOES-R Status (Details) </a:t>
            </a:r>
          </a:p>
        </p:txBody>
      </p:sp>
      <p:sp>
        <p:nvSpPr>
          <p:cNvPr id="11" name="Rectangle 10"/>
          <p:cNvSpPr>
            <a:spLocks noChangeAspect="1"/>
          </p:cNvSpPr>
          <p:nvPr/>
        </p:nvSpPr>
        <p:spPr>
          <a:xfrm>
            <a:off x="193675" y="1661160"/>
            <a:ext cx="609600" cy="182880"/>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193675" y="2582330"/>
            <a:ext cx="609600" cy="182880"/>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62685" y="6558379"/>
            <a:ext cx="1543115" cy="276999"/>
          </a:xfrm>
          <a:prstGeom prst="rect">
            <a:avLst/>
          </a:prstGeom>
          <a:noFill/>
        </p:spPr>
        <p:txBody>
          <a:bodyPr wrap="none" rtlCol="0">
            <a:spAutoFit/>
          </a:bodyPr>
          <a:lstStyle/>
          <a:p>
            <a:r>
              <a:rPr lang="en-US" sz="1200" b="1" baseline="30000" dirty="0" smtClean="0">
                <a:solidFill>
                  <a:srgbClr val="1F497D"/>
                </a:solidFill>
              </a:rPr>
              <a:t>1</a:t>
            </a:r>
            <a:r>
              <a:rPr lang="en-US" sz="1200" b="1" dirty="0" smtClean="0">
                <a:solidFill>
                  <a:srgbClr val="1F497D"/>
                </a:solidFill>
              </a:rPr>
              <a:t>SME Assessment</a:t>
            </a:r>
            <a:endParaRPr lang="en-US" sz="1200" b="1" dirty="0">
              <a:solidFill>
                <a:srgbClr val="1F497D"/>
              </a:solidFill>
            </a:endParaRPr>
          </a:p>
        </p:txBody>
      </p:sp>
      <p:sp>
        <p:nvSpPr>
          <p:cNvPr id="4" name="TextBox 3"/>
          <p:cNvSpPr txBox="1"/>
          <p:nvPr/>
        </p:nvSpPr>
        <p:spPr>
          <a:xfrm>
            <a:off x="194732" y="5681216"/>
            <a:ext cx="8034869" cy="646331"/>
          </a:xfrm>
          <a:prstGeom prst="rect">
            <a:avLst/>
          </a:prstGeom>
          <a:noFill/>
          <a:ln w="12700">
            <a:solidFill>
              <a:srgbClr val="000099"/>
            </a:solidFill>
          </a:ln>
        </p:spPr>
        <p:txBody>
          <a:bodyPr wrap="square" rtlCol="0">
            <a:spAutoFit/>
          </a:bodyPr>
          <a:lstStyle/>
          <a:p>
            <a:r>
              <a:rPr lang="en-US" dirty="0" smtClean="0">
                <a:solidFill>
                  <a:srgbClr val="1F497D"/>
                </a:solidFill>
              </a:rPr>
              <a:t>Each element considered separately. Sequential cascade effects will affect final product quality. </a:t>
            </a:r>
            <a:endParaRPr lang="en-US" dirty="0">
              <a:solidFill>
                <a:srgbClr val="1F497D"/>
              </a:solidFill>
            </a:endParaRPr>
          </a:p>
        </p:txBody>
      </p:sp>
      <p:pic>
        <p:nvPicPr>
          <p:cNvPr id="16" name="Picture 2" descr="http://alg.umbc.edu/aqpg/goes-r_color_l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8069" y="142873"/>
            <a:ext cx="1219199" cy="914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378085" y="1171575"/>
            <a:ext cx="851515" cy="369332"/>
          </a:xfrm>
          <a:prstGeom prst="rect">
            <a:avLst/>
          </a:prstGeom>
          <a:noFill/>
        </p:spPr>
        <p:txBody>
          <a:bodyPr wrap="none" rtlCol="0">
            <a:spAutoFit/>
          </a:bodyPr>
          <a:lstStyle/>
          <a:p>
            <a:r>
              <a:rPr lang="en-US" b="1" dirty="0" smtClean="0">
                <a:solidFill>
                  <a:srgbClr val="FF0000"/>
                </a:solidFill>
              </a:rPr>
              <a:t>FOUO</a:t>
            </a:r>
            <a:endParaRPr lang="en-US" b="1" dirty="0">
              <a:solidFill>
                <a:srgbClr val="FF0000"/>
              </a:solidFill>
            </a:endParaRPr>
          </a:p>
        </p:txBody>
      </p:sp>
      <p:sp>
        <p:nvSpPr>
          <p:cNvPr id="15" name="Rectangle 14"/>
          <p:cNvSpPr>
            <a:spLocks noChangeAspect="1"/>
          </p:cNvSpPr>
          <p:nvPr/>
        </p:nvSpPr>
        <p:spPr>
          <a:xfrm>
            <a:off x="193675" y="4526280"/>
            <a:ext cx="609600" cy="182880"/>
          </a:xfrm>
          <a:prstGeom prst="rect">
            <a:avLst/>
          </a:prstGeom>
          <a:gradFill flip="none" rotWithShape="1">
            <a:gsLst>
              <a:gs pos="100000">
                <a:srgbClr val="FF0000"/>
              </a:gs>
              <a:gs pos="0">
                <a:srgbClr val="FF0000"/>
              </a:gs>
              <a:gs pos="40000">
                <a:srgbClr val="FF0000"/>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104683"/>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TextBox 158"/>
          <p:cNvSpPr txBox="1"/>
          <p:nvPr/>
        </p:nvSpPr>
        <p:spPr>
          <a:xfrm>
            <a:off x="2282520" y="1314114"/>
            <a:ext cx="595410" cy="5463034"/>
          </a:xfrm>
          <a:prstGeom prst="rect">
            <a:avLst/>
          </a:prstGeom>
          <a:noFill/>
        </p:spPr>
        <p:txBody>
          <a:bodyPr wrap="square" rtlCol="0">
            <a:spAutoFit/>
          </a:bodyPr>
          <a:lstStyle/>
          <a:p>
            <a:endParaRPr lang="en-US" sz="1400" dirty="0" smtClean="0">
              <a:solidFill>
                <a:schemeClr val="tx2"/>
              </a:solidFill>
            </a:endParaRPr>
          </a:p>
          <a:p>
            <a:r>
              <a:rPr lang="en-US" sz="1200" dirty="0" smtClean="0">
                <a:solidFill>
                  <a:schemeClr val="tx2"/>
                </a:solidFill>
              </a:rPr>
              <a:t>G</a:t>
            </a:r>
          </a:p>
          <a:p>
            <a:r>
              <a:rPr lang="en-US" sz="1200" dirty="0" smtClean="0">
                <a:solidFill>
                  <a:schemeClr val="tx2"/>
                </a:solidFill>
              </a:rPr>
              <a:t>G</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Y/G</a:t>
            </a:r>
          </a:p>
          <a:p>
            <a:r>
              <a:rPr lang="en-US" sz="1200" dirty="0" smtClean="0">
                <a:solidFill>
                  <a:schemeClr val="tx2"/>
                </a:solidFill>
              </a:rPr>
              <a:t>R/Y</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Y </a:t>
            </a:r>
          </a:p>
          <a:p>
            <a:r>
              <a:rPr lang="en-US" sz="1200" dirty="0" smtClean="0">
                <a:solidFill>
                  <a:schemeClr val="tx2"/>
                </a:solidFill>
              </a:rPr>
              <a:t>G</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G</a:t>
            </a:r>
          </a:p>
          <a:p>
            <a:r>
              <a:rPr lang="en-US" sz="1200" dirty="0" smtClean="0">
                <a:solidFill>
                  <a:schemeClr val="tx2"/>
                </a:solidFill>
              </a:rPr>
              <a:t>G</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Y/G </a:t>
            </a:r>
          </a:p>
          <a:p>
            <a:r>
              <a:rPr lang="en-US" sz="1200" dirty="0" smtClean="0">
                <a:solidFill>
                  <a:schemeClr val="tx2"/>
                </a:solidFill>
              </a:rPr>
              <a:t>Y </a:t>
            </a:r>
            <a:endParaRPr lang="en-US" sz="1200" baseline="30000" dirty="0" smtClean="0">
              <a:solidFill>
                <a:schemeClr val="tx2"/>
              </a:solidFill>
            </a:endParaRPr>
          </a:p>
          <a:p>
            <a:r>
              <a:rPr lang="en-US" sz="1200" dirty="0" smtClean="0">
                <a:solidFill>
                  <a:schemeClr val="tx2"/>
                </a:solidFill>
              </a:rPr>
              <a:t>Y </a:t>
            </a:r>
            <a:endParaRPr lang="en-US" sz="1200" baseline="30000" dirty="0" smtClean="0">
              <a:solidFill>
                <a:schemeClr val="tx2"/>
              </a:solidFill>
            </a:endParaRPr>
          </a:p>
          <a:p>
            <a:pPr>
              <a:spcBef>
                <a:spcPts val="600"/>
              </a:spcBef>
            </a:pPr>
            <a:endParaRPr lang="en-US" sz="1400" dirty="0" smtClean="0">
              <a:solidFill>
                <a:schemeClr val="tx2"/>
              </a:solidFill>
            </a:endParaRPr>
          </a:p>
          <a:p>
            <a:pPr>
              <a:spcBef>
                <a:spcPts val="0"/>
              </a:spcBef>
            </a:pPr>
            <a:r>
              <a:rPr lang="en-US" sz="1200" dirty="0" smtClean="0">
                <a:solidFill>
                  <a:schemeClr val="tx2"/>
                </a:solidFill>
              </a:rPr>
              <a:t>Y/G </a:t>
            </a:r>
            <a:endParaRPr lang="en-US" sz="1200" baseline="30000" dirty="0">
              <a:solidFill>
                <a:schemeClr val="tx2"/>
              </a:solidFill>
            </a:endParaRPr>
          </a:p>
          <a:p>
            <a:pPr>
              <a:spcBef>
                <a:spcPts val="0"/>
              </a:spcBef>
            </a:pPr>
            <a:r>
              <a:rPr lang="en-US" sz="1200" dirty="0" smtClean="0">
                <a:solidFill>
                  <a:schemeClr val="tx2"/>
                </a:solidFill>
              </a:rPr>
              <a:t>Y/G</a:t>
            </a:r>
          </a:p>
          <a:p>
            <a:pPr>
              <a:spcBef>
                <a:spcPts val="0"/>
              </a:spcBef>
            </a:pPr>
            <a:r>
              <a:rPr lang="en-US" sz="1200" dirty="0" smtClean="0">
                <a:solidFill>
                  <a:schemeClr val="tx2"/>
                </a:solidFill>
              </a:rPr>
              <a:t>G </a:t>
            </a:r>
          </a:p>
          <a:p>
            <a:pPr>
              <a:spcBef>
                <a:spcPts val="0"/>
              </a:spcBef>
            </a:pPr>
            <a:r>
              <a:rPr lang="en-US" sz="1200" dirty="0" smtClean="0">
                <a:solidFill>
                  <a:schemeClr val="tx2"/>
                </a:solidFill>
              </a:rPr>
              <a:t>G</a:t>
            </a:r>
          </a:p>
          <a:p>
            <a:pPr>
              <a:spcBef>
                <a:spcPts val="0"/>
              </a:spcBef>
            </a:pPr>
            <a:r>
              <a:rPr lang="en-US" sz="1200" dirty="0">
                <a:solidFill>
                  <a:schemeClr val="tx2"/>
                </a:solidFill>
              </a:rPr>
              <a:t>R</a:t>
            </a:r>
            <a:endParaRPr lang="en-US" sz="1200" dirty="0" smtClean="0">
              <a:solidFill>
                <a:schemeClr val="tx2"/>
              </a:solidFill>
            </a:endParaRPr>
          </a:p>
        </p:txBody>
      </p:sp>
      <p:sp>
        <p:nvSpPr>
          <p:cNvPr id="161" name="Rectangle 160"/>
          <p:cNvSpPr>
            <a:spLocks noChangeAspect="1"/>
          </p:cNvSpPr>
          <p:nvPr/>
        </p:nvSpPr>
        <p:spPr>
          <a:xfrm>
            <a:off x="1965170" y="5801528"/>
            <a:ext cx="365760" cy="109728"/>
          </a:xfrm>
          <a:prstGeom prst="rect">
            <a:avLst/>
          </a:prstGeom>
          <a:gradFill flip="none" rotWithShape="1">
            <a:gsLst>
              <a:gs pos="100000">
                <a:srgbClr val="00B050"/>
              </a:gs>
              <a:gs pos="0">
                <a:srgbClr val="FFFF00"/>
              </a:gs>
              <a:gs pos="40000">
                <a:srgbClr val="FFFF00"/>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p:cNvSpPr>
            <a:spLocks noChangeAspect="1"/>
          </p:cNvSpPr>
          <p:nvPr/>
        </p:nvSpPr>
        <p:spPr>
          <a:xfrm>
            <a:off x="1965170" y="5982672"/>
            <a:ext cx="365760" cy="109728"/>
          </a:xfrm>
          <a:prstGeom prst="rect">
            <a:avLst/>
          </a:prstGeom>
          <a:gradFill flip="none" rotWithShape="1">
            <a:gsLst>
              <a:gs pos="100000">
                <a:srgbClr val="00B050"/>
              </a:gs>
              <a:gs pos="0">
                <a:srgbClr val="FFFF00"/>
              </a:gs>
              <a:gs pos="40000">
                <a:srgbClr val="FFFF00"/>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p:cNvSpPr>
            <a:spLocks noChangeAspect="1"/>
          </p:cNvSpPr>
          <p:nvPr/>
        </p:nvSpPr>
        <p:spPr>
          <a:xfrm>
            <a:off x="1961450" y="5145539"/>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a:spLocks noChangeAspect="1"/>
          </p:cNvSpPr>
          <p:nvPr/>
        </p:nvSpPr>
        <p:spPr>
          <a:xfrm>
            <a:off x="1969933" y="2452071"/>
            <a:ext cx="365760" cy="109728"/>
          </a:xfrm>
          <a:prstGeom prst="rect">
            <a:avLst/>
          </a:prstGeom>
          <a:gradFill>
            <a:gsLst>
              <a:gs pos="0">
                <a:srgbClr val="FFFF00"/>
              </a:gs>
              <a:gs pos="50000">
                <a:schemeClr val="accent1">
                  <a:tint val="44500"/>
                  <a:satMod val="160000"/>
                </a:schemeClr>
              </a:gs>
              <a:gs pos="100000">
                <a:srgbClr val="00B050"/>
              </a:gs>
            </a:gsLst>
            <a:lin ang="0" scaled="0"/>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a:spLocks noChangeAspect="1"/>
          </p:cNvSpPr>
          <p:nvPr/>
        </p:nvSpPr>
        <p:spPr>
          <a:xfrm>
            <a:off x="1961466" y="6346738"/>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p:cNvSpPr>
            <a:spLocks noChangeAspect="1"/>
          </p:cNvSpPr>
          <p:nvPr/>
        </p:nvSpPr>
        <p:spPr>
          <a:xfrm>
            <a:off x="1961472" y="1611275"/>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a:spLocks noChangeAspect="1"/>
          </p:cNvSpPr>
          <p:nvPr/>
        </p:nvSpPr>
        <p:spPr>
          <a:xfrm>
            <a:off x="1961472" y="3471709"/>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a:spLocks noChangeAspect="1"/>
          </p:cNvSpPr>
          <p:nvPr/>
        </p:nvSpPr>
        <p:spPr>
          <a:xfrm>
            <a:off x="1961472" y="3650881"/>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a:spLocks noChangeAspect="1"/>
          </p:cNvSpPr>
          <p:nvPr/>
        </p:nvSpPr>
        <p:spPr>
          <a:xfrm>
            <a:off x="1961472" y="4124557"/>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a:spLocks noChangeAspect="1"/>
          </p:cNvSpPr>
          <p:nvPr/>
        </p:nvSpPr>
        <p:spPr>
          <a:xfrm>
            <a:off x="1961472" y="4307107"/>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a:spLocks noChangeAspect="1"/>
          </p:cNvSpPr>
          <p:nvPr/>
        </p:nvSpPr>
        <p:spPr>
          <a:xfrm>
            <a:off x="1961472" y="4497319"/>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a:spLocks noChangeAspect="1"/>
          </p:cNvSpPr>
          <p:nvPr/>
        </p:nvSpPr>
        <p:spPr>
          <a:xfrm>
            <a:off x="1961472" y="4960699"/>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a:spLocks noChangeAspect="1"/>
          </p:cNvSpPr>
          <p:nvPr/>
        </p:nvSpPr>
        <p:spPr>
          <a:xfrm>
            <a:off x="1961472" y="5330658"/>
            <a:ext cx="365760" cy="109728"/>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p:cNvSpPr>
            <a:spLocks noChangeAspect="1"/>
          </p:cNvSpPr>
          <p:nvPr/>
        </p:nvSpPr>
        <p:spPr>
          <a:xfrm>
            <a:off x="1961472" y="6171661"/>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p:cNvSpPr>
            <a:spLocks noChangeAspect="1"/>
          </p:cNvSpPr>
          <p:nvPr/>
        </p:nvSpPr>
        <p:spPr>
          <a:xfrm>
            <a:off x="1961472" y="1792507"/>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p:cNvSpPr>
            <a:spLocks noChangeAspect="1"/>
          </p:cNvSpPr>
          <p:nvPr/>
        </p:nvSpPr>
        <p:spPr>
          <a:xfrm>
            <a:off x="1961472" y="1977859"/>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p:cNvSpPr>
            <a:spLocks noChangeAspect="1"/>
          </p:cNvSpPr>
          <p:nvPr/>
        </p:nvSpPr>
        <p:spPr>
          <a:xfrm>
            <a:off x="1961472" y="2633509"/>
            <a:ext cx="365760" cy="109728"/>
          </a:xfrm>
          <a:prstGeom prst="rect">
            <a:avLst/>
          </a:prstGeom>
          <a:gradFill>
            <a:gsLst>
              <a:gs pos="0">
                <a:srgbClr val="FF0000"/>
              </a:gs>
              <a:gs pos="50000">
                <a:schemeClr val="accent1">
                  <a:tint val="44500"/>
                  <a:satMod val="160000"/>
                </a:schemeClr>
              </a:gs>
              <a:gs pos="100000">
                <a:srgbClr val="FFFF00"/>
              </a:gs>
            </a:gsLst>
            <a:lin ang="0" scaled="0"/>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p:cNvSpPr>
            <a:spLocks noChangeAspect="1"/>
          </p:cNvSpPr>
          <p:nvPr/>
        </p:nvSpPr>
        <p:spPr>
          <a:xfrm>
            <a:off x="1961472" y="2810623"/>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p:cNvSpPr>
            <a:spLocks noChangeAspect="1"/>
          </p:cNvSpPr>
          <p:nvPr/>
        </p:nvSpPr>
        <p:spPr>
          <a:xfrm>
            <a:off x="1961466" y="5331575"/>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p:cNvSpPr>
            <a:spLocks noChangeAspect="1"/>
          </p:cNvSpPr>
          <p:nvPr/>
        </p:nvSpPr>
        <p:spPr>
          <a:xfrm>
            <a:off x="1961472" y="4958204"/>
            <a:ext cx="365760" cy="109728"/>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extBox 205"/>
          <p:cNvSpPr txBox="1"/>
          <p:nvPr/>
        </p:nvSpPr>
        <p:spPr>
          <a:xfrm>
            <a:off x="1752600" y="1221787"/>
            <a:ext cx="843501" cy="276999"/>
          </a:xfrm>
          <a:prstGeom prst="rect">
            <a:avLst/>
          </a:prstGeom>
          <a:noFill/>
        </p:spPr>
        <p:txBody>
          <a:bodyPr wrap="none" rtlCol="0">
            <a:spAutoFit/>
          </a:bodyPr>
          <a:lstStyle/>
          <a:p>
            <a:pPr algn="ctr"/>
            <a:r>
              <a:rPr lang="en-US" sz="1200" dirty="0" smtClean="0">
                <a:solidFill>
                  <a:schemeClr val="tx2"/>
                </a:solidFill>
              </a:rPr>
              <a:t>  1QFY15</a:t>
            </a:r>
            <a:endParaRPr lang="en-US" sz="1200" dirty="0">
              <a:solidFill>
                <a:schemeClr val="tx2"/>
              </a:solidFill>
            </a:endParaRPr>
          </a:p>
        </p:txBody>
      </p:sp>
      <p:sp>
        <p:nvSpPr>
          <p:cNvPr id="207" name="Rectangle 206"/>
          <p:cNvSpPr>
            <a:spLocks noChangeAspect="1"/>
          </p:cNvSpPr>
          <p:nvPr/>
        </p:nvSpPr>
        <p:spPr>
          <a:xfrm>
            <a:off x="1963033" y="6539194"/>
            <a:ext cx="365760" cy="109728"/>
          </a:xfrm>
          <a:prstGeom prst="rect">
            <a:avLst/>
          </a:prstGeom>
          <a:gradFill flip="none" rotWithShape="1">
            <a:gsLst>
              <a:gs pos="100000">
                <a:srgbClr val="FF0000"/>
              </a:gs>
              <a:gs pos="0">
                <a:srgbClr val="FF0000"/>
              </a:gs>
              <a:gs pos="40000">
                <a:srgbClr val="FF0000"/>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3672494" y="1316926"/>
            <a:ext cx="916480" cy="5463034"/>
            <a:chOff x="1828800" y="1524000"/>
            <a:chExt cx="916480" cy="5463034"/>
          </a:xfrm>
        </p:grpSpPr>
        <p:sp>
          <p:nvSpPr>
            <p:cNvPr id="172" name="Rectangle 171"/>
            <p:cNvSpPr>
              <a:spLocks noChangeAspect="1"/>
            </p:cNvSpPr>
            <p:nvPr/>
          </p:nvSpPr>
          <p:spPr>
            <a:xfrm>
              <a:off x="1832520" y="6011414"/>
              <a:ext cx="365760" cy="109728"/>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p:cNvSpPr>
              <a:spLocks noChangeAspect="1"/>
            </p:cNvSpPr>
            <p:nvPr/>
          </p:nvSpPr>
          <p:spPr>
            <a:xfrm>
              <a:off x="1832520" y="6192558"/>
              <a:ext cx="365760" cy="109728"/>
            </a:xfrm>
            <a:prstGeom prst="rect">
              <a:avLst/>
            </a:prstGeom>
            <a:gradFill flip="none" rotWithShape="1">
              <a:gsLst>
                <a:gs pos="100000">
                  <a:srgbClr val="00B050"/>
                </a:gs>
                <a:gs pos="0">
                  <a:srgbClr val="FFFF00"/>
                </a:gs>
                <a:gs pos="40000">
                  <a:srgbClr val="FFFF00"/>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a:spLocks noChangeAspect="1"/>
            </p:cNvSpPr>
            <p:nvPr/>
          </p:nvSpPr>
          <p:spPr>
            <a:xfrm>
              <a:off x="1828800" y="5355425"/>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a:spLocks noChangeAspect="1"/>
            </p:cNvSpPr>
            <p:nvPr/>
          </p:nvSpPr>
          <p:spPr>
            <a:xfrm>
              <a:off x="1837283" y="2661957"/>
              <a:ext cx="365760" cy="109728"/>
            </a:xfrm>
            <a:prstGeom prst="rect">
              <a:avLst/>
            </a:prstGeom>
            <a:gradFill>
              <a:gsLst>
                <a:gs pos="0">
                  <a:srgbClr val="FFFF00"/>
                </a:gs>
                <a:gs pos="50000">
                  <a:schemeClr val="accent1">
                    <a:tint val="44500"/>
                    <a:satMod val="160000"/>
                  </a:schemeClr>
                </a:gs>
                <a:gs pos="100000">
                  <a:srgbClr val="00B050"/>
                </a:gs>
              </a:gsLst>
              <a:lin ang="0" scaled="0"/>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a:spLocks noChangeAspect="1"/>
            </p:cNvSpPr>
            <p:nvPr/>
          </p:nvSpPr>
          <p:spPr>
            <a:xfrm>
              <a:off x="1828816" y="6556624"/>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extBox 176"/>
            <p:cNvSpPr txBox="1"/>
            <p:nvPr/>
          </p:nvSpPr>
          <p:spPr>
            <a:xfrm>
              <a:off x="2149870" y="1524000"/>
              <a:ext cx="595410" cy="5463034"/>
            </a:xfrm>
            <a:prstGeom prst="rect">
              <a:avLst/>
            </a:prstGeom>
            <a:noFill/>
          </p:spPr>
          <p:txBody>
            <a:bodyPr wrap="square" rtlCol="0">
              <a:spAutoFit/>
            </a:bodyPr>
            <a:lstStyle/>
            <a:p>
              <a:endParaRPr lang="en-US" sz="1400" dirty="0" smtClean="0">
                <a:solidFill>
                  <a:schemeClr val="tx2"/>
                </a:solidFill>
              </a:endParaRPr>
            </a:p>
            <a:p>
              <a:r>
                <a:rPr lang="en-US" sz="1200" dirty="0" smtClean="0">
                  <a:solidFill>
                    <a:schemeClr val="tx2"/>
                  </a:solidFill>
                </a:rPr>
                <a:t>G</a:t>
              </a:r>
            </a:p>
            <a:p>
              <a:r>
                <a:rPr lang="en-US" sz="1200" dirty="0" smtClean="0">
                  <a:solidFill>
                    <a:schemeClr val="tx2"/>
                  </a:solidFill>
                </a:rPr>
                <a:t>G</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Y/G</a:t>
              </a:r>
            </a:p>
            <a:p>
              <a:r>
                <a:rPr lang="en-US" sz="1200" dirty="0" smtClean="0">
                  <a:solidFill>
                    <a:schemeClr val="tx2"/>
                  </a:solidFill>
                </a:rPr>
                <a:t>R/Y</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Y/G </a:t>
              </a:r>
            </a:p>
            <a:p>
              <a:r>
                <a:rPr lang="en-US" sz="1200" dirty="0" smtClean="0">
                  <a:solidFill>
                    <a:schemeClr val="tx2"/>
                  </a:solidFill>
                </a:rPr>
                <a:t>G</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G</a:t>
              </a:r>
            </a:p>
            <a:p>
              <a:r>
                <a:rPr lang="en-US" sz="1200" dirty="0" smtClean="0">
                  <a:solidFill>
                    <a:schemeClr val="tx2"/>
                  </a:solidFill>
                </a:rPr>
                <a:t>G</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Y/G </a:t>
              </a:r>
            </a:p>
            <a:p>
              <a:r>
                <a:rPr lang="en-US" sz="1200" dirty="0" smtClean="0">
                  <a:solidFill>
                    <a:schemeClr val="tx2"/>
                  </a:solidFill>
                </a:rPr>
                <a:t>Y </a:t>
              </a:r>
              <a:endParaRPr lang="en-US" sz="1200" baseline="30000" dirty="0" smtClean="0">
                <a:solidFill>
                  <a:schemeClr val="tx2"/>
                </a:solidFill>
              </a:endParaRPr>
            </a:p>
            <a:p>
              <a:r>
                <a:rPr lang="en-US" sz="1200" dirty="0" smtClean="0">
                  <a:solidFill>
                    <a:schemeClr val="tx2"/>
                  </a:solidFill>
                </a:rPr>
                <a:t>Y </a:t>
              </a:r>
              <a:endParaRPr lang="en-US" sz="1200" baseline="30000" dirty="0" smtClean="0">
                <a:solidFill>
                  <a:schemeClr val="tx2"/>
                </a:solidFill>
              </a:endParaRPr>
            </a:p>
            <a:p>
              <a:pPr>
                <a:spcBef>
                  <a:spcPts val="600"/>
                </a:spcBef>
              </a:pPr>
              <a:endParaRPr lang="en-US" sz="1400" dirty="0" smtClean="0">
                <a:solidFill>
                  <a:schemeClr val="tx2"/>
                </a:solidFill>
              </a:endParaRPr>
            </a:p>
            <a:p>
              <a:pPr>
                <a:spcBef>
                  <a:spcPts val="0"/>
                </a:spcBef>
              </a:pPr>
              <a:r>
                <a:rPr lang="en-US" sz="1200" dirty="0" smtClean="0">
                  <a:solidFill>
                    <a:schemeClr val="tx2"/>
                  </a:solidFill>
                </a:rPr>
                <a:t>Y/G </a:t>
              </a:r>
              <a:endParaRPr lang="en-US" sz="1200" baseline="30000" dirty="0">
                <a:solidFill>
                  <a:schemeClr val="tx2"/>
                </a:solidFill>
              </a:endParaRPr>
            </a:p>
            <a:p>
              <a:pPr>
                <a:spcBef>
                  <a:spcPts val="0"/>
                </a:spcBef>
              </a:pPr>
              <a:r>
                <a:rPr lang="en-US" sz="1200" dirty="0" smtClean="0">
                  <a:solidFill>
                    <a:schemeClr val="tx2"/>
                  </a:solidFill>
                </a:rPr>
                <a:t>Y/G</a:t>
              </a:r>
            </a:p>
            <a:p>
              <a:pPr>
                <a:spcBef>
                  <a:spcPts val="0"/>
                </a:spcBef>
              </a:pPr>
              <a:r>
                <a:rPr lang="en-US" sz="1200" dirty="0" smtClean="0">
                  <a:solidFill>
                    <a:schemeClr val="tx2"/>
                  </a:solidFill>
                </a:rPr>
                <a:t>G </a:t>
              </a:r>
            </a:p>
            <a:p>
              <a:pPr>
                <a:spcBef>
                  <a:spcPts val="0"/>
                </a:spcBef>
              </a:pPr>
              <a:r>
                <a:rPr lang="en-US" sz="1200" dirty="0" smtClean="0">
                  <a:solidFill>
                    <a:schemeClr val="tx2"/>
                  </a:solidFill>
                </a:rPr>
                <a:t>G</a:t>
              </a:r>
              <a:endParaRPr lang="en-US" sz="1200" baseline="30000" dirty="0" smtClean="0">
                <a:solidFill>
                  <a:schemeClr val="tx2"/>
                </a:solidFill>
              </a:endParaRPr>
            </a:p>
          </p:txBody>
        </p:sp>
        <p:sp>
          <p:nvSpPr>
            <p:cNvPr id="178" name="Rectangle 177"/>
            <p:cNvSpPr>
              <a:spLocks noChangeAspect="1"/>
            </p:cNvSpPr>
            <p:nvPr/>
          </p:nvSpPr>
          <p:spPr>
            <a:xfrm>
              <a:off x="1828822" y="3494185"/>
              <a:ext cx="365760" cy="109728"/>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p:cNvSpPr>
              <a:spLocks noChangeAspect="1"/>
            </p:cNvSpPr>
            <p:nvPr/>
          </p:nvSpPr>
          <p:spPr>
            <a:xfrm>
              <a:off x="1828822" y="1821161"/>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p:cNvSpPr>
              <a:spLocks noChangeAspect="1"/>
            </p:cNvSpPr>
            <p:nvPr/>
          </p:nvSpPr>
          <p:spPr>
            <a:xfrm>
              <a:off x="1828822" y="3681595"/>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p:cNvSpPr>
              <a:spLocks noChangeAspect="1"/>
            </p:cNvSpPr>
            <p:nvPr/>
          </p:nvSpPr>
          <p:spPr>
            <a:xfrm>
              <a:off x="1828822" y="3860767"/>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p:cNvSpPr>
              <a:spLocks noChangeAspect="1"/>
            </p:cNvSpPr>
            <p:nvPr/>
          </p:nvSpPr>
          <p:spPr>
            <a:xfrm>
              <a:off x="1828822" y="4334443"/>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p:cNvSpPr>
              <a:spLocks noChangeAspect="1"/>
            </p:cNvSpPr>
            <p:nvPr/>
          </p:nvSpPr>
          <p:spPr>
            <a:xfrm>
              <a:off x="1828822" y="4516993"/>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p:cNvSpPr>
              <a:spLocks noChangeAspect="1"/>
            </p:cNvSpPr>
            <p:nvPr/>
          </p:nvSpPr>
          <p:spPr>
            <a:xfrm>
              <a:off x="1828822" y="4707205"/>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p:cNvSpPr>
              <a:spLocks noChangeAspect="1"/>
            </p:cNvSpPr>
            <p:nvPr/>
          </p:nvSpPr>
          <p:spPr>
            <a:xfrm>
              <a:off x="1828822" y="5540544"/>
              <a:ext cx="365760" cy="109728"/>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p:cNvSpPr>
              <a:spLocks noChangeAspect="1"/>
            </p:cNvSpPr>
            <p:nvPr/>
          </p:nvSpPr>
          <p:spPr>
            <a:xfrm>
              <a:off x="1828822" y="6381547"/>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p:cNvSpPr>
              <a:spLocks noChangeAspect="1"/>
            </p:cNvSpPr>
            <p:nvPr/>
          </p:nvSpPr>
          <p:spPr>
            <a:xfrm>
              <a:off x="1828822" y="2002393"/>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p:cNvSpPr>
              <a:spLocks noChangeAspect="1"/>
            </p:cNvSpPr>
            <p:nvPr/>
          </p:nvSpPr>
          <p:spPr>
            <a:xfrm>
              <a:off x="1828822" y="2187745"/>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p:cNvSpPr>
              <a:spLocks noChangeAspect="1"/>
            </p:cNvSpPr>
            <p:nvPr/>
          </p:nvSpPr>
          <p:spPr>
            <a:xfrm>
              <a:off x="1828822" y="2843395"/>
              <a:ext cx="365760" cy="109728"/>
            </a:xfrm>
            <a:prstGeom prst="rect">
              <a:avLst/>
            </a:prstGeom>
            <a:gradFill>
              <a:gsLst>
                <a:gs pos="0">
                  <a:srgbClr val="FF0000"/>
                </a:gs>
                <a:gs pos="50000">
                  <a:schemeClr val="accent1">
                    <a:tint val="44500"/>
                    <a:satMod val="160000"/>
                  </a:schemeClr>
                </a:gs>
                <a:gs pos="100000">
                  <a:srgbClr val="FFFF00"/>
                </a:gs>
              </a:gsLst>
              <a:lin ang="0" scaled="0"/>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p:cNvSpPr>
              <a:spLocks noChangeAspect="1"/>
            </p:cNvSpPr>
            <p:nvPr/>
          </p:nvSpPr>
          <p:spPr>
            <a:xfrm>
              <a:off x="1828822" y="3020509"/>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a:spLocks noChangeAspect="1"/>
            </p:cNvSpPr>
            <p:nvPr/>
          </p:nvSpPr>
          <p:spPr>
            <a:xfrm>
              <a:off x="1828816" y="5541461"/>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a:spLocks noChangeAspect="1"/>
            </p:cNvSpPr>
            <p:nvPr/>
          </p:nvSpPr>
          <p:spPr>
            <a:xfrm>
              <a:off x="1828800" y="5165278"/>
              <a:ext cx="365760" cy="109728"/>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4507223" y="1314114"/>
            <a:ext cx="781443" cy="5463034"/>
            <a:chOff x="3688370" y="1305431"/>
            <a:chExt cx="781443" cy="5463034"/>
          </a:xfrm>
        </p:grpSpPr>
        <p:sp>
          <p:nvSpPr>
            <p:cNvPr id="78" name="Rectangle 77"/>
            <p:cNvSpPr>
              <a:spLocks noChangeAspect="1"/>
            </p:cNvSpPr>
            <p:nvPr/>
          </p:nvSpPr>
          <p:spPr>
            <a:xfrm>
              <a:off x="3692947" y="2440668"/>
              <a:ext cx="365760" cy="109728"/>
            </a:xfrm>
            <a:prstGeom prst="rect">
              <a:avLst/>
            </a:prstGeom>
            <a:gradFill flip="none" rotWithShape="1">
              <a:gsLst>
                <a:gs pos="0">
                  <a:srgbClr val="FFFF00"/>
                </a:gs>
                <a:gs pos="50000">
                  <a:schemeClr val="accent1">
                    <a:tint val="44500"/>
                    <a:satMod val="160000"/>
                  </a:schemeClr>
                </a:gs>
                <a:gs pos="100000">
                  <a:srgbClr val="00808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a:spLocks noChangeAspect="1"/>
            </p:cNvSpPr>
            <p:nvPr/>
          </p:nvSpPr>
          <p:spPr>
            <a:xfrm>
              <a:off x="3688370" y="5983006"/>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a:spLocks noChangeAspect="1"/>
            </p:cNvSpPr>
            <p:nvPr/>
          </p:nvSpPr>
          <p:spPr>
            <a:xfrm>
              <a:off x="3688376" y="5796738"/>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a:spLocks noChangeAspect="1"/>
            </p:cNvSpPr>
            <p:nvPr/>
          </p:nvSpPr>
          <p:spPr>
            <a:xfrm>
              <a:off x="3688376" y="5324795"/>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a:spLocks noChangeAspect="1"/>
            </p:cNvSpPr>
            <p:nvPr/>
          </p:nvSpPr>
          <p:spPr>
            <a:xfrm>
              <a:off x="3688788" y="4946719"/>
              <a:ext cx="365760" cy="109728"/>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a:spLocks noChangeAspect="1"/>
            </p:cNvSpPr>
            <p:nvPr/>
          </p:nvSpPr>
          <p:spPr>
            <a:xfrm>
              <a:off x="3688382" y="3277519"/>
              <a:ext cx="365760" cy="109728"/>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spect="1"/>
            </p:cNvSpPr>
            <p:nvPr/>
          </p:nvSpPr>
          <p:spPr>
            <a:xfrm>
              <a:off x="3688382" y="1604495"/>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spect="1"/>
            </p:cNvSpPr>
            <p:nvPr/>
          </p:nvSpPr>
          <p:spPr>
            <a:xfrm>
              <a:off x="3688382" y="3464929"/>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3688382" y="3644101"/>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3688382" y="4117777"/>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3688382" y="4300327"/>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3688382" y="4490539"/>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a:off x="3688382" y="5138527"/>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a:spLocks noChangeAspect="1"/>
            </p:cNvSpPr>
            <p:nvPr/>
          </p:nvSpPr>
          <p:spPr>
            <a:xfrm>
              <a:off x="3688382" y="6164881"/>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ChangeAspect="1"/>
            </p:cNvSpPr>
            <p:nvPr/>
          </p:nvSpPr>
          <p:spPr>
            <a:xfrm>
              <a:off x="3688382" y="1785727"/>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3688382" y="1971079"/>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ChangeAspect="1"/>
            </p:cNvSpPr>
            <p:nvPr/>
          </p:nvSpPr>
          <p:spPr>
            <a:xfrm>
              <a:off x="3688382" y="2626729"/>
              <a:ext cx="365760" cy="109728"/>
            </a:xfrm>
            <a:prstGeom prst="rect">
              <a:avLst/>
            </a:prstGeom>
            <a:gradFill>
              <a:gsLst>
                <a:gs pos="0">
                  <a:srgbClr val="FF0000"/>
                </a:gs>
                <a:gs pos="50000">
                  <a:schemeClr val="accent1">
                    <a:tint val="44500"/>
                    <a:satMod val="160000"/>
                  </a:schemeClr>
                </a:gs>
                <a:gs pos="100000">
                  <a:srgbClr val="FFFF00"/>
                </a:gs>
              </a:gsLst>
              <a:lin ang="0" scaled="0"/>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a:spLocks noChangeAspect="1"/>
            </p:cNvSpPr>
            <p:nvPr/>
          </p:nvSpPr>
          <p:spPr>
            <a:xfrm>
              <a:off x="3688382" y="2803843"/>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ChangeAspect="1"/>
            </p:cNvSpPr>
            <p:nvPr/>
          </p:nvSpPr>
          <p:spPr>
            <a:xfrm>
              <a:off x="3688382" y="6344053"/>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3989384" y="1305431"/>
              <a:ext cx="480429" cy="5463034"/>
            </a:xfrm>
            <a:prstGeom prst="rect">
              <a:avLst/>
            </a:prstGeom>
            <a:noFill/>
          </p:spPr>
          <p:txBody>
            <a:bodyPr wrap="square" rtlCol="0">
              <a:spAutoFit/>
            </a:bodyPr>
            <a:lstStyle/>
            <a:p>
              <a:endParaRPr lang="en-US" sz="1400" dirty="0" smtClean="0">
                <a:solidFill>
                  <a:schemeClr val="tx2"/>
                </a:solidFill>
              </a:endParaRPr>
            </a:p>
            <a:p>
              <a:r>
                <a:rPr lang="en-US" sz="1200" dirty="0">
                  <a:solidFill>
                    <a:schemeClr val="tx2"/>
                  </a:solidFill>
                </a:rPr>
                <a:t>G</a:t>
              </a:r>
              <a:endParaRPr lang="en-US" sz="1200" dirty="0" smtClean="0">
                <a:solidFill>
                  <a:schemeClr val="tx2"/>
                </a:solidFill>
              </a:endParaRPr>
            </a:p>
            <a:p>
              <a:r>
                <a:rPr lang="en-US" sz="1200" dirty="0" smtClean="0">
                  <a:solidFill>
                    <a:schemeClr val="tx2"/>
                  </a:solidFill>
                </a:rPr>
                <a:t>G</a:t>
              </a:r>
            </a:p>
            <a:p>
              <a:r>
                <a:rPr lang="en-US" sz="1200" dirty="0">
                  <a:solidFill>
                    <a:schemeClr val="tx2"/>
                  </a:solidFill>
                </a:rPr>
                <a:t>G</a:t>
              </a:r>
              <a:endParaRPr lang="en-US" sz="1200" dirty="0" smtClean="0">
                <a:solidFill>
                  <a:schemeClr val="tx2"/>
                </a:solidFill>
              </a:endParaRPr>
            </a:p>
            <a:p>
              <a:pPr>
                <a:spcBef>
                  <a:spcPts val="600"/>
                </a:spcBef>
              </a:pPr>
              <a:endParaRPr lang="en-US" sz="1400" dirty="0" smtClean="0">
                <a:solidFill>
                  <a:schemeClr val="tx2"/>
                </a:solidFill>
              </a:endParaRPr>
            </a:p>
            <a:p>
              <a:r>
                <a:rPr lang="en-US" sz="1200" dirty="0" smtClean="0">
                  <a:solidFill>
                    <a:schemeClr val="tx2"/>
                  </a:solidFill>
                </a:rPr>
                <a:t>Y/G</a:t>
              </a:r>
            </a:p>
            <a:p>
              <a:r>
                <a:rPr lang="en-US" sz="1200" dirty="0" smtClean="0">
                  <a:solidFill>
                    <a:schemeClr val="tx2"/>
                  </a:solidFill>
                </a:rPr>
                <a:t>R/Y</a:t>
              </a:r>
            </a:p>
            <a:p>
              <a:r>
                <a:rPr lang="en-US" sz="1200" dirty="0">
                  <a:solidFill>
                    <a:schemeClr val="tx2"/>
                  </a:solidFill>
                </a:rPr>
                <a:t>G</a:t>
              </a:r>
              <a:endParaRPr lang="en-US" sz="1200" dirty="0" smtClean="0">
                <a:solidFill>
                  <a:schemeClr val="tx2"/>
                </a:solidFill>
              </a:endParaRPr>
            </a:p>
            <a:p>
              <a:pPr>
                <a:spcBef>
                  <a:spcPts val="600"/>
                </a:spcBef>
              </a:pPr>
              <a:endParaRPr lang="en-US" sz="1400" dirty="0" smtClean="0">
                <a:solidFill>
                  <a:schemeClr val="tx2"/>
                </a:solidFill>
              </a:endParaRPr>
            </a:p>
            <a:p>
              <a:r>
                <a:rPr lang="en-US" sz="1200" dirty="0" smtClean="0">
                  <a:solidFill>
                    <a:schemeClr val="tx2"/>
                  </a:solidFill>
                </a:rPr>
                <a:t>Y/G</a:t>
              </a:r>
            </a:p>
            <a:p>
              <a:r>
                <a:rPr lang="en-US" sz="1200" dirty="0">
                  <a:solidFill>
                    <a:schemeClr val="tx2"/>
                  </a:solidFill>
                </a:rPr>
                <a:t>G</a:t>
              </a:r>
              <a:endParaRPr lang="en-US" sz="1200" dirty="0" smtClean="0">
                <a:solidFill>
                  <a:schemeClr val="tx2"/>
                </a:solidFill>
              </a:endParaRP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a:solidFill>
                    <a:schemeClr val="tx2"/>
                  </a:solidFill>
                </a:rPr>
                <a:t>G</a:t>
              </a:r>
              <a:endParaRPr lang="en-US" sz="1200" dirty="0" smtClean="0">
                <a:solidFill>
                  <a:schemeClr val="tx2"/>
                </a:solidFill>
              </a:endParaRPr>
            </a:p>
            <a:p>
              <a:r>
                <a:rPr lang="en-US" sz="1200" dirty="0">
                  <a:solidFill>
                    <a:schemeClr val="tx2"/>
                  </a:solidFill>
                </a:rPr>
                <a:t>G</a:t>
              </a:r>
              <a:endParaRPr lang="en-US" sz="1200" dirty="0" smtClean="0">
                <a:solidFill>
                  <a:schemeClr val="tx2"/>
                </a:solidFill>
              </a:endParaRPr>
            </a:p>
            <a:p>
              <a:r>
                <a:rPr lang="en-US" sz="1200" dirty="0">
                  <a:solidFill>
                    <a:schemeClr val="tx2"/>
                  </a:solidFill>
                </a:rPr>
                <a:t>G</a:t>
              </a:r>
              <a:endParaRPr lang="en-US" sz="1200" dirty="0" smtClean="0">
                <a:solidFill>
                  <a:schemeClr val="tx2"/>
                </a:solidFill>
              </a:endParaRPr>
            </a:p>
            <a:p>
              <a:pPr>
                <a:spcBef>
                  <a:spcPts val="600"/>
                </a:spcBef>
              </a:pPr>
              <a:endParaRPr lang="en-US" sz="1400" dirty="0" smtClean="0">
                <a:solidFill>
                  <a:schemeClr val="tx2"/>
                </a:solidFill>
              </a:endParaRPr>
            </a:p>
            <a:p>
              <a:r>
                <a:rPr lang="en-US" sz="1200" dirty="0" smtClean="0">
                  <a:solidFill>
                    <a:schemeClr val="tx2"/>
                  </a:solidFill>
                </a:rPr>
                <a:t>Y/G</a:t>
              </a:r>
            </a:p>
            <a:p>
              <a:r>
                <a:rPr lang="en-US" sz="1200" dirty="0">
                  <a:solidFill>
                    <a:schemeClr val="tx2"/>
                  </a:solidFill>
                </a:rPr>
                <a:t>Y</a:t>
              </a:r>
              <a:endParaRPr lang="en-US" sz="1200" dirty="0" smtClean="0">
                <a:solidFill>
                  <a:schemeClr val="tx2"/>
                </a:solidFill>
              </a:endParaRPr>
            </a:p>
            <a:p>
              <a:r>
                <a:rPr lang="en-US" sz="1200" dirty="0">
                  <a:solidFill>
                    <a:schemeClr val="tx2"/>
                  </a:solidFill>
                </a:rPr>
                <a:t>Y</a:t>
              </a:r>
              <a:endParaRPr lang="en-US" sz="1200" dirty="0" smtClean="0">
                <a:solidFill>
                  <a:schemeClr val="tx2"/>
                </a:solidFill>
              </a:endParaRPr>
            </a:p>
            <a:p>
              <a:pPr>
                <a:spcBef>
                  <a:spcPts val="600"/>
                </a:spcBef>
              </a:pPr>
              <a:endParaRPr lang="en-US" sz="1400" dirty="0" smtClean="0">
                <a:solidFill>
                  <a:schemeClr val="tx2"/>
                </a:solidFill>
              </a:endParaRPr>
            </a:p>
            <a:p>
              <a:r>
                <a:rPr lang="en-US" sz="1200" dirty="0">
                  <a:solidFill>
                    <a:schemeClr val="tx2"/>
                  </a:solidFill>
                </a:rPr>
                <a:t>Y</a:t>
              </a:r>
              <a:endParaRPr lang="en-US" sz="1200" dirty="0" smtClean="0">
                <a:solidFill>
                  <a:schemeClr val="tx2"/>
                </a:solidFill>
              </a:endParaRPr>
            </a:p>
            <a:p>
              <a:r>
                <a:rPr lang="en-US" sz="1200" dirty="0" smtClean="0">
                  <a:solidFill>
                    <a:schemeClr val="tx2"/>
                  </a:solidFill>
                </a:rPr>
                <a:t>Y</a:t>
              </a:r>
            </a:p>
            <a:p>
              <a:r>
                <a:rPr lang="en-US" sz="1200" dirty="0">
                  <a:solidFill>
                    <a:schemeClr val="tx2"/>
                  </a:solidFill>
                </a:rPr>
                <a:t>G</a:t>
              </a:r>
              <a:endParaRPr lang="en-US" sz="1200" dirty="0" smtClean="0">
                <a:solidFill>
                  <a:schemeClr val="tx2"/>
                </a:solidFill>
              </a:endParaRPr>
            </a:p>
            <a:p>
              <a:r>
                <a:rPr lang="en-US" sz="1200" dirty="0">
                  <a:solidFill>
                    <a:schemeClr val="tx2"/>
                  </a:solidFill>
                </a:rPr>
                <a:t>G</a:t>
              </a:r>
            </a:p>
          </p:txBody>
        </p:sp>
      </p:grpSp>
      <p:grpSp>
        <p:nvGrpSpPr>
          <p:cNvPr id="4" name="Group 3"/>
          <p:cNvGrpSpPr/>
          <p:nvPr/>
        </p:nvGrpSpPr>
        <p:grpSpPr>
          <a:xfrm>
            <a:off x="5373336" y="1317748"/>
            <a:ext cx="781100" cy="5463034"/>
            <a:chOff x="4554483" y="1309065"/>
            <a:chExt cx="781100" cy="5463034"/>
          </a:xfrm>
        </p:grpSpPr>
        <p:grpSp>
          <p:nvGrpSpPr>
            <p:cNvPr id="50" name="Group 49"/>
            <p:cNvGrpSpPr/>
            <p:nvPr/>
          </p:nvGrpSpPr>
          <p:grpSpPr>
            <a:xfrm>
              <a:off x="4554483" y="1604495"/>
              <a:ext cx="365760" cy="4849286"/>
              <a:chOff x="1902942" y="1661242"/>
              <a:chExt cx="365760" cy="4849286"/>
            </a:xfrm>
          </p:grpSpPr>
          <p:sp>
            <p:nvSpPr>
              <p:cNvPr id="52" name="Rectangle 51"/>
              <p:cNvSpPr>
                <a:spLocks noChangeAspect="1"/>
              </p:cNvSpPr>
              <p:nvPr/>
            </p:nvSpPr>
            <p:spPr>
              <a:xfrm>
                <a:off x="1902942" y="3334266"/>
                <a:ext cx="365760" cy="109728"/>
              </a:xfrm>
              <a:prstGeom prst="rect">
                <a:avLst/>
              </a:prstGeom>
              <a:gradFill flip="none" rotWithShape="1">
                <a:gsLst>
                  <a:gs pos="100000">
                    <a:srgbClr val="00B050"/>
                  </a:gs>
                  <a:gs pos="0">
                    <a:srgbClr val="FFFF00"/>
                  </a:gs>
                  <a:gs pos="5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1902942" y="1661242"/>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a:spLocks noChangeAspect="1"/>
              </p:cNvSpPr>
              <p:nvPr/>
            </p:nvSpPr>
            <p:spPr>
              <a:xfrm>
                <a:off x="1902942" y="3521676"/>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a:spLocks noChangeAspect="1"/>
              </p:cNvSpPr>
              <p:nvPr/>
            </p:nvSpPr>
            <p:spPr>
              <a:xfrm>
                <a:off x="1902942" y="3700848"/>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a:spLocks noChangeAspect="1"/>
              </p:cNvSpPr>
              <p:nvPr/>
            </p:nvSpPr>
            <p:spPr>
              <a:xfrm>
                <a:off x="1902942" y="4174524"/>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a:spLocks noChangeAspect="1"/>
              </p:cNvSpPr>
              <p:nvPr/>
            </p:nvSpPr>
            <p:spPr>
              <a:xfrm>
                <a:off x="1902942" y="4357074"/>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1902942" y="4547286"/>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a:spLocks noChangeAspect="1"/>
              </p:cNvSpPr>
              <p:nvPr/>
            </p:nvSpPr>
            <p:spPr>
              <a:xfrm>
                <a:off x="1902942" y="5010666"/>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a:spLocks noChangeAspect="1"/>
              </p:cNvSpPr>
              <p:nvPr/>
            </p:nvSpPr>
            <p:spPr>
              <a:xfrm>
                <a:off x="1902942" y="5195274"/>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a:spLocks noChangeAspect="1"/>
              </p:cNvSpPr>
              <p:nvPr/>
            </p:nvSpPr>
            <p:spPr>
              <a:xfrm>
                <a:off x="1902942" y="5380625"/>
                <a:ext cx="365760" cy="109728"/>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a:spLocks noChangeAspect="1"/>
              </p:cNvSpPr>
              <p:nvPr/>
            </p:nvSpPr>
            <p:spPr>
              <a:xfrm>
                <a:off x="1902942" y="5851664"/>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a:spLocks noChangeAspect="1"/>
              </p:cNvSpPr>
              <p:nvPr/>
            </p:nvSpPr>
            <p:spPr>
              <a:xfrm>
                <a:off x="1902942" y="6036276"/>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a:spLocks noChangeAspect="1"/>
              </p:cNvSpPr>
              <p:nvPr/>
            </p:nvSpPr>
            <p:spPr>
              <a:xfrm>
                <a:off x="1902942" y="6221628"/>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a:spLocks noChangeAspect="1"/>
              </p:cNvSpPr>
              <p:nvPr/>
            </p:nvSpPr>
            <p:spPr>
              <a:xfrm>
                <a:off x="1902942" y="1842474"/>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a:spLocks noChangeAspect="1"/>
              </p:cNvSpPr>
              <p:nvPr/>
            </p:nvSpPr>
            <p:spPr>
              <a:xfrm>
                <a:off x="1902942" y="2027826"/>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a:spLocks noChangeAspect="1"/>
              </p:cNvSpPr>
              <p:nvPr/>
            </p:nvSpPr>
            <p:spPr>
              <a:xfrm>
                <a:off x="1902942" y="2499606"/>
                <a:ext cx="365760" cy="109728"/>
              </a:xfrm>
              <a:prstGeom prst="rect">
                <a:avLst/>
              </a:prstGeom>
              <a:gradFill flip="none" rotWithShape="1">
                <a:gsLst>
                  <a:gs pos="0">
                    <a:srgbClr val="FFFF00"/>
                  </a:gs>
                  <a:gs pos="50000">
                    <a:schemeClr val="accent1">
                      <a:tint val="44500"/>
                      <a:satMod val="160000"/>
                    </a:schemeClr>
                  </a:gs>
                  <a:gs pos="100000">
                    <a:srgbClr val="00808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a:spLocks noChangeAspect="1"/>
              </p:cNvSpPr>
              <p:nvPr/>
            </p:nvSpPr>
            <p:spPr>
              <a:xfrm>
                <a:off x="1902942" y="2683476"/>
                <a:ext cx="365760" cy="109728"/>
              </a:xfrm>
              <a:prstGeom prst="rect">
                <a:avLst/>
              </a:prstGeom>
              <a:gradFill>
                <a:gsLst>
                  <a:gs pos="0">
                    <a:srgbClr val="FF0000"/>
                  </a:gs>
                  <a:gs pos="50000">
                    <a:schemeClr val="accent1">
                      <a:tint val="44500"/>
                      <a:satMod val="160000"/>
                    </a:schemeClr>
                  </a:gs>
                  <a:gs pos="100000">
                    <a:srgbClr val="FFFF00"/>
                  </a:gs>
                </a:gsLst>
                <a:lin ang="0" scaled="0"/>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a:spLocks noChangeAspect="1"/>
              </p:cNvSpPr>
              <p:nvPr/>
            </p:nvSpPr>
            <p:spPr>
              <a:xfrm>
                <a:off x="1902942" y="2860590"/>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a:spLocks noChangeAspect="1"/>
              </p:cNvSpPr>
              <p:nvPr/>
            </p:nvSpPr>
            <p:spPr>
              <a:xfrm>
                <a:off x="1902942" y="6400800"/>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p:cNvSpPr txBox="1"/>
            <p:nvPr/>
          </p:nvSpPr>
          <p:spPr>
            <a:xfrm>
              <a:off x="4855154" y="1309065"/>
              <a:ext cx="480429" cy="5463034"/>
            </a:xfrm>
            <a:prstGeom prst="rect">
              <a:avLst/>
            </a:prstGeom>
            <a:noFill/>
          </p:spPr>
          <p:txBody>
            <a:bodyPr wrap="square" rtlCol="0">
              <a:spAutoFit/>
            </a:bodyPr>
            <a:lstStyle/>
            <a:p>
              <a:endParaRPr lang="en-US" sz="1400" dirty="0" smtClean="0">
                <a:solidFill>
                  <a:schemeClr val="tx2"/>
                </a:solidFill>
              </a:endParaRPr>
            </a:p>
            <a:p>
              <a:r>
                <a:rPr lang="en-US" sz="1200" dirty="0">
                  <a:solidFill>
                    <a:schemeClr val="tx2"/>
                  </a:solidFill>
                </a:rPr>
                <a:t>G</a:t>
              </a:r>
              <a:endParaRPr lang="en-US" sz="1200" dirty="0" smtClean="0">
                <a:solidFill>
                  <a:schemeClr val="tx2"/>
                </a:solidFill>
              </a:endParaRPr>
            </a:p>
            <a:p>
              <a:r>
                <a:rPr lang="en-US" sz="1200" dirty="0" smtClean="0">
                  <a:solidFill>
                    <a:schemeClr val="tx2"/>
                  </a:solidFill>
                </a:rPr>
                <a:t>G</a:t>
              </a:r>
            </a:p>
            <a:p>
              <a:r>
                <a:rPr lang="en-US" sz="1200" dirty="0">
                  <a:solidFill>
                    <a:schemeClr val="tx2"/>
                  </a:solidFill>
                </a:rPr>
                <a:t>G</a:t>
              </a:r>
              <a:endParaRPr lang="en-US" sz="1200" dirty="0" smtClean="0">
                <a:solidFill>
                  <a:schemeClr val="tx2"/>
                </a:solidFill>
              </a:endParaRPr>
            </a:p>
            <a:p>
              <a:pPr>
                <a:spcBef>
                  <a:spcPts val="600"/>
                </a:spcBef>
              </a:pPr>
              <a:endParaRPr lang="en-US" sz="1400" dirty="0" smtClean="0">
                <a:solidFill>
                  <a:schemeClr val="tx2"/>
                </a:solidFill>
              </a:endParaRPr>
            </a:p>
            <a:p>
              <a:r>
                <a:rPr lang="en-US" sz="1200" dirty="0" smtClean="0">
                  <a:solidFill>
                    <a:schemeClr val="tx2"/>
                  </a:solidFill>
                </a:rPr>
                <a:t>Y/G</a:t>
              </a:r>
            </a:p>
            <a:p>
              <a:r>
                <a:rPr lang="en-US" sz="1200" dirty="0" smtClean="0">
                  <a:solidFill>
                    <a:schemeClr val="tx2"/>
                  </a:solidFill>
                </a:rPr>
                <a:t>R/Y</a:t>
              </a:r>
            </a:p>
            <a:p>
              <a:r>
                <a:rPr lang="en-US" sz="1200" dirty="0">
                  <a:solidFill>
                    <a:schemeClr val="tx2"/>
                  </a:solidFill>
                </a:rPr>
                <a:t>G</a:t>
              </a:r>
              <a:endParaRPr lang="en-US" sz="1200" dirty="0" smtClean="0">
                <a:solidFill>
                  <a:schemeClr val="tx2"/>
                </a:solidFill>
              </a:endParaRPr>
            </a:p>
            <a:p>
              <a:pPr>
                <a:spcBef>
                  <a:spcPts val="600"/>
                </a:spcBef>
              </a:pPr>
              <a:endParaRPr lang="en-US" sz="1400" dirty="0" smtClean="0">
                <a:solidFill>
                  <a:schemeClr val="tx2"/>
                </a:solidFill>
              </a:endParaRPr>
            </a:p>
            <a:p>
              <a:r>
                <a:rPr lang="en-US" sz="1200" dirty="0" smtClean="0">
                  <a:solidFill>
                    <a:schemeClr val="tx2"/>
                  </a:solidFill>
                </a:rPr>
                <a:t>Y/G</a:t>
              </a:r>
            </a:p>
            <a:p>
              <a:r>
                <a:rPr lang="en-US" sz="1200" dirty="0">
                  <a:solidFill>
                    <a:schemeClr val="tx2"/>
                  </a:solidFill>
                </a:rPr>
                <a:t>G</a:t>
              </a:r>
              <a:endParaRPr lang="en-US" sz="1200" dirty="0" smtClean="0">
                <a:solidFill>
                  <a:schemeClr val="tx2"/>
                </a:solidFill>
              </a:endParaRP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a:solidFill>
                    <a:schemeClr val="tx2"/>
                  </a:solidFill>
                </a:rPr>
                <a:t>G</a:t>
              </a:r>
              <a:endParaRPr lang="en-US" sz="1200" dirty="0" smtClean="0">
                <a:solidFill>
                  <a:schemeClr val="tx2"/>
                </a:solidFill>
              </a:endParaRPr>
            </a:p>
            <a:p>
              <a:r>
                <a:rPr lang="en-US" sz="1200" dirty="0">
                  <a:solidFill>
                    <a:schemeClr val="tx2"/>
                  </a:solidFill>
                </a:rPr>
                <a:t>G</a:t>
              </a:r>
              <a:endParaRPr lang="en-US" sz="1200" dirty="0" smtClean="0">
                <a:solidFill>
                  <a:schemeClr val="tx2"/>
                </a:solidFill>
              </a:endParaRPr>
            </a:p>
            <a:p>
              <a:r>
                <a:rPr lang="en-US" sz="1200" dirty="0">
                  <a:solidFill>
                    <a:schemeClr val="tx2"/>
                  </a:solidFill>
                </a:rPr>
                <a:t>G</a:t>
              </a:r>
              <a:endParaRPr lang="en-US" sz="1200" dirty="0" smtClean="0">
                <a:solidFill>
                  <a:schemeClr val="tx2"/>
                </a:solidFill>
              </a:endParaRPr>
            </a:p>
            <a:p>
              <a:pPr>
                <a:spcBef>
                  <a:spcPts val="600"/>
                </a:spcBef>
              </a:pPr>
              <a:endParaRPr lang="en-US" sz="1400" dirty="0" smtClean="0">
                <a:solidFill>
                  <a:schemeClr val="tx2"/>
                </a:solidFill>
              </a:endParaRPr>
            </a:p>
            <a:p>
              <a:r>
                <a:rPr lang="en-US" sz="1200" dirty="0" smtClean="0">
                  <a:solidFill>
                    <a:schemeClr val="tx2"/>
                  </a:solidFill>
                </a:rPr>
                <a:t>Y</a:t>
              </a:r>
            </a:p>
            <a:p>
              <a:r>
                <a:rPr lang="en-US" sz="1200" dirty="0">
                  <a:solidFill>
                    <a:schemeClr val="tx2"/>
                  </a:solidFill>
                </a:rPr>
                <a:t>Y</a:t>
              </a:r>
              <a:endParaRPr lang="en-US" sz="1200" dirty="0" smtClean="0">
                <a:solidFill>
                  <a:schemeClr val="tx2"/>
                </a:solidFill>
              </a:endParaRPr>
            </a:p>
            <a:p>
              <a:r>
                <a:rPr lang="en-US" sz="1200" dirty="0" smtClean="0">
                  <a:solidFill>
                    <a:schemeClr val="tx2"/>
                  </a:solidFill>
                </a:rPr>
                <a:t>R</a:t>
              </a:r>
            </a:p>
            <a:p>
              <a:pPr>
                <a:spcBef>
                  <a:spcPts val="600"/>
                </a:spcBef>
              </a:pPr>
              <a:endParaRPr lang="en-US" sz="1400" dirty="0" smtClean="0">
                <a:solidFill>
                  <a:schemeClr val="tx2"/>
                </a:solidFill>
              </a:endParaRPr>
            </a:p>
            <a:p>
              <a:r>
                <a:rPr lang="en-US" sz="1200" dirty="0" smtClean="0">
                  <a:solidFill>
                    <a:schemeClr val="tx2"/>
                  </a:solidFill>
                </a:rPr>
                <a:t>G</a:t>
              </a:r>
            </a:p>
            <a:p>
              <a:r>
                <a:rPr lang="en-US" sz="1200" dirty="0" smtClean="0">
                  <a:solidFill>
                    <a:schemeClr val="tx2"/>
                  </a:solidFill>
                </a:rPr>
                <a:t>G</a:t>
              </a:r>
            </a:p>
            <a:p>
              <a:r>
                <a:rPr lang="en-US" sz="1200" dirty="0">
                  <a:solidFill>
                    <a:schemeClr val="tx2"/>
                  </a:solidFill>
                </a:rPr>
                <a:t>G</a:t>
              </a:r>
              <a:endParaRPr lang="en-US" sz="1200" dirty="0" smtClean="0">
                <a:solidFill>
                  <a:schemeClr val="tx2"/>
                </a:solidFill>
              </a:endParaRPr>
            </a:p>
            <a:p>
              <a:r>
                <a:rPr lang="en-US" sz="1200" dirty="0" smtClean="0">
                  <a:solidFill>
                    <a:schemeClr val="tx2"/>
                  </a:solidFill>
                </a:rPr>
                <a:t>Y</a:t>
              </a:r>
              <a:endParaRPr lang="en-US" sz="1200" dirty="0">
                <a:solidFill>
                  <a:schemeClr val="tx2"/>
                </a:solidFill>
              </a:endParaRPr>
            </a:p>
          </p:txBody>
        </p:sp>
      </p:grpSp>
      <p:sp>
        <p:nvSpPr>
          <p:cNvPr id="87" name="TextBox 86"/>
          <p:cNvSpPr txBox="1"/>
          <p:nvPr/>
        </p:nvSpPr>
        <p:spPr>
          <a:xfrm>
            <a:off x="3104349" y="1316275"/>
            <a:ext cx="595410" cy="5463034"/>
          </a:xfrm>
          <a:prstGeom prst="rect">
            <a:avLst/>
          </a:prstGeom>
          <a:noFill/>
        </p:spPr>
        <p:txBody>
          <a:bodyPr wrap="square" rtlCol="0">
            <a:spAutoFit/>
          </a:bodyPr>
          <a:lstStyle/>
          <a:p>
            <a:endParaRPr lang="en-US" sz="1400" dirty="0" smtClean="0">
              <a:solidFill>
                <a:schemeClr val="tx2"/>
              </a:solidFill>
            </a:endParaRPr>
          </a:p>
          <a:p>
            <a:r>
              <a:rPr lang="en-US" sz="1200" dirty="0" smtClean="0">
                <a:solidFill>
                  <a:schemeClr val="tx2"/>
                </a:solidFill>
              </a:rPr>
              <a:t>G</a:t>
            </a:r>
          </a:p>
          <a:p>
            <a:r>
              <a:rPr lang="en-US" sz="1200" dirty="0" smtClean="0">
                <a:solidFill>
                  <a:schemeClr val="tx2"/>
                </a:solidFill>
              </a:rPr>
              <a:t>G</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Y/G</a:t>
            </a:r>
          </a:p>
          <a:p>
            <a:r>
              <a:rPr lang="en-US" sz="1200" dirty="0" smtClean="0">
                <a:solidFill>
                  <a:schemeClr val="tx2"/>
                </a:solidFill>
              </a:rPr>
              <a:t>R/Y</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Y/G </a:t>
            </a:r>
          </a:p>
          <a:p>
            <a:r>
              <a:rPr lang="en-US" sz="1200" dirty="0" smtClean="0">
                <a:solidFill>
                  <a:schemeClr val="tx2"/>
                </a:solidFill>
              </a:rPr>
              <a:t>G</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G</a:t>
            </a:r>
          </a:p>
          <a:p>
            <a:r>
              <a:rPr lang="en-US" sz="1200" dirty="0" smtClean="0">
                <a:solidFill>
                  <a:schemeClr val="tx2"/>
                </a:solidFill>
              </a:rPr>
              <a:t>G</a:t>
            </a:r>
          </a:p>
          <a:p>
            <a:r>
              <a:rPr lang="en-US" sz="1200" dirty="0" smtClean="0">
                <a:solidFill>
                  <a:schemeClr val="tx2"/>
                </a:solidFill>
              </a:rPr>
              <a:t>G</a:t>
            </a:r>
          </a:p>
          <a:p>
            <a:pPr>
              <a:spcBef>
                <a:spcPts val="600"/>
              </a:spcBef>
            </a:pPr>
            <a:endParaRPr lang="en-US" sz="1400" dirty="0" smtClean="0">
              <a:solidFill>
                <a:schemeClr val="tx2"/>
              </a:solidFill>
            </a:endParaRPr>
          </a:p>
          <a:p>
            <a:r>
              <a:rPr lang="en-US" sz="1200" dirty="0" smtClean="0">
                <a:solidFill>
                  <a:schemeClr val="tx2"/>
                </a:solidFill>
              </a:rPr>
              <a:t>Y/G </a:t>
            </a:r>
          </a:p>
          <a:p>
            <a:r>
              <a:rPr lang="en-US" sz="1200" dirty="0" smtClean="0">
                <a:solidFill>
                  <a:schemeClr val="tx2"/>
                </a:solidFill>
              </a:rPr>
              <a:t>Y </a:t>
            </a:r>
            <a:endParaRPr lang="en-US" sz="1200" baseline="30000" dirty="0" smtClean="0">
              <a:solidFill>
                <a:schemeClr val="tx2"/>
              </a:solidFill>
            </a:endParaRPr>
          </a:p>
          <a:p>
            <a:r>
              <a:rPr lang="en-US" sz="1200" dirty="0" smtClean="0">
                <a:solidFill>
                  <a:schemeClr val="tx2"/>
                </a:solidFill>
              </a:rPr>
              <a:t>Y </a:t>
            </a:r>
            <a:endParaRPr lang="en-US" sz="1200" baseline="30000" dirty="0" smtClean="0">
              <a:solidFill>
                <a:schemeClr val="tx2"/>
              </a:solidFill>
            </a:endParaRPr>
          </a:p>
          <a:p>
            <a:pPr>
              <a:spcBef>
                <a:spcPts val="600"/>
              </a:spcBef>
            </a:pPr>
            <a:endParaRPr lang="en-US" sz="1400" dirty="0" smtClean="0">
              <a:solidFill>
                <a:schemeClr val="tx2"/>
              </a:solidFill>
            </a:endParaRPr>
          </a:p>
          <a:p>
            <a:pPr>
              <a:spcBef>
                <a:spcPts val="0"/>
              </a:spcBef>
            </a:pPr>
            <a:r>
              <a:rPr lang="en-US" sz="1200" dirty="0" smtClean="0">
                <a:solidFill>
                  <a:schemeClr val="tx2"/>
                </a:solidFill>
              </a:rPr>
              <a:t>Y </a:t>
            </a:r>
            <a:endParaRPr lang="en-US" sz="1200" baseline="30000" dirty="0">
              <a:solidFill>
                <a:schemeClr val="tx2"/>
              </a:solidFill>
            </a:endParaRPr>
          </a:p>
          <a:p>
            <a:pPr>
              <a:spcBef>
                <a:spcPts val="0"/>
              </a:spcBef>
            </a:pPr>
            <a:r>
              <a:rPr lang="en-US" sz="1200" dirty="0" smtClean="0">
                <a:solidFill>
                  <a:schemeClr val="tx2"/>
                </a:solidFill>
              </a:rPr>
              <a:t>Y/G</a:t>
            </a:r>
          </a:p>
          <a:p>
            <a:pPr>
              <a:spcBef>
                <a:spcPts val="0"/>
              </a:spcBef>
            </a:pPr>
            <a:r>
              <a:rPr lang="en-US" sz="1200" dirty="0" smtClean="0">
                <a:solidFill>
                  <a:schemeClr val="tx2"/>
                </a:solidFill>
              </a:rPr>
              <a:t>G </a:t>
            </a:r>
          </a:p>
          <a:p>
            <a:pPr>
              <a:spcBef>
                <a:spcPts val="0"/>
              </a:spcBef>
            </a:pPr>
            <a:r>
              <a:rPr lang="en-US" sz="1200" dirty="0" smtClean="0">
                <a:solidFill>
                  <a:schemeClr val="tx2"/>
                </a:solidFill>
              </a:rPr>
              <a:t>G</a:t>
            </a:r>
          </a:p>
          <a:p>
            <a:pPr>
              <a:spcBef>
                <a:spcPts val="0"/>
              </a:spcBef>
            </a:pPr>
            <a:r>
              <a:rPr lang="en-US" sz="1200" dirty="0">
                <a:solidFill>
                  <a:schemeClr val="tx2"/>
                </a:solidFill>
              </a:rPr>
              <a:t>R</a:t>
            </a:r>
            <a:endParaRPr lang="en-US" sz="1200" dirty="0" smtClean="0">
              <a:solidFill>
                <a:schemeClr val="tx2"/>
              </a:solidFill>
            </a:endParaRPr>
          </a:p>
        </p:txBody>
      </p:sp>
      <p:sp>
        <p:nvSpPr>
          <p:cNvPr id="82" name="Rectangle 81"/>
          <p:cNvSpPr>
            <a:spLocks noChangeAspect="1"/>
          </p:cNvSpPr>
          <p:nvPr/>
        </p:nvSpPr>
        <p:spPr>
          <a:xfrm>
            <a:off x="2786999" y="5803689"/>
            <a:ext cx="365760" cy="109728"/>
          </a:xfrm>
          <a:prstGeom prst="rect">
            <a:avLst/>
          </a:prstGeom>
          <a:gradFill flip="none" rotWithShape="1">
            <a:gsLst>
              <a:gs pos="100000">
                <a:srgbClr val="FFFF00"/>
              </a:gs>
              <a:gs pos="0">
                <a:srgbClr val="FFFF00"/>
              </a:gs>
              <a:gs pos="40000">
                <a:srgbClr val="FFFF00"/>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a:spLocks noChangeAspect="1"/>
          </p:cNvSpPr>
          <p:nvPr/>
        </p:nvSpPr>
        <p:spPr>
          <a:xfrm>
            <a:off x="2786999" y="5984833"/>
            <a:ext cx="365760" cy="109728"/>
          </a:xfrm>
          <a:prstGeom prst="rect">
            <a:avLst/>
          </a:prstGeom>
          <a:gradFill flip="none" rotWithShape="1">
            <a:gsLst>
              <a:gs pos="100000">
                <a:srgbClr val="00B050"/>
              </a:gs>
              <a:gs pos="0">
                <a:srgbClr val="FFFF00"/>
              </a:gs>
              <a:gs pos="40000">
                <a:srgbClr val="FFFF00"/>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a:spLocks noChangeAspect="1"/>
          </p:cNvSpPr>
          <p:nvPr/>
        </p:nvSpPr>
        <p:spPr>
          <a:xfrm>
            <a:off x="2783279" y="5147700"/>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a:spLocks noChangeAspect="1"/>
          </p:cNvSpPr>
          <p:nvPr/>
        </p:nvSpPr>
        <p:spPr>
          <a:xfrm>
            <a:off x="2791762" y="2454232"/>
            <a:ext cx="365760" cy="109728"/>
          </a:xfrm>
          <a:prstGeom prst="rect">
            <a:avLst/>
          </a:prstGeom>
          <a:gradFill>
            <a:gsLst>
              <a:gs pos="0">
                <a:srgbClr val="FFFF00"/>
              </a:gs>
              <a:gs pos="50000">
                <a:schemeClr val="accent1">
                  <a:tint val="44500"/>
                  <a:satMod val="160000"/>
                </a:schemeClr>
              </a:gs>
              <a:gs pos="100000">
                <a:srgbClr val="00B050"/>
              </a:gs>
            </a:gsLst>
            <a:lin ang="0" scaled="0"/>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a:spLocks noChangeAspect="1"/>
          </p:cNvSpPr>
          <p:nvPr/>
        </p:nvSpPr>
        <p:spPr>
          <a:xfrm>
            <a:off x="2783295" y="6348899"/>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a:spLocks noChangeAspect="1"/>
          </p:cNvSpPr>
          <p:nvPr/>
        </p:nvSpPr>
        <p:spPr>
          <a:xfrm>
            <a:off x="2783301" y="3286460"/>
            <a:ext cx="365760" cy="109728"/>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a:spLocks noChangeAspect="1"/>
          </p:cNvSpPr>
          <p:nvPr/>
        </p:nvSpPr>
        <p:spPr>
          <a:xfrm>
            <a:off x="2783301" y="1613436"/>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a:spLocks noChangeAspect="1"/>
          </p:cNvSpPr>
          <p:nvPr/>
        </p:nvSpPr>
        <p:spPr>
          <a:xfrm>
            <a:off x="2783301" y="3473870"/>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a:spLocks noChangeAspect="1"/>
          </p:cNvSpPr>
          <p:nvPr/>
        </p:nvSpPr>
        <p:spPr>
          <a:xfrm>
            <a:off x="2783301" y="3653042"/>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a:spLocks noChangeAspect="1"/>
          </p:cNvSpPr>
          <p:nvPr/>
        </p:nvSpPr>
        <p:spPr>
          <a:xfrm>
            <a:off x="2783301" y="4126718"/>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a:spLocks noChangeAspect="1"/>
          </p:cNvSpPr>
          <p:nvPr/>
        </p:nvSpPr>
        <p:spPr>
          <a:xfrm>
            <a:off x="2783301" y="4309268"/>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a:spLocks noChangeAspect="1"/>
          </p:cNvSpPr>
          <p:nvPr/>
        </p:nvSpPr>
        <p:spPr>
          <a:xfrm>
            <a:off x="2783301" y="4499480"/>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a:spLocks noChangeAspect="1"/>
          </p:cNvSpPr>
          <p:nvPr/>
        </p:nvSpPr>
        <p:spPr>
          <a:xfrm>
            <a:off x="2783301" y="5332819"/>
            <a:ext cx="365760" cy="109728"/>
          </a:xfrm>
          <a:prstGeom prst="rect">
            <a:avLst/>
          </a:prstGeom>
          <a:solidFill>
            <a:srgbClr val="FF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a:spLocks noChangeAspect="1"/>
          </p:cNvSpPr>
          <p:nvPr/>
        </p:nvSpPr>
        <p:spPr>
          <a:xfrm>
            <a:off x="2783301" y="6173822"/>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a:spLocks noChangeAspect="1"/>
          </p:cNvSpPr>
          <p:nvPr/>
        </p:nvSpPr>
        <p:spPr>
          <a:xfrm>
            <a:off x="2783301" y="1794668"/>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a:spLocks noChangeAspect="1"/>
          </p:cNvSpPr>
          <p:nvPr/>
        </p:nvSpPr>
        <p:spPr>
          <a:xfrm>
            <a:off x="2783301" y="1980020"/>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a:spLocks noChangeAspect="1"/>
          </p:cNvSpPr>
          <p:nvPr/>
        </p:nvSpPr>
        <p:spPr>
          <a:xfrm>
            <a:off x="2783301" y="2635670"/>
            <a:ext cx="365760" cy="109728"/>
          </a:xfrm>
          <a:prstGeom prst="rect">
            <a:avLst/>
          </a:prstGeom>
          <a:gradFill>
            <a:gsLst>
              <a:gs pos="0">
                <a:srgbClr val="FF0000"/>
              </a:gs>
              <a:gs pos="50000">
                <a:schemeClr val="accent1">
                  <a:tint val="44500"/>
                  <a:satMod val="160000"/>
                </a:schemeClr>
              </a:gs>
              <a:gs pos="100000">
                <a:srgbClr val="FFFF00"/>
              </a:gs>
            </a:gsLst>
            <a:lin ang="0" scaled="0"/>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a:spLocks noChangeAspect="1"/>
          </p:cNvSpPr>
          <p:nvPr/>
        </p:nvSpPr>
        <p:spPr>
          <a:xfrm>
            <a:off x="2783301" y="2812784"/>
            <a:ext cx="365760" cy="109728"/>
          </a:xfrm>
          <a:prstGeom prst="rect">
            <a:avLst/>
          </a:prstGeom>
          <a:solidFill>
            <a:srgbClr val="00B05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a:spLocks noChangeAspect="1"/>
          </p:cNvSpPr>
          <p:nvPr/>
        </p:nvSpPr>
        <p:spPr>
          <a:xfrm>
            <a:off x="2783295" y="5333736"/>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a:spLocks noChangeAspect="1"/>
          </p:cNvSpPr>
          <p:nvPr/>
        </p:nvSpPr>
        <p:spPr>
          <a:xfrm>
            <a:off x="2783279" y="4966414"/>
            <a:ext cx="365760" cy="109728"/>
          </a:xfrm>
          <a:prstGeom prst="rect">
            <a:avLst/>
          </a:prstGeom>
          <a:gradFill flip="none" rotWithShape="1">
            <a:gsLst>
              <a:gs pos="100000">
                <a:srgbClr val="00B050"/>
              </a:gs>
              <a:gs pos="0">
                <a:srgbClr val="FFFF00"/>
              </a:gs>
              <a:gs pos="40000">
                <a:schemeClr val="accent1">
                  <a:tint val="44500"/>
                  <a:satMod val="160000"/>
                </a:schemeClr>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p:cNvSpPr txBox="1"/>
          <p:nvPr/>
        </p:nvSpPr>
        <p:spPr>
          <a:xfrm>
            <a:off x="2598484" y="1223948"/>
            <a:ext cx="843501" cy="276999"/>
          </a:xfrm>
          <a:prstGeom prst="rect">
            <a:avLst/>
          </a:prstGeom>
          <a:noFill/>
        </p:spPr>
        <p:txBody>
          <a:bodyPr wrap="none" rtlCol="0">
            <a:spAutoFit/>
          </a:bodyPr>
          <a:lstStyle/>
          <a:p>
            <a:pPr algn="ctr"/>
            <a:r>
              <a:rPr lang="en-US" sz="1200" dirty="0" smtClean="0">
                <a:solidFill>
                  <a:schemeClr val="tx2"/>
                </a:solidFill>
              </a:rPr>
              <a:t>  4QFY14</a:t>
            </a:r>
            <a:endParaRPr lang="en-US" sz="1200" dirty="0">
              <a:solidFill>
                <a:schemeClr val="tx2"/>
              </a:solidFill>
            </a:endParaRPr>
          </a:p>
        </p:txBody>
      </p:sp>
      <p:sp>
        <p:nvSpPr>
          <p:cNvPr id="107" name="Rectangle 106"/>
          <p:cNvSpPr>
            <a:spLocks noChangeAspect="1"/>
          </p:cNvSpPr>
          <p:nvPr/>
        </p:nvSpPr>
        <p:spPr>
          <a:xfrm>
            <a:off x="2784862" y="6541355"/>
            <a:ext cx="365760" cy="109728"/>
          </a:xfrm>
          <a:prstGeom prst="rect">
            <a:avLst/>
          </a:prstGeom>
          <a:gradFill flip="none" rotWithShape="1">
            <a:gsLst>
              <a:gs pos="100000">
                <a:srgbClr val="FF0000"/>
              </a:gs>
              <a:gs pos="0">
                <a:srgbClr val="FF0000"/>
              </a:gs>
              <a:gs pos="40000">
                <a:srgbClr val="FF0000"/>
              </a:gs>
              <a:gs pos="100000">
                <a:srgbClr val="FFFF00"/>
              </a:gs>
            </a:gsLst>
            <a:lin ang="0" scaled="0"/>
            <a:tileRect/>
          </a:gra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fontAlgn="auto">
              <a:spcAft>
                <a:spcPts val="0"/>
              </a:spcAft>
            </a:pPr>
            <a:r>
              <a:rPr lang="en-US" sz="2800" b="1" dirty="0" smtClean="0"/>
              <a:t>Status: </a:t>
            </a:r>
            <a:r>
              <a:rPr lang="en-US" sz="2800" dirty="0" smtClean="0"/>
              <a:t>GOES-R Status – History </a:t>
            </a:r>
          </a:p>
        </p:txBody>
      </p:sp>
      <p:sp>
        <p:nvSpPr>
          <p:cNvPr id="3" name="TextBox 2"/>
          <p:cNvSpPr txBox="1"/>
          <p:nvPr/>
        </p:nvSpPr>
        <p:spPr>
          <a:xfrm>
            <a:off x="609600" y="1316926"/>
            <a:ext cx="1302620" cy="5832366"/>
          </a:xfrm>
          <a:prstGeom prst="rect">
            <a:avLst/>
          </a:prstGeom>
          <a:noFill/>
        </p:spPr>
        <p:txBody>
          <a:bodyPr wrap="square" rtlCol="0">
            <a:spAutoFit/>
          </a:bodyPr>
          <a:lstStyle/>
          <a:p>
            <a:r>
              <a:rPr lang="en-US" sz="1400" dirty="0" smtClean="0">
                <a:solidFill>
                  <a:schemeClr val="tx2"/>
                </a:solidFill>
              </a:rPr>
              <a:t>EXIS</a:t>
            </a:r>
          </a:p>
          <a:p>
            <a:pPr algn="r"/>
            <a:r>
              <a:rPr lang="en-US" sz="1200" dirty="0" smtClean="0">
                <a:solidFill>
                  <a:schemeClr val="tx2"/>
                </a:solidFill>
              </a:rPr>
              <a:t>H/W</a:t>
            </a:r>
          </a:p>
          <a:p>
            <a:pPr algn="r"/>
            <a:r>
              <a:rPr lang="en-US" sz="1200" dirty="0" smtClean="0">
                <a:solidFill>
                  <a:schemeClr val="tx2"/>
                </a:solidFill>
              </a:rPr>
              <a:t>L1b</a:t>
            </a:r>
          </a:p>
          <a:p>
            <a:pPr algn="r"/>
            <a:r>
              <a:rPr lang="en-US" sz="1200" dirty="0" smtClean="0">
                <a:solidFill>
                  <a:schemeClr val="tx2"/>
                </a:solidFill>
              </a:rPr>
              <a:t>L2+</a:t>
            </a:r>
          </a:p>
          <a:p>
            <a:pPr>
              <a:spcBef>
                <a:spcPts val="600"/>
              </a:spcBef>
            </a:pPr>
            <a:r>
              <a:rPr lang="en-US" sz="1400" dirty="0" smtClean="0">
                <a:solidFill>
                  <a:schemeClr val="tx2"/>
                </a:solidFill>
              </a:rPr>
              <a:t>MAG</a:t>
            </a:r>
          </a:p>
          <a:p>
            <a:pPr algn="r"/>
            <a:r>
              <a:rPr lang="en-US" sz="1200" dirty="0" smtClean="0">
                <a:solidFill>
                  <a:schemeClr val="tx2"/>
                </a:solidFill>
              </a:rPr>
              <a:t>H/W</a:t>
            </a:r>
          </a:p>
          <a:p>
            <a:pPr algn="r"/>
            <a:r>
              <a:rPr lang="en-US" sz="1200" dirty="0" smtClean="0">
                <a:solidFill>
                  <a:schemeClr val="tx2"/>
                </a:solidFill>
              </a:rPr>
              <a:t>L1b</a:t>
            </a:r>
          </a:p>
          <a:p>
            <a:pPr algn="r"/>
            <a:r>
              <a:rPr lang="en-US" sz="1200" dirty="0" smtClean="0">
                <a:solidFill>
                  <a:schemeClr val="tx2"/>
                </a:solidFill>
              </a:rPr>
              <a:t>L2+</a:t>
            </a:r>
          </a:p>
          <a:p>
            <a:pPr>
              <a:spcBef>
                <a:spcPts val="600"/>
              </a:spcBef>
            </a:pPr>
            <a:r>
              <a:rPr lang="en-US" sz="1400" dirty="0" smtClean="0">
                <a:solidFill>
                  <a:schemeClr val="tx2"/>
                </a:solidFill>
              </a:rPr>
              <a:t>SEISS</a:t>
            </a:r>
          </a:p>
          <a:p>
            <a:pPr algn="r"/>
            <a:r>
              <a:rPr lang="en-US" sz="1200" dirty="0" smtClean="0">
                <a:solidFill>
                  <a:schemeClr val="tx2"/>
                </a:solidFill>
              </a:rPr>
              <a:t>H/W</a:t>
            </a:r>
          </a:p>
          <a:p>
            <a:pPr algn="r"/>
            <a:r>
              <a:rPr lang="en-US" sz="1200" dirty="0" smtClean="0">
                <a:solidFill>
                  <a:schemeClr val="tx2"/>
                </a:solidFill>
              </a:rPr>
              <a:t>L1b</a:t>
            </a:r>
          </a:p>
          <a:p>
            <a:pPr algn="r"/>
            <a:r>
              <a:rPr lang="en-US" sz="1200" dirty="0" smtClean="0">
                <a:solidFill>
                  <a:schemeClr val="tx2"/>
                </a:solidFill>
              </a:rPr>
              <a:t>L2+</a:t>
            </a:r>
          </a:p>
          <a:p>
            <a:pPr>
              <a:spcBef>
                <a:spcPts val="600"/>
              </a:spcBef>
            </a:pPr>
            <a:r>
              <a:rPr lang="en-US" sz="1400" dirty="0" smtClean="0">
                <a:solidFill>
                  <a:schemeClr val="tx2"/>
                </a:solidFill>
              </a:rPr>
              <a:t>SUVI</a:t>
            </a:r>
          </a:p>
          <a:p>
            <a:pPr algn="r"/>
            <a:r>
              <a:rPr lang="en-US" sz="1200" dirty="0" smtClean="0">
                <a:solidFill>
                  <a:schemeClr val="tx2"/>
                </a:solidFill>
              </a:rPr>
              <a:t>H/W</a:t>
            </a:r>
          </a:p>
          <a:p>
            <a:pPr algn="r"/>
            <a:r>
              <a:rPr lang="en-US" sz="1200" dirty="0" smtClean="0">
                <a:solidFill>
                  <a:schemeClr val="tx2"/>
                </a:solidFill>
              </a:rPr>
              <a:t>L1b</a:t>
            </a:r>
          </a:p>
          <a:p>
            <a:pPr algn="r"/>
            <a:r>
              <a:rPr lang="en-US" sz="1200" dirty="0" smtClean="0">
                <a:solidFill>
                  <a:schemeClr val="tx2"/>
                </a:solidFill>
              </a:rPr>
              <a:t>L2+</a:t>
            </a:r>
          </a:p>
          <a:p>
            <a:pPr>
              <a:spcBef>
                <a:spcPts val="600"/>
              </a:spcBef>
            </a:pPr>
            <a:r>
              <a:rPr lang="en-US" sz="1400" dirty="0" smtClean="0">
                <a:solidFill>
                  <a:schemeClr val="tx2"/>
                </a:solidFill>
              </a:rPr>
              <a:t>Products</a:t>
            </a:r>
          </a:p>
          <a:p>
            <a:pPr algn="r"/>
            <a:r>
              <a:rPr lang="en-US" sz="1200" dirty="0" smtClean="0">
                <a:solidFill>
                  <a:schemeClr val="tx2"/>
                </a:solidFill>
              </a:rPr>
              <a:t>L0</a:t>
            </a:r>
          </a:p>
          <a:p>
            <a:pPr algn="r"/>
            <a:r>
              <a:rPr lang="en-US" sz="1200" dirty="0" smtClean="0">
                <a:solidFill>
                  <a:schemeClr val="tx2"/>
                </a:solidFill>
              </a:rPr>
              <a:t>L1b</a:t>
            </a:r>
          </a:p>
          <a:p>
            <a:pPr algn="r"/>
            <a:r>
              <a:rPr lang="en-US" sz="1200" dirty="0" smtClean="0">
                <a:solidFill>
                  <a:schemeClr val="tx2"/>
                </a:solidFill>
              </a:rPr>
              <a:t>L2+</a:t>
            </a:r>
          </a:p>
          <a:p>
            <a:pPr>
              <a:spcBef>
                <a:spcPts val="600"/>
              </a:spcBef>
            </a:pPr>
            <a:r>
              <a:rPr lang="en-US" sz="1400" dirty="0" smtClean="0">
                <a:solidFill>
                  <a:schemeClr val="tx2"/>
                </a:solidFill>
              </a:rPr>
              <a:t>Access</a:t>
            </a:r>
          </a:p>
          <a:p>
            <a:pPr algn="r"/>
            <a:r>
              <a:rPr lang="en-US" sz="1200" dirty="0" smtClean="0">
                <a:solidFill>
                  <a:schemeClr val="tx2"/>
                </a:solidFill>
              </a:rPr>
              <a:t>PDA, SPADES</a:t>
            </a:r>
          </a:p>
          <a:p>
            <a:pPr algn="r"/>
            <a:r>
              <a:rPr lang="en-US" sz="1200" dirty="0" smtClean="0">
                <a:solidFill>
                  <a:schemeClr val="tx2"/>
                </a:solidFill>
              </a:rPr>
              <a:t>GRB, SPADES</a:t>
            </a:r>
          </a:p>
          <a:p>
            <a:pPr algn="r"/>
            <a:r>
              <a:rPr lang="en-US" sz="1200" dirty="0" smtClean="0">
                <a:solidFill>
                  <a:schemeClr val="tx2"/>
                </a:solidFill>
              </a:rPr>
              <a:t>CLASS</a:t>
            </a:r>
          </a:p>
          <a:p>
            <a:pPr algn="r"/>
            <a:r>
              <a:rPr lang="en-US" sz="1200" dirty="0" smtClean="0">
                <a:solidFill>
                  <a:schemeClr val="tx2"/>
                </a:solidFill>
              </a:rPr>
              <a:t>SPADES</a:t>
            </a:r>
          </a:p>
          <a:p>
            <a:pPr algn="r"/>
            <a:r>
              <a:rPr lang="en-US" sz="1200" dirty="0" smtClean="0">
                <a:solidFill>
                  <a:schemeClr val="tx2"/>
                </a:solidFill>
              </a:rPr>
              <a:t>GRB&amp;PDA, </a:t>
            </a:r>
            <a:r>
              <a:rPr lang="en-US" sz="1200" dirty="0">
                <a:solidFill>
                  <a:schemeClr val="tx2"/>
                </a:solidFill>
              </a:rPr>
              <a:t>PLT</a:t>
            </a:r>
          </a:p>
          <a:p>
            <a:pPr algn="r"/>
            <a:endParaRPr lang="en-US" sz="1200" dirty="0">
              <a:solidFill>
                <a:schemeClr val="tx2"/>
              </a:solidFill>
            </a:endParaRPr>
          </a:p>
        </p:txBody>
      </p:sp>
      <p:sp>
        <p:nvSpPr>
          <p:cNvPr id="7" name="TextBox 6"/>
          <p:cNvSpPr txBox="1"/>
          <p:nvPr/>
        </p:nvSpPr>
        <p:spPr>
          <a:xfrm>
            <a:off x="7378085" y="1278702"/>
            <a:ext cx="851515" cy="369332"/>
          </a:xfrm>
          <a:prstGeom prst="rect">
            <a:avLst/>
          </a:prstGeom>
          <a:noFill/>
        </p:spPr>
        <p:txBody>
          <a:bodyPr wrap="none" rtlCol="0">
            <a:spAutoFit/>
          </a:bodyPr>
          <a:lstStyle/>
          <a:p>
            <a:r>
              <a:rPr lang="en-US" b="1" dirty="0" smtClean="0">
                <a:solidFill>
                  <a:srgbClr val="FF0000"/>
                </a:solidFill>
              </a:rPr>
              <a:t>FOUO</a:t>
            </a:r>
            <a:endParaRPr lang="en-US" b="1" dirty="0">
              <a:solidFill>
                <a:srgbClr val="FF0000"/>
              </a:solidFill>
            </a:endParaRPr>
          </a:p>
        </p:txBody>
      </p:sp>
      <p:sp>
        <p:nvSpPr>
          <p:cNvPr id="25" name="TextBox 24"/>
          <p:cNvSpPr txBox="1"/>
          <p:nvPr/>
        </p:nvSpPr>
        <p:spPr>
          <a:xfrm>
            <a:off x="3444786" y="1223949"/>
            <a:ext cx="843501" cy="276999"/>
          </a:xfrm>
          <a:prstGeom prst="rect">
            <a:avLst/>
          </a:prstGeom>
          <a:noFill/>
        </p:spPr>
        <p:txBody>
          <a:bodyPr wrap="none" rtlCol="0">
            <a:spAutoFit/>
          </a:bodyPr>
          <a:lstStyle/>
          <a:p>
            <a:pPr algn="ctr"/>
            <a:r>
              <a:rPr lang="en-US" sz="1200" dirty="0" smtClean="0">
                <a:solidFill>
                  <a:schemeClr val="tx2"/>
                </a:solidFill>
              </a:rPr>
              <a:t>  3QFY14</a:t>
            </a:r>
            <a:endParaRPr lang="en-US" sz="1200" dirty="0">
              <a:solidFill>
                <a:schemeClr val="tx2"/>
              </a:solidFill>
            </a:endParaRPr>
          </a:p>
        </p:txBody>
      </p:sp>
      <p:sp>
        <p:nvSpPr>
          <p:cNvPr id="51" name="TextBox 50"/>
          <p:cNvSpPr txBox="1"/>
          <p:nvPr/>
        </p:nvSpPr>
        <p:spPr>
          <a:xfrm>
            <a:off x="5137944" y="1223949"/>
            <a:ext cx="843501" cy="276999"/>
          </a:xfrm>
          <a:prstGeom prst="rect">
            <a:avLst/>
          </a:prstGeom>
          <a:noFill/>
        </p:spPr>
        <p:txBody>
          <a:bodyPr wrap="none" rtlCol="0">
            <a:spAutoFit/>
          </a:bodyPr>
          <a:lstStyle/>
          <a:p>
            <a:pPr algn="ctr"/>
            <a:r>
              <a:rPr lang="en-US" sz="1200" dirty="0" smtClean="0">
                <a:solidFill>
                  <a:schemeClr val="tx2"/>
                </a:solidFill>
              </a:rPr>
              <a:t>  1QFY14</a:t>
            </a:r>
            <a:endParaRPr lang="en-US" sz="1200" dirty="0">
              <a:solidFill>
                <a:schemeClr val="tx2"/>
              </a:solidFill>
            </a:endParaRPr>
          </a:p>
        </p:txBody>
      </p:sp>
      <p:cxnSp>
        <p:nvCxnSpPr>
          <p:cNvPr id="76" name="Straight Connector 75"/>
          <p:cNvCxnSpPr/>
          <p:nvPr/>
        </p:nvCxnSpPr>
        <p:spPr>
          <a:xfrm>
            <a:off x="2693899" y="1466966"/>
            <a:ext cx="0" cy="521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540569" y="1466966"/>
            <a:ext cx="0" cy="5212080"/>
          </a:xfrm>
          <a:prstGeom prst="line">
            <a:avLst/>
          </a:prstGeom>
        </p:spPr>
        <p:style>
          <a:lnRef idx="1">
            <a:schemeClr val="accent1"/>
          </a:lnRef>
          <a:fillRef idx="0">
            <a:schemeClr val="accent1"/>
          </a:fillRef>
          <a:effectRef idx="0">
            <a:schemeClr val="accent1"/>
          </a:effectRef>
          <a:fontRef idx="minor">
            <a:schemeClr val="tx1"/>
          </a:fontRef>
        </p:style>
      </p:cxnSp>
      <p:pic>
        <p:nvPicPr>
          <p:cNvPr id="80" name="Picture 2" descr="http://alg.umbc.edu/aqpg/goes-r_color_l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8069" y="142873"/>
            <a:ext cx="1219199" cy="914400"/>
          </a:xfrm>
          <a:prstGeom prst="rect">
            <a:avLst/>
          </a:prstGeom>
          <a:noFill/>
          <a:extLst>
            <a:ext uri="{909E8E84-426E-40DD-AFC4-6F175D3DCCD1}">
              <a14:hiddenFill xmlns:a14="http://schemas.microsoft.com/office/drawing/2010/main">
                <a:solidFill>
                  <a:srgbClr val="FFFFFF"/>
                </a:solidFill>
              </a14:hiddenFill>
            </a:ext>
          </a:extLst>
        </p:spPr>
      </p:pic>
      <p:sp>
        <p:nvSpPr>
          <p:cNvPr id="194" name="TextBox 193"/>
          <p:cNvSpPr txBox="1"/>
          <p:nvPr/>
        </p:nvSpPr>
        <p:spPr>
          <a:xfrm>
            <a:off x="4325494" y="1223949"/>
            <a:ext cx="843501" cy="276999"/>
          </a:xfrm>
          <a:prstGeom prst="rect">
            <a:avLst/>
          </a:prstGeom>
          <a:noFill/>
        </p:spPr>
        <p:txBody>
          <a:bodyPr wrap="none" rtlCol="0">
            <a:spAutoFit/>
          </a:bodyPr>
          <a:lstStyle/>
          <a:p>
            <a:pPr algn="ctr"/>
            <a:r>
              <a:rPr lang="en-US" sz="1200" dirty="0" smtClean="0">
                <a:solidFill>
                  <a:schemeClr val="tx2"/>
                </a:solidFill>
              </a:rPr>
              <a:t>  2QFY14</a:t>
            </a:r>
            <a:endParaRPr lang="en-US" sz="1200" dirty="0">
              <a:solidFill>
                <a:schemeClr val="tx2"/>
              </a:solidFill>
            </a:endParaRPr>
          </a:p>
        </p:txBody>
      </p:sp>
      <p:cxnSp>
        <p:nvCxnSpPr>
          <p:cNvPr id="106" name="Straight Connector 105"/>
          <p:cNvCxnSpPr/>
          <p:nvPr/>
        </p:nvCxnSpPr>
        <p:spPr>
          <a:xfrm>
            <a:off x="1866210" y="1463040"/>
            <a:ext cx="0" cy="521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426644" y="1466966"/>
            <a:ext cx="0" cy="5212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5254858" y="1469767"/>
            <a:ext cx="0" cy="5212080"/>
          </a:xfrm>
          <a:prstGeom prst="line">
            <a:avLst/>
          </a:prstGeom>
        </p:spPr>
        <p:style>
          <a:lnRef idx="1">
            <a:schemeClr val="accent1"/>
          </a:lnRef>
          <a:fillRef idx="0">
            <a:schemeClr val="accent1"/>
          </a:fillRef>
          <a:effectRef idx="0">
            <a:schemeClr val="accent1"/>
          </a:effectRef>
          <a:fontRef idx="minor">
            <a:schemeClr val="tx1"/>
          </a:fontRef>
        </p:style>
      </p:cxnSp>
      <p:sp>
        <p:nvSpPr>
          <p:cNvPr id="185" name="Rectangle 184"/>
          <p:cNvSpPr>
            <a:spLocks noChangeAspect="1"/>
          </p:cNvSpPr>
          <p:nvPr/>
        </p:nvSpPr>
        <p:spPr>
          <a:xfrm>
            <a:off x="1961449" y="3286202"/>
            <a:ext cx="365760" cy="109728"/>
          </a:xfrm>
          <a:prstGeom prst="rect">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565234"/>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algn="just">
              <a:spcBef>
                <a:spcPts val="300"/>
              </a:spcBef>
              <a:tabLst>
                <a:tab pos="1141413" algn="l"/>
              </a:tabLst>
            </a:pPr>
            <a:r>
              <a:rPr lang="en-US" sz="2800" b="1" dirty="0" smtClean="0"/>
              <a:t>Cal-Val:  </a:t>
            </a:r>
            <a:r>
              <a:rPr lang="en-US" sz="2800" dirty="0" smtClean="0">
                <a:solidFill>
                  <a:schemeClr val="accent1">
                    <a:lumMod val="75000"/>
                  </a:schemeClr>
                </a:solidFill>
              </a:rPr>
              <a:t>SPADES Status (Post PDR)</a:t>
            </a:r>
            <a:endParaRPr lang="en-US" sz="2800" dirty="0">
              <a:solidFill>
                <a:schemeClr val="accent1">
                  <a:lumMod val="75000"/>
                </a:schemeClr>
              </a:solidFill>
            </a:endParaRPr>
          </a:p>
          <a:p>
            <a:pPr fontAlgn="auto">
              <a:spcAft>
                <a:spcPts val="0"/>
              </a:spcAft>
            </a:pPr>
            <a:endParaRPr lang="en-US" sz="2800" b="1" dirty="0" smtClean="0"/>
          </a:p>
        </p:txBody>
      </p:sp>
      <p:sp>
        <p:nvSpPr>
          <p:cNvPr id="13" name="AutoShape 2" descr="data:image/jpeg;base64,/9j/4AAQSkZJRgABAQAAAQABAAD/2wCEAAkGBxQTEhUUExQWFhUXGCAYGBgYGR4cIBweIRsfHBgdHBgcHCgsHxslGx0cIjEhJSkrLi4uIB8zODMsNygtLisBCgoKDg0OGxAQGywkICU0LDQ0NCwsLCw0LC8sLCwsLC0sLCwsLCwsLCwsLCwsLCwsLCwsLCwsLCwsLCwsLCwsLP/AABEIAKAAoAMBEQACEQEDEQH/xAAcAAACAwEBAQEAAAAAAAAAAAAABgQFBwMBAgj/xABBEAACAQIDBQQHBQYFBQEAAAABAgMAEQQSIQUGMUFREyJhgQcUMnGRocEjQlJisTNyktHh8FOCorLxFUNzwtIW/8QAGgEBAAMBAQEAAAAAAAAAAAAAAAMEBQIBBv/EADQRAAICAQMDAQYEBgIDAAAAAAABAgMRBCExEkFREwUiMmFx8IGRobEUI0LR4fEVwTNSYv/aAAwDAQACEQMRAD8A3GgCgCgCgCgCgCgCgCgCgCgCgCgIOO2vBCyrLKiM+ihiBeu41ykm4o5c4rZsnVwdBQBQBQBQBQBQBQBQBQBQBQHl6AiY/akMIvLKkY/MwHyrqMJS2isnLko8sXsV6R8Al/tS5H4EJ+drVZjobn2IJaypdyvf0r4Mf9uc/wCVfq9Sf8db8iN6+r5nsXpWwZ4pMvvUfRjR+zrfkerXVPyWuC3+wEmgnCn84K/qKino7o8xJI6qqXDLfG7ZhjgecurRoLkqQb9ALHieFQRrlKSjjcllNKPV2Pz5tzaUmMnkncXJ1sNQi8FHuHXrX0VVcKYqCf8AlmFZOVsnL7Rtfo52x6zgoyTd4/s363HAn3rasPV19Fr+ZsaWzrrTGiqxYCgCgCgCgCgCgCgCgA0Au7zb5YbB6O2aS1xGmrefQe+rFGlst448kF2ohXyZbt70kYuckRkQJ0Q3NvFyP0tWrVoK4bvdmdZrbJcbFE2w8Sw7Ro21VpAZDZmVbZmGbUjUa1Orq4vCf5EPo2S3f6lxHuQ2YqZ4wVDg6GweMoHQk2t7akNqKgetWM9Pj9eCwtFvuyR/+IQGzTWPrGQjug9ln7POAT7V9elq5/jHj4e36+D3+DXnv+hWbH3XaWeWFy0ZjQv3VDk6gKLA879ams1KjBSXchr03VNxZ3fcqUojo6FXIAv3SCzhUUjWxIOb3XrlayOWmuPtnT0bxlMosRgJY0DMjKjBWvyN75L25kAkXqdWQk+d0QyqnFcD5u3siOPCukn7SdbOfwi3dHkdT/SszUXSlamuEaNFKjXh9yN6JtpGDGPh30Eoy26Ol7fEZvlU2vr661NdiDRT6LHBmzCsY1T2gCgCgCgCgCgCgPCbanhQGV77ekg3MOCYW4NN9E/+vhWpptB/VZ+RnajWpe7X+Yj7K2DLiMzk5BlMmdwe/Y2YqTbNYkXN9L1fsvhXhc/TsU69PKzdjErYPBmN1DGURtniZbsSyiwbNcKysrA90aMPOq/VtTTe3ntt/ctJVVNNLfx3FjaG91ivZ2QJ2gVV75AkADpmbinGwPC9Ryvpryvie3G26O41Wzw/h/yUmN3klltnLPlXKudy1h0A6VD/AB8l8EUiVaNP45NkL/qT9E/h/rXD193n9DpaKpdv1PV2m/RfIW/Q0Wvu8p/gHo6vGCfg955UIsWFmVhZri6aocrdPfXcdcntOC/A4lpHzGX5jrutvUXJeQZxnZmbUMWcKrEDhdY1KrYi2apX0WxzXn/X92cpzreJ4GiFkm9hlV2sTrbL3jnuv3UVefM9aiknHnj7x+Z2mnwJG8mHlw+JEoDI1wwNuDA3Hxtex41oaeUbK+l7lDURcLOpGnbj7+Ji/spbRzjgPuv4r4/l+FZuq0bq96O8S/p9UrNnsx2qkWwoAoAoAoAoAoDIPSXvqZGbC4dvsxpI4PtnmoP4Rz61saLSqK9SfPYy9Xqcvoj+Ip7DwcYktiQoDR54xIxVGJ9nMy6hSL/Krd05OPuecPHJWphFS9/xtngk72b12dBA7AQ5lRlYhnBAFzoLWUZc3MAVSzCiLdiy32++xbxO6XuPCXcQ8VjGfjoOg+vWqF2ost+J7eC7VRCvhHCoSYKAKAKAEQswUcSbCvBkasK4RQqHQD/n51vV1KuPSY1k3OXWTExh+FdOKZyptDFsjeVMUrYaYIWdzZ3N1zkWzMot3wCba6nKBl41U9PHv1vZc45Lann3LFz5KLbuyOwbtIWdoQ+VZGGUhxc5bj7wtfTgdOIq7Td6i6ZYyUrqfTeY8Go+jnfP1texmIE6DQ/4i8z+8OY8/dlazS+k+qPD/Q0NLqfUWJcjzVIuBQBQBQBQCL6Ud6PVoRBEftpQbkfcTgT7zwHn0q9odP6kuqXCKervdccLlmb7obGSSRXnVxD91spCMwPsmS1l0vx0JsDWlqrnGOIclHTVKUsy4K7e7bucqCwkKXVH7MRsw42ZVJGVTe1uvjVeVq00duX2znHzJ1U9RLfhd/InO5JudSayZNyfU+TTilFYR5Xh6FAFAeXoABoC63W2S2IkdUZVZU0Lcsxy399r/Kud3sht3LvGbCmhMilCyxgEyAAAcLi3WxvYeFaNOvrfRCT3f2ilbpWsyjwUmNxeVbA6nQVZ1Vvpw25ZDRV1yy+Cpw8xQ3HmDz99ZVVsqpdUS/bVGyPTI0jdzeEzxphpTmjzE3Kl5CoAHYRqLWZre0Ot/fp4jOPrQ/0/L+hQTlF+lP8A38it2lhJcHOrxiSPXPEXADWB+8AeINwetXK5xuh0vD8lScJVT6lt4Nz3T26uMw6zLoeDr+FhxHurBvpdU+lmxTarI9SLmoiUKAKA5YqdURnY2VQWJ6AC5r1Jt4R43hZPzttXHSY7Fs5DXkayqAWKryGVbk2XXSvo64KmvHgwpyd1mfJebyYxMJh+wgkazrmcqe6OGfIScwzkWZG5iqcZZzbYuPtfL6MuTWEqq+5l+ImLsWP/AAOQrKnN2S6pGhCChHpR8VydhQBQBQDRuJgFllYSqDGV1zDh+YeI1qC+11VuaWcHUFl4NP2huZhXiAgw0XaEZxc2IXqeo5W686zNHZZOXU5bLOf9ks8LZlduTsBMsk/YAg6RAAAHLcsHBPAmw1vWlp7XblpLb7/Yjsj0YTZJ372uThJLFM7OUdWX2VI71idQwI4a869hp6pahTy/8o5cpKBic8lz4DQVasm5yyziMVFbHwK4OiRgMV2bcbA8fDofKp9Nf6Msvh8kGop9SO3K4Hzb+1VxEcVkzzsLObkshU2yog0yt7V9STe9a9NbhJvOI9vnkzL7FOK297v8sFj6LNunD4vsmPcnspvyceybdeI+Fca+nrh1Llfse6K3on0vubeKw85Ng9oAoBH9Le1eywfZj2pmy/5Rq30HnV32fX125fYp62fTXjyZxulEsavPK2SNrwglWynQFwXQ5ozYrZgDzrS1LcvcW75+88/QpaVdKc3xx9+Co2+HxbNKTlLsDYXbRQFW5OpOnE6k2qG/T9UFWnsizpp5lKx9xcn2ZIvK/u/lWdPTWR7F5TTIdVzsK9AUB0SBiLgEjw/vjXjYNG3an7JFiVjHrc5dc1xbW2twBqPdWRqJTubS3j4LagoLfkvsXDI00Fge1e8aiyjLpe9wTpxOoBFTOuqFMqYyy9tvqRJty6sbDXhYnw4ERJZj7FrgC3HMRwJvz+lZ8I3wjLt9P8/a58HcnFsy/fmIllTN2cJuVclT7VtDdhx5njwrV0c3KvMuSOxbiBiIQjEBla3NeFXERHOvQeUA8+jjapWUILZntFmIJsx/Znu6+HlWhW/Vow/6f2KE16d2V/V+4bz4RocSxMiu5OcuilQHJuQPFW42PGtKianDGMfUoXxcJ5yb3u7tH1jDRTfjQE+/73zvXz9sOibj4NquXVFSLKuDs8NAY36ZcZmxUcfKOO/mx1+QFbPs6OIN+WZOvl76RAE6wYHIHmSYoPszJlUiQ6sqKtnW1tCbi/ACut53cLHnHj9j3Krp75+vkXlwrE3QspHA2Oo8h9arPUNzexdrrUYKLPnEzyKwEqqfEafEdanWWso9wux8YyCFxrY+IN7edQ9Hqcxye7rgpcVsll1XUeNVJ6dx+HckU/JXEW41Adlju7tY4TExz5A4U95G4MpFmFeAasNs0qc6ICjBZFy62Tpx9oddLWrKvai8Pbnkt1vbKG+baUkCGTsYArSE9oX7NlbNmXMSp1PC386m0FUdTW4dbTj/APOWvpuVrpOuWUufn/gn7F2iXzNIFZ3UyTSK+gTQJZRcnnoSOJtXntTSt1OMXxvv3PaZ53fcYJuzlwTqwYR9gS6kC3ejJFyNLjT4CrengoUxS32OJvMmfmOI3AJ6VMD7oAoCbsaYrJpzFxbqNR9at6GWLsedirq1/Lz4NE3twp9VhJbDjI11jhQrlWRQ1tT3rEDW33q0NNL+Y1v+L5aKWpg/TT2/D5jt6HMbnwbxk6xSED3MAw+eaqXtGOLc+UWdDLNePA/VQLoUBgPpLlLbRn/LlX/SK+g0KxTExNY82ssN5GDLBGuJlkDOtkY93KE0ZUyiwXQX4Ek9Kr05XU3FLZ7lq1J9KznLLGHDkoB8+lU+pdi9jJzGxIkF2sBx1PP3muP4pOOYs9cN9yqk9W1AGl+NrXqP+Kfk5zDyR5tmxHUSBT7/AKGrtOoUlg4ZVY7d3PqLeBHH+/CuLIV2PC2aOk2ikj3axDMQEso9qRjlRf3nP6amqk65QeGSKSYy7FxOFgwsi+sLJKrKy2BUOL2eNGLXNhrew86qaqhWRx3Ja7MDHs7b0bQPGZ7E5QnDTXui1yAeXnWVV6+mvjZGOV3+ZNZGNkcF3uvsZA2ZjIok1u9lzG11DBNCAASpsOfnoe0JS1EFXL3V5IKoqttrcz7fXHzpNicPh5hJh72IQ6jmVIvcgMW5cNKn07caY1t5wuTmUU5ZEUVKD2vQFAdsEftF99vjpUlLxZF/MjuWa5L5Gh7TN8HF3oIwY1OTLeWQhiC2fLoNOF+VbNa/nPZvf8EZVj/lLdcfiMnoRm7+KTqsZ+BcH9ar+01tF/Ul9nv4kaxWSaYUB+e/SGtto4m/4gf9Ir6HSb0RMPU7XMZt5kmEmGM65R6wfvO2YsoBKZ/YTTRBoL1Up6HGfS+3yLtnUpRb8k3aTRxRZiSRx46n3eVZ0t0Xs4zkQ9sYhpeJJsw7puM4v5gG31qBPDaIHZmW5FbKHLXJToovbxAHGuc5XTscLpbwybgNmySjMMqxD7xNgD0N/DkLmijng8VeVnJ9TYyOBsqBp5L87qinoFGr+ZA8DV3TVZTxLg6jHGxyxuPnnsJYjIp4KFJCj8qgWX4VcSSjhpfmeYnnORd21sN4bOFcI3AMCCP6a8ao2UOPvLj9ixCeeSnKg1CSF8u+GNEaxesPkW1hpy4a2ubDqa4nXGcXGSygm08oogP7+vvrrAPa9AUAUB1wgvIn76/qK6h8S+q/c5n8L+jNCwjxtgnVpIcyxkqnZWk9rS0raEanhW3JP1spPnz/ANGTHDpw2uPAw+hQfb4j/wAa/wC41B7T+GK+pJ7P5l+BrorINMKAwf0qYfLtCQ/jVW+VvpW97PlmlLwY2tWLTjtDauG7OHsls4kRz9nlKWFpA0mY9pmax4AACkKbMy6uMP7+R1ZdW0seUz73l232j5QO6osF4cfD3VhTeH0pcF6djbK3CbOebvnRAdXburw1F/oCT4VFhybZGk3uWWNxcIYZE7VrADMMqLYa2Ti3PU2HhXXVHG+53OUW9kQjjHlZb3dicsajgNeCqNLe6veqaksHOfJL2zHDgCMyCfFkZipPciB4E8yT87chV+OXlQRLFeRexG9OMkv9v2ajlGAor1aeb5l+hJt4Ig2hK9i8rSEaAsb8eIq1TXiOOTiRGl2PK5LQxO4vqEUtb4CqWp03Q8x4JIzXDK2RCpKsCpHEEWI94NUzs7/9Pm/wZf4G/lXuH4B8TYSRRdo3UcLsjDy1HGjTXILjZ25+LlGYx9kn45TkHz1+VdKEnuc9SLGHYuz4NcTjO2bmkANviLk/KvUoLl5HvMWdnreQWvYXPw4fSu9LHqtivmR6iXTVJjvNvTI2F9VKjswoUanSxGtuuh/iNba00VZ6mdzIepbr6MDt6EsPZcVJyJRB5Bif9wqj7TlvFfUt+z1tJmniss0T2gMo9NWAObDzgaENG3vHeX5ZvhWr7Mmvej+Jm+0I/DIzfDYcvfVQF1YsbAf34VpWWqHJRrqlZwT/AFiFLFV7ZzqWcEIPdHxb3sQPDnXzupXp2S253NKtpR8nT1p5MrSPmY6J4Doo4Ae4V5Cnrr6n+AbbZ0ljIXvG+vlXlsHFHUlsXvo7gV8cAbEiJ2XrcWH/ALGoqnjc7qinuK2+jg7QnDtlHalCbHurcDN4jLyrRr/lwcvJLguNrb+xjMMJhVZVHty2UWHCyAXt4kj3VwnZJNpDpS5HHEbIMskEIIQMnaSBVALaDu35Lfj7xRWYWTzpM83v2gZJ3jVmSKNikaobLpoWsPvEjj7qtV6fqjmT5PMpE/YezTtLCTwS97E4YBopeJZSDYE8xdSuvhVC2Di+l9iRPfKJWz9nzybKwcseKGFiQOZZGJ4XGUBb94+1pcVGpPCWRhZKOffYRSRNhu1n7ItmkxDftAQL5UH7Ph7XEdKeo87HvSR98tiM0UeOjlknw0v+IxZom/AxJ4XuAdOGtcPd5PV4FIV6elhsdPabl7I/U/oPjWh7NrzNy8FD2hPEFHyWNbRkG7+i3Adls+MnjITIfPQf6QK+f11nXc/lsbmkh01IbqqFkKAXt+9ketYKWMC7gZ0/eXUDzFxU+mt9O1Mhvr662j89ivpDAOqS2VuJ5j6/L9Koa7S+tFNcos6afvdL7nfdnaK+sQ9rbIrWPTKSP7NVYVLo6VyjV6UtzZt5tkxywMwRbgAgqLDXhY/eHI21qnXJ5wySUU0Yts/bMmDxaYhASYmIZDxZTo63t4fECp7tKox6oHleFsXHpFijmkXHwHPh8QO8V4pIAAVboTp869ol1QwevkhbJ3aBjz45vVYSCC8mjMDySM6k+Nd2XKMGu7PFuzS129HHtiJfuS4QKt+twy+ZUfKqco+6vnk68mcbw4EjFSRPYHMbHhxY2J94INa1b9xNELGL0USernG4qQWVY1TXmylmYeXdHmKqamPXOKRInhFDvlGY9k7Lw7avmdyo/dBGnhmqjKHTsdqWRYxW7eIjg9YlTs4ywUB9GYnhZOPLnavMdz3JovojUYjZu0MLILoCSL8s6En4MmbzrwGRwksBpqbcOpoel/BEEUKOX68zX0emp9KtRMDUW+pNyJ+yNntiJo4U9qRgt+nU+QualtsUIOT7HFcHOaij9KYWBURUUWVQFA8ALD5V8u228s+gSwsHWh6FAeNQGEeknd71XFFlFoprunQH76/E3863tDf6leHyjG1lPRPK4Ypg1d5KZElhKHOtwL8jwP8AfCs+yvolk2NNcrI4fI27s7Rxc6tFGwNhdmYngT06351FJQSTZO85OG0NmYWJmOJxa3Y3McK528Re/XwriWqS2weqLImH3ghw6SphMM2SUZZGmkzFh1EQ7oOvtVV6JbtRwdY8nGXbsMrXkwPaNly3fEsxta1rldPcK9jCb/o/UYS7k3aUgx+R9cPKihQM2cDL7BVrAg+NT+k5V9LWP+jjqUWdJtpSSPGuJw4mmGiyRyZS9vxCxFIu2uPDPdmRdt7anBWJ44kjTvdiCWUk6gu2hc/KvIRm11Pk9SR3bfvGgZssOnQHztrXM6rYx6ngLpKTbG8WJ2h2cJUMQ11WNTcki2up4C9VJTc9jtJRGqfGDZOzmwwYHF4m5cL9wEZdfcug6kmvZJRWO54m2xI2XhbAOf8AKPrWhoNM2/Ul+BR1uowuiJYVrmUap6Ht3iA2MkHtDJEPD7zeegHnWR7Rvy/TX4mroacLrZqFZZoBQBQBQFPvTsFMZh2hfQnVG/Cw4H+fhUtNzqmpIitrVkeln572lgJIJHilXK6GxH1B5g9a+jhOM0pRZgzg4PpY0ybtwzYSFsMS8hLBgRdpD3dMt7Rxqc3ebw61Sd8lY1Zx+392XlTHoUq3v+/9hIxOAdJHQl1tdHANtQbFWAOuvlVXVwUEp8osw1HUmmsMjTwqmUKCNLtw110tYDlUWmeVlLBPGTkSsZjQ9jaxPtXtbgALAAW4VYnWpd8HnR3OMOF7Q2TQ/hY6eTH61F1yg8SR51Ncn1iVeJsrd1hoRfUHgQR1qypN7nawz2LaEisGViGAIBvwuLGj35PcJHxLMWYcWPLMbnTgKfQFzDtmEKB6hna2rPMe8euULz6VB16iWyieYj5IuJ3tmjBjhihwoI17Ndf4z/KqlnXW+l7HUUmRNibDlxMh7pdyC+UnVraksWP/ADU9GmWPUt2j+5Xuveeivd/sNW3tjwRQRSB5EmddYnW92BAfhbs7E8De+lq06LZym44WF4+9yhfVCMVLLyzjubu22OnyC4jXWR+g5AfmOtq61OoVMM93wR6eh2y+R+gcLAsaqiAKqgKoHIDhXzzbbyzcSSWEdq8PQoAoAoAoBV353PTHJdbLOg7jdR+FvDx5Va0updMvkV9Rp1avmY7gcfiNnzstirKe/G3ssRfKWHMC9wa2ZQrvhn9TKhOdE8DRBgsNjlhSGRYsly5ZR2vM2tcdpxJZvyi3EiqcpTpcutZz+X34LajC5LpeMfmZziIc9iDY28v6VM9FGP8A49iOrV9O0gjmaMEPfKRbQAjT2dSOGtQuDXKL0bYT4ZKi2mj27WIPlCqCO7oOtr3J6npXUUnsjpkiDacaMsix5mU3JZ75te7dSDYjw41zZX1rk8xkqnlV2N1ynllOl79Dyt0pv2OkmjnCDx5V3FNPJ69yaIjpm004n+VTxi2yvO6EOWWuwdhripiMygouclzYsoIzZNCAwW51qLUQhDE5RyyCF07m4xeENeO2jh8D9nH2croBlGQHMb6yNMDqrRmxTr8ajjXZe8vb74x8vJ7KyFKwt/vyLmxtlYnaU5GZnbTPK5LZRyufjZas22V6aHH4FWuuzUT3f4m6bv7EjwkKxRDQaknix5k+NYVtsrZdUjYrrjCOIlnUZIFAFAFAFAFAFAUW9G60ONS0gs49mRfaX+Y8DU9GonS8x/IhtojasSMZ3i3VxOAbMwJTgJkvbXTX8NwbWNbVOpruWP0Zk26eyp5F6rRWAGnIL7A7rGWJXVhndcwTJpYvkF3Dcb9FNudYOo9qU03ShKGIx2bzv8PVtHG6x88+Ea1OnulWpKe734/DkF3LLXZHjZLXzDPrZihGW17hhUf/ACmnTSnCUZN8bf8AqpeccMljTe/hmmvofK7ryKIQoR1mI7y3YLewuzcABf8AWpY+0tKvUbyujs8JvnZLnfG3kjcNQ+nDTz4XBy23gDAEyuGVy/BMhBVsrXBPXgatez9XHUuS6MOPT3T+JZW6K+rhOvDc8p5+XBUGtIoH3DOyMGVirDgQbEcjr7qSSawz2LaeUOW6Xo7mxFnmvDCddR32HgOXvPwqhqNfCv3Ybsu06KUt57I2LZWy4sPGI4UCKOnPxJ5nxrGnOU5dUmakYRisRJtcnYUAUAUAUAUAUAUAUB8sgIsdQeINBgTNvejbCz3aO8D9UF180P0Iq7Vr7YbPdFS3R1z34EXafoxxkf7PJMPynKf4W/nV+HtGqXxbFKehsXw7lFPs7HQDK0eIjW+awD5bjgdNL+NS401sutqLfGcLOH2+hHi+tdO6RzfeDE3JaQm4CkOqkWBuBYi3E3qBey9GklGGMPKw2nl7cp542Onq7+758ojyY+aUKhZmC8AB4Wv3Rqbaa1PXpKKZOcYpN/3z37Z327nEr7bFjLwWEewMfiSCYZ3NrZpLjTwL20rmEtLp49MOmK8JL9kdOu+3dpv6jHsr0VYl9ZpEiHQd9vkQPnUVntKC+FZJoaCT+Jj/ALv7j4TC2ZU7SQffk7x8hwHkKzrdXZby9vBeq00K+EMtqrYJz2gCgCgCgCgCgCgCgCgCgCgCgC1AeAUAEUB7agCgCgCgCgCgCgCgCgCgP//Z"/>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data:image/jpeg;base64,/9j/4AAQSkZJRgABAQAAAQABAAD/2wCEAAkGBxQTEhUUExQWFhUXGCAYGBgYGR4cIBweIRsfHBgdHBgcHCgsHxslGx0cIjEhJSkrLi4uIB8zODMsNygtLisBCgoKDg0OGxAQGywkICU0LDQ0NCwsLCw0LC8sLCwsLC0sLCwsLCwsLCwsLCwsLCwsLCwsLCwsLCwsLCwsLCwsLP/AABEIAKAAoAMBEQACEQEDEQH/xAAcAAACAwEBAQEAAAAAAAAAAAAABgQFBwMBAgj/xABBEAACAQIDBQQHBQYFBQEAAAABAgMAEQQSIQUGMUFREyJhgQcUMnGRocEjQlJisTNyktHh8FOCorLxFUNzwtIW/8QAGgEBAAMBAQEAAAAAAAAAAAAAAAMEBQIBBv/EADQRAAICAQMDAQYEBgIDAAAAAAABAgMRBCExEkFREwUiMmFx8IGRobEUI0LR4fEVwTNSYv/aAAwDAQACEQMRAD8A3GgCgCgCgCgCgCgCgCgCgCgCgCgIOO2vBCyrLKiM+ihiBeu41ykm4o5c4rZsnVwdBQBQBQBQBQBQBQBQBQBQBQHl6AiY/akMIvLKkY/MwHyrqMJS2isnLko8sXsV6R8Al/tS5H4EJ+drVZjobn2IJaypdyvf0r4Mf9uc/wCVfq9Sf8db8iN6+r5nsXpWwZ4pMvvUfRjR+zrfkerXVPyWuC3+wEmgnCn84K/qKino7o8xJI6qqXDLfG7ZhjgecurRoLkqQb9ALHieFQRrlKSjjcllNKPV2Pz5tzaUmMnkncXJ1sNQi8FHuHXrX0VVcKYqCf8AlmFZOVsnL7Rtfo52x6zgoyTd4/s363HAn3rasPV19Fr+ZsaWzrrTGiqxYCgCgCgCgCgCgCgCgA0Au7zb5YbB6O2aS1xGmrefQe+rFGlst448kF2ohXyZbt70kYuckRkQJ0Q3NvFyP0tWrVoK4bvdmdZrbJcbFE2w8Sw7Ro21VpAZDZmVbZmGbUjUa1Orq4vCf5EPo2S3f6lxHuQ2YqZ4wVDg6GweMoHQk2t7akNqKgetWM9Pj9eCwtFvuyR/+IQGzTWPrGQjug9ln7POAT7V9elq5/jHj4e36+D3+DXnv+hWbH3XaWeWFy0ZjQv3VDk6gKLA879ams1KjBSXchr03VNxZ3fcqUojo6FXIAv3SCzhUUjWxIOb3XrlayOWmuPtnT0bxlMosRgJY0DMjKjBWvyN75L25kAkXqdWQk+d0QyqnFcD5u3siOPCukn7SdbOfwi3dHkdT/SszUXSlamuEaNFKjXh9yN6JtpGDGPh30Eoy26Ol7fEZvlU2vr661NdiDRT6LHBmzCsY1T2gCgCgCgCgCgCgPCbanhQGV77ekg3MOCYW4NN9E/+vhWpptB/VZ+RnajWpe7X+Yj7K2DLiMzk5BlMmdwe/Y2YqTbNYkXN9L1fsvhXhc/TsU69PKzdjErYPBmN1DGURtniZbsSyiwbNcKysrA90aMPOq/VtTTe3ntt/ctJVVNNLfx3FjaG91ivZ2QJ2gVV75AkADpmbinGwPC9Ryvpryvie3G26O41Wzw/h/yUmN3klltnLPlXKudy1h0A6VD/AB8l8EUiVaNP45NkL/qT9E/h/rXD193n9DpaKpdv1PV2m/RfIW/Q0Wvu8p/gHo6vGCfg955UIsWFmVhZri6aocrdPfXcdcntOC/A4lpHzGX5jrutvUXJeQZxnZmbUMWcKrEDhdY1KrYi2apX0WxzXn/X92cpzreJ4GiFkm9hlV2sTrbL3jnuv3UVefM9aiknHnj7x+Z2mnwJG8mHlw+JEoDI1wwNuDA3Hxtex41oaeUbK+l7lDURcLOpGnbj7+Ji/spbRzjgPuv4r4/l+FZuq0bq96O8S/p9UrNnsx2qkWwoAoAoAoAoAoDIPSXvqZGbC4dvsxpI4PtnmoP4Rz61saLSqK9SfPYy9Xqcvoj+Ip7DwcYktiQoDR54xIxVGJ9nMy6hSL/Krd05OPuecPHJWphFS9/xtngk72b12dBA7AQ5lRlYhnBAFzoLWUZc3MAVSzCiLdiy32++xbxO6XuPCXcQ8VjGfjoOg+vWqF2ost+J7eC7VRCvhHCoSYKAKAKAEQswUcSbCvBkasK4RQqHQD/n51vV1KuPSY1k3OXWTExh+FdOKZyptDFsjeVMUrYaYIWdzZ3N1zkWzMot3wCba6nKBl41U9PHv1vZc45Lann3LFz5KLbuyOwbtIWdoQ+VZGGUhxc5bj7wtfTgdOIq7Td6i6ZYyUrqfTeY8Go+jnfP1texmIE6DQ/4i8z+8OY8/dlazS+k+qPD/Q0NLqfUWJcjzVIuBQBQBQBQCL6Ud6PVoRBEftpQbkfcTgT7zwHn0q9odP6kuqXCKervdccLlmb7obGSSRXnVxD91spCMwPsmS1l0vx0JsDWlqrnGOIclHTVKUsy4K7e7bucqCwkKXVH7MRsw42ZVJGVTe1uvjVeVq00duX2znHzJ1U9RLfhd/InO5JudSayZNyfU+TTilFYR5Xh6FAFAeXoABoC63W2S2IkdUZVZU0Lcsxy399r/Kud3sht3LvGbCmhMilCyxgEyAAAcLi3WxvYeFaNOvrfRCT3f2ilbpWsyjwUmNxeVbA6nQVZ1Vvpw25ZDRV1yy+Cpw8xQ3HmDz99ZVVsqpdUS/bVGyPTI0jdzeEzxphpTmjzE3Kl5CoAHYRqLWZre0Ot/fp4jOPrQ/0/L+hQTlF+lP8A38it2lhJcHOrxiSPXPEXADWB+8AeINwetXK5xuh0vD8lScJVT6lt4Nz3T26uMw6zLoeDr+FhxHurBvpdU+lmxTarI9SLmoiUKAKA5YqdURnY2VQWJ6AC5r1Jt4R43hZPzttXHSY7Fs5DXkayqAWKryGVbk2XXSvo64KmvHgwpyd1mfJebyYxMJh+wgkazrmcqe6OGfIScwzkWZG5iqcZZzbYuPtfL6MuTWEqq+5l+ImLsWP/AAOQrKnN2S6pGhCChHpR8VydhQBQBQDRuJgFllYSqDGV1zDh+YeI1qC+11VuaWcHUFl4NP2huZhXiAgw0XaEZxc2IXqeo5W686zNHZZOXU5bLOf9ks8LZlduTsBMsk/YAg6RAAAHLcsHBPAmw1vWlp7XblpLb7/Yjsj0YTZJ372uThJLFM7OUdWX2VI71idQwI4a869hp6pahTy/8o5cpKBic8lz4DQVasm5yyziMVFbHwK4OiRgMV2bcbA8fDofKp9Nf6Msvh8kGop9SO3K4Hzb+1VxEcVkzzsLObkshU2yog0yt7V9STe9a9NbhJvOI9vnkzL7FOK297v8sFj6LNunD4vsmPcnspvyceybdeI+Fca+nrh1Llfse6K3on0vubeKw85Ng9oAoBH9Le1eywfZj2pmy/5Rq30HnV32fX125fYp62fTXjyZxulEsavPK2SNrwglWynQFwXQ5ozYrZgDzrS1LcvcW75+88/QpaVdKc3xx9+Co2+HxbNKTlLsDYXbRQFW5OpOnE6k2qG/T9UFWnsizpp5lKx9xcn2ZIvK/u/lWdPTWR7F5TTIdVzsK9AUB0SBiLgEjw/vjXjYNG3an7JFiVjHrc5dc1xbW2twBqPdWRqJTubS3j4LagoLfkvsXDI00Fge1e8aiyjLpe9wTpxOoBFTOuqFMqYyy9tvqRJty6sbDXhYnw4ERJZj7FrgC3HMRwJvz+lZ8I3wjLt9P8/a58HcnFsy/fmIllTN2cJuVclT7VtDdhx5njwrV0c3KvMuSOxbiBiIQjEBla3NeFXERHOvQeUA8+jjapWUILZntFmIJsx/Znu6+HlWhW/Vow/6f2KE16d2V/V+4bz4RocSxMiu5OcuilQHJuQPFW42PGtKianDGMfUoXxcJ5yb3u7tH1jDRTfjQE+/73zvXz9sOibj4NquXVFSLKuDs8NAY36ZcZmxUcfKOO/mx1+QFbPs6OIN+WZOvl76RAE6wYHIHmSYoPszJlUiQ6sqKtnW1tCbi/ACut53cLHnHj9j3Krp75+vkXlwrE3QspHA2Oo8h9arPUNzexdrrUYKLPnEzyKwEqqfEafEdanWWso9wux8YyCFxrY+IN7edQ9Hqcxye7rgpcVsll1XUeNVJ6dx+HckU/JXEW41Adlju7tY4TExz5A4U95G4MpFmFeAasNs0qc6ICjBZFy62Tpx9oddLWrKvai8Pbnkt1vbKG+baUkCGTsYArSE9oX7NlbNmXMSp1PC386m0FUdTW4dbTj/APOWvpuVrpOuWUufn/gn7F2iXzNIFZ3UyTSK+gTQJZRcnnoSOJtXntTSt1OMXxvv3PaZ53fcYJuzlwTqwYR9gS6kC3ejJFyNLjT4CrengoUxS32OJvMmfmOI3AJ6VMD7oAoCbsaYrJpzFxbqNR9at6GWLsedirq1/Lz4NE3twp9VhJbDjI11jhQrlWRQ1tT3rEDW33q0NNL+Y1v+L5aKWpg/TT2/D5jt6HMbnwbxk6xSED3MAw+eaqXtGOLc+UWdDLNePA/VQLoUBgPpLlLbRn/LlX/SK+g0KxTExNY82ssN5GDLBGuJlkDOtkY93KE0ZUyiwXQX4Ek9Kr05XU3FLZ7lq1J9KznLLGHDkoB8+lU+pdi9jJzGxIkF2sBx1PP3muP4pOOYs9cN9yqk9W1AGl+NrXqP+Kfk5zDyR5tmxHUSBT7/AKGrtOoUlg4ZVY7d3PqLeBHH+/CuLIV2PC2aOk2ikj3axDMQEso9qRjlRf3nP6amqk65QeGSKSYy7FxOFgwsi+sLJKrKy2BUOL2eNGLXNhrew86qaqhWRx3Ja7MDHs7b0bQPGZ7E5QnDTXui1yAeXnWVV6+mvjZGOV3+ZNZGNkcF3uvsZA2ZjIok1u9lzG11DBNCAASpsOfnoe0JS1EFXL3V5IKoqttrcz7fXHzpNicPh5hJh72IQ6jmVIvcgMW5cNKn07caY1t5wuTmUU5ZEUVKD2vQFAdsEftF99vjpUlLxZF/MjuWa5L5Gh7TN8HF3oIwY1OTLeWQhiC2fLoNOF+VbNa/nPZvf8EZVj/lLdcfiMnoRm7+KTqsZ+BcH9ar+01tF/Ul9nv4kaxWSaYUB+e/SGtto4m/4gf9Ir6HSb0RMPU7XMZt5kmEmGM65R6wfvO2YsoBKZ/YTTRBoL1Up6HGfS+3yLtnUpRb8k3aTRxRZiSRx46n3eVZ0t0Xs4zkQ9sYhpeJJsw7puM4v5gG31qBPDaIHZmW5FbKHLXJToovbxAHGuc5XTscLpbwybgNmySjMMqxD7xNgD0N/DkLmijng8VeVnJ9TYyOBsqBp5L87qinoFGr+ZA8DV3TVZTxLg6jHGxyxuPnnsJYjIp4KFJCj8qgWX4VcSSjhpfmeYnnORd21sN4bOFcI3AMCCP6a8ao2UOPvLj9ixCeeSnKg1CSF8u+GNEaxesPkW1hpy4a2ubDqa4nXGcXGSygm08oogP7+vvrrAPa9AUAUB1wgvIn76/qK6h8S+q/c5n8L+jNCwjxtgnVpIcyxkqnZWk9rS0raEanhW3JP1spPnz/ANGTHDpw2uPAw+hQfb4j/wAa/wC41B7T+GK+pJ7P5l+BrorINMKAwf0qYfLtCQ/jVW+VvpW97PlmlLwY2tWLTjtDauG7OHsls4kRz9nlKWFpA0mY9pmax4AACkKbMy6uMP7+R1ZdW0seUz73l232j5QO6osF4cfD3VhTeH0pcF6djbK3CbOebvnRAdXburw1F/oCT4VFhybZGk3uWWNxcIYZE7VrADMMqLYa2Ti3PU2HhXXVHG+53OUW9kQjjHlZb3dicsajgNeCqNLe6veqaksHOfJL2zHDgCMyCfFkZipPciB4E8yT87chV+OXlQRLFeRexG9OMkv9v2ajlGAor1aeb5l+hJt4Ig2hK9i8rSEaAsb8eIq1TXiOOTiRGl2PK5LQxO4vqEUtb4CqWp03Q8x4JIzXDK2RCpKsCpHEEWI94NUzs7/9Pm/wZf4G/lXuH4B8TYSRRdo3UcLsjDy1HGjTXILjZ25+LlGYx9kn45TkHz1+VdKEnuc9SLGHYuz4NcTjO2bmkANviLk/KvUoLl5HvMWdnreQWvYXPw4fSu9LHqtivmR6iXTVJjvNvTI2F9VKjswoUanSxGtuuh/iNba00VZ6mdzIepbr6MDt6EsPZcVJyJRB5Bif9wqj7TlvFfUt+z1tJmniss0T2gMo9NWAObDzgaENG3vHeX5ZvhWr7Mmvej+Jm+0I/DIzfDYcvfVQF1YsbAf34VpWWqHJRrqlZwT/AFiFLFV7ZzqWcEIPdHxb3sQPDnXzupXp2S253NKtpR8nT1p5MrSPmY6J4Doo4Ae4V5Cnrr6n+AbbZ0ljIXvG+vlXlsHFHUlsXvo7gV8cAbEiJ2XrcWH/ALGoqnjc7qinuK2+jg7QnDtlHalCbHurcDN4jLyrRr/lwcvJLguNrb+xjMMJhVZVHty2UWHCyAXt4kj3VwnZJNpDpS5HHEbIMskEIIQMnaSBVALaDu35Lfj7xRWYWTzpM83v2gZJ3jVmSKNikaobLpoWsPvEjj7qtV6fqjmT5PMpE/YezTtLCTwS97E4YBopeJZSDYE8xdSuvhVC2Di+l9iRPfKJWz9nzybKwcseKGFiQOZZGJ4XGUBb94+1pcVGpPCWRhZKOffYRSRNhu1n7ItmkxDftAQL5UH7Ph7XEdKeo87HvSR98tiM0UeOjlknw0v+IxZom/AxJ4XuAdOGtcPd5PV4FIV6elhsdPabl7I/U/oPjWh7NrzNy8FD2hPEFHyWNbRkG7+i3Adls+MnjITIfPQf6QK+f11nXc/lsbmkh01IbqqFkKAXt+9ketYKWMC7gZ0/eXUDzFxU+mt9O1Mhvr662j89ivpDAOqS2VuJ5j6/L9Koa7S+tFNcos6afvdL7nfdnaK+sQ9rbIrWPTKSP7NVYVLo6VyjV6UtzZt5tkxywMwRbgAgqLDXhY/eHI21qnXJ5wySUU0Yts/bMmDxaYhASYmIZDxZTo63t4fECp7tKox6oHleFsXHpFijmkXHwHPh8QO8V4pIAAVboTp869ol1QwevkhbJ3aBjz45vVYSCC8mjMDySM6k+Nd2XKMGu7PFuzS129HHtiJfuS4QKt+twy+ZUfKqco+6vnk68mcbw4EjFSRPYHMbHhxY2J94INa1b9xNELGL0USernG4qQWVY1TXmylmYeXdHmKqamPXOKRInhFDvlGY9k7Lw7avmdyo/dBGnhmqjKHTsdqWRYxW7eIjg9YlTs4ywUB9GYnhZOPLnavMdz3JovojUYjZu0MLILoCSL8s6En4MmbzrwGRwksBpqbcOpoel/BEEUKOX68zX0emp9KtRMDUW+pNyJ+yNntiJo4U9qRgt+nU+QualtsUIOT7HFcHOaij9KYWBURUUWVQFA8ALD5V8u228s+gSwsHWh6FAeNQGEeknd71XFFlFoprunQH76/E3863tDf6leHyjG1lPRPK4Ypg1d5KZElhKHOtwL8jwP8AfCs+yvolk2NNcrI4fI27s7Rxc6tFGwNhdmYngT06351FJQSTZO85OG0NmYWJmOJxa3Y3McK528Re/XwriWqS2weqLImH3ghw6SphMM2SUZZGmkzFh1EQ7oOvtVV6JbtRwdY8nGXbsMrXkwPaNly3fEsxta1rldPcK9jCb/o/UYS7k3aUgx+R9cPKihQM2cDL7BVrAg+NT+k5V9LWP+jjqUWdJtpSSPGuJw4mmGiyRyZS9vxCxFIu2uPDPdmRdt7anBWJ44kjTvdiCWUk6gu2hc/KvIRm11Pk9SR3bfvGgZssOnQHztrXM6rYx6ngLpKTbG8WJ2h2cJUMQ11WNTcki2up4C9VJTc9jtJRGqfGDZOzmwwYHF4m5cL9wEZdfcug6kmvZJRWO54m2xI2XhbAOf8AKPrWhoNM2/Ul+BR1uowuiJYVrmUap6Ht3iA2MkHtDJEPD7zeegHnWR7Rvy/TX4mroacLrZqFZZoBQBQBQFPvTsFMZh2hfQnVG/Cw4H+fhUtNzqmpIitrVkeln572lgJIJHilXK6GxH1B5g9a+jhOM0pRZgzg4PpY0ybtwzYSFsMS8hLBgRdpD3dMt7Rxqc3ebw61Sd8lY1Zx+392XlTHoUq3v+/9hIxOAdJHQl1tdHANtQbFWAOuvlVXVwUEp8osw1HUmmsMjTwqmUKCNLtw110tYDlUWmeVlLBPGTkSsZjQ9jaxPtXtbgALAAW4VYnWpd8HnR3OMOF7Q2TQ/hY6eTH61F1yg8SR51Ncn1iVeJsrd1hoRfUHgQR1qypN7nawz2LaEisGViGAIBvwuLGj35PcJHxLMWYcWPLMbnTgKfQFzDtmEKB6hna2rPMe8euULz6VB16iWyieYj5IuJ3tmjBjhihwoI17Ndf4z/KqlnXW+l7HUUmRNibDlxMh7pdyC+UnVraksWP/ADU9GmWPUt2j+5Xuveeivd/sNW3tjwRQRSB5EmddYnW92BAfhbs7E8De+lq06LZym44WF4+9yhfVCMVLLyzjubu22OnyC4jXWR+g5AfmOtq61OoVMM93wR6eh2y+R+gcLAsaqiAKqgKoHIDhXzzbbyzcSSWEdq8PQoAoAoAoBV353PTHJdbLOg7jdR+FvDx5Va0updMvkV9Rp1avmY7gcfiNnzstirKe/G3ssRfKWHMC9wa2ZQrvhn9TKhOdE8DRBgsNjlhSGRYsly5ZR2vM2tcdpxJZvyi3EiqcpTpcutZz+X34LajC5LpeMfmZziIc9iDY28v6VM9FGP8A49iOrV9O0gjmaMEPfKRbQAjT2dSOGtQuDXKL0bYT4ZKi2mj27WIPlCqCO7oOtr3J6npXUUnsjpkiDacaMsix5mU3JZ75te7dSDYjw41zZX1rk8xkqnlV2N1ynllOl79Dyt0pv2OkmjnCDx5V3FNPJ69yaIjpm004n+VTxi2yvO6EOWWuwdhripiMygouclzYsoIzZNCAwW51qLUQhDE5RyyCF07m4xeENeO2jh8D9nH2croBlGQHMb6yNMDqrRmxTr8ajjXZe8vb74x8vJ7KyFKwt/vyLmxtlYnaU5GZnbTPK5LZRyufjZas22V6aHH4FWuuzUT3f4m6bv7EjwkKxRDQaknix5k+NYVtsrZdUjYrrjCOIlnUZIFAFAFAFAFAFAUW9G60ONS0gs49mRfaX+Y8DU9GonS8x/IhtojasSMZ3i3VxOAbMwJTgJkvbXTX8NwbWNbVOpruWP0Zk26eyp5F6rRWAGnIL7A7rGWJXVhndcwTJpYvkF3Dcb9FNudYOo9qU03ShKGIx2bzv8PVtHG6x88+Ea1OnulWpKe734/DkF3LLXZHjZLXzDPrZihGW17hhUf/ACmnTSnCUZN8bf8AqpeccMljTe/hmmvofK7ryKIQoR1mI7y3YLewuzcABf8AWpY+0tKvUbyujs8JvnZLnfG3kjcNQ+nDTz4XBy23gDAEyuGVy/BMhBVsrXBPXgatez9XHUuS6MOPT3T+JZW6K+rhOvDc8p5+XBUGtIoH3DOyMGVirDgQbEcjr7qSSawz2LaeUOW6Xo7mxFnmvDCddR32HgOXvPwqhqNfCv3Ybsu06KUt57I2LZWy4sPGI4UCKOnPxJ5nxrGnOU5dUmakYRisRJtcnYUAUAUAUAUAUAUAUB8sgIsdQeINBgTNvejbCz3aO8D9UF180P0Iq7Vr7YbPdFS3R1z34EXafoxxkf7PJMPynKf4W/nV+HtGqXxbFKehsXw7lFPs7HQDK0eIjW+awD5bjgdNL+NS401sutqLfGcLOH2+hHi+tdO6RzfeDE3JaQm4CkOqkWBuBYi3E3qBey9GklGGMPKw2nl7cp542Onq7+758ojyY+aUKhZmC8AB4Wv3Rqbaa1PXpKKZOcYpN/3z37Z327nEr7bFjLwWEewMfiSCYZ3NrZpLjTwL20rmEtLp49MOmK8JL9kdOu+3dpv6jHsr0VYl9ZpEiHQd9vkQPnUVntKC+FZJoaCT+Jj/ALv7j4TC2ZU7SQffk7x8hwHkKzrdXZby9vBeq00K+EMtqrYJz2gCgCgCgCgCgCgCgCgCgCgCgC1AeAUAEUB7agCgCgCgCgCgCgCgCgCgP//Z"/>
          <p:cNvSpPr>
            <a:spLocks noChangeAspect="1" noChangeArrowheads="1"/>
          </p:cNvSpPr>
          <p:nvPr/>
        </p:nvSpPr>
        <p:spPr bwMode="auto">
          <a:xfrm>
            <a:off x="307975" y="-7620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733" y="1813830"/>
            <a:ext cx="6217920" cy="4663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57200" y="4645729"/>
            <a:ext cx="2434769" cy="1831271"/>
          </a:xfrm>
          <a:prstGeom prst="rect">
            <a:avLst/>
          </a:prstGeom>
          <a:noFill/>
        </p:spPr>
        <p:txBody>
          <a:bodyPr wrap="none" rtlCol="0">
            <a:spAutoFit/>
          </a:bodyPr>
          <a:lstStyle/>
          <a:p>
            <a:r>
              <a:rPr lang="en-US" sz="1400" dirty="0" smtClean="0">
                <a:solidFill>
                  <a:schemeClr val="tx2"/>
                </a:solidFill>
              </a:rPr>
              <a:t>SPADES Function Elements</a:t>
            </a:r>
          </a:p>
          <a:p>
            <a:pPr marL="173038" indent="-173038">
              <a:spcBef>
                <a:spcPts val="300"/>
              </a:spcBef>
              <a:buFont typeface="Calibri" panose="020F0502020204030204" pitchFamily="34" charset="0"/>
              <a:buChar char="̶"/>
            </a:pPr>
            <a:r>
              <a:rPr lang="en-US" sz="1400" dirty="0" smtClean="0">
                <a:solidFill>
                  <a:schemeClr val="tx2"/>
                </a:solidFill>
              </a:rPr>
              <a:t>Ingest Segment</a:t>
            </a:r>
          </a:p>
          <a:p>
            <a:pPr marL="173038" indent="-173038">
              <a:spcBef>
                <a:spcPts val="300"/>
              </a:spcBef>
              <a:buFont typeface="Calibri" panose="020F0502020204030204" pitchFamily="34" charset="0"/>
              <a:buChar char="̶"/>
            </a:pPr>
            <a:r>
              <a:rPr lang="en-US" sz="1400" dirty="0" smtClean="0">
                <a:solidFill>
                  <a:schemeClr val="tx2"/>
                </a:solidFill>
              </a:rPr>
              <a:t>Storage Segment</a:t>
            </a:r>
          </a:p>
          <a:p>
            <a:pPr marL="173038" indent="-173038">
              <a:spcBef>
                <a:spcPts val="300"/>
              </a:spcBef>
              <a:buFont typeface="Calibri" panose="020F0502020204030204" pitchFamily="34" charset="0"/>
              <a:buChar char="̶"/>
            </a:pPr>
            <a:r>
              <a:rPr lang="en-US" sz="1400" dirty="0" smtClean="0">
                <a:solidFill>
                  <a:schemeClr val="tx2"/>
                </a:solidFill>
              </a:rPr>
              <a:t>Processing Segment</a:t>
            </a:r>
          </a:p>
          <a:p>
            <a:pPr marL="173038" indent="-173038">
              <a:spcBef>
                <a:spcPts val="300"/>
              </a:spcBef>
              <a:buFont typeface="Calibri" panose="020F0502020204030204" pitchFamily="34" charset="0"/>
              <a:buChar char="̶"/>
            </a:pPr>
            <a:r>
              <a:rPr lang="en-US" sz="1400" dirty="0" smtClean="0">
                <a:solidFill>
                  <a:schemeClr val="tx2"/>
                </a:solidFill>
              </a:rPr>
              <a:t>Visualization Segment</a:t>
            </a:r>
          </a:p>
          <a:p>
            <a:pPr marL="173038" indent="-173038">
              <a:spcBef>
                <a:spcPts val="300"/>
              </a:spcBef>
              <a:buFont typeface="Calibri" panose="020F0502020204030204" pitchFamily="34" charset="0"/>
              <a:buChar char="̶"/>
            </a:pPr>
            <a:r>
              <a:rPr lang="en-US" sz="1400" dirty="0" smtClean="0">
                <a:solidFill>
                  <a:schemeClr val="tx2"/>
                </a:solidFill>
              </a:rPr>
              <a:t>Control Segment</a:t>
            </a:r>
          </a:p>
          <a:p>
            <a:pPr marL="173038" indent="-173038">
              <a:spcBef>
                <a:spcPts val="300"/>
              </a:spcBef>
              <a:buFont typeface="Calibri" panose="020F0502020204030204" pitchFamily="34" charset="0"/>
              <a:buChar char="̶"/>
            </a:pPr>
            <a:r>
              <a:rPr lang="en-US" sz="1400" dirty="0" smtClean="0">
                <a:solidFill>
                  <a:schemeClr val="tx2"/>
                </a:solidFill>
              </a:rPr>
              <a:t>Monitor Segment</a:t>
            </a:r>
            <a:endParaRPr lang="en-US" sz="1400" dirty="0">
              <a:solidFill>
                <a:schemeClr val="tx2"/>
              </a:solidFill>
            </a:endParaRPr>
          </a:p>
        </p:txBody>
      </p:sp>
      <p:sp>
        <p:nvSpPr>
          <p:cNvPr id="4" name="TextBox 3"/>
          <p:cNvSpPr txBox="1"/>
          <p:nvPr/>
        </p:nvSpPr>
        <p:spPr>
          <a:xfrm>
            <a:off x="457200" y="1180780"/>
            <a:ext cx="7467600" cy="646331"/>
          </a:xfrm>
          <a:prstGeom prst="rect">
            <a:avLst/>
          </a:prstGeom>
          <a:noFill/>
        </p:spPr>
        <p:txBody>
          <a:bodyPr wrap="square" rtlCol="0">
            <a:spAutoFit/>
          </a:bodyPr>
          <a:lstStyle/>
          <a:p>
            <a:pPr algn="ctr"/>
            <a:r>
              <a:rPr lang="en-US" dirty="0" smtClean="0">
                <a:solidFill>
                  <a:schemeClr val="tx2"/>
                </a:solidFill>
              </a:rPr>
              <a:t>In 2QFY15 the NGDC Agile Team will tackle the SPADES Ingest and Storage Segments. SPADES CDR now bumped to 30 April 15. </a:t>
            </a:r>
            <a:endParaRPr lang="en-US" dirty="0">
              <a:solidFill>
                <a:schemeClr val="tx2"/>
              </a:solidFill>
            </a:endParaRPr>
          </a:p>
        </p:txBody>
      </p:sp>
      <p:sp>
        <p:nvSpPr>
          <p:cNvPr id="18" name="TextBox 17"/>
          <p:cNvSpPr txBox="1"/>
          <p:nvPr/>
        </p:nvSpPr>
        <p:spPr>
          <a:xfrm>
            <a:off x="2970520" y="6573387"/>
            <a:ext cx="5478295" cy="276999"/>
          </a:xfrm>
          <a:prstGeom prst="rect">
            <a:avLst/>
          </a:prstGeom>
          <a:noFill/>
        </p:spPr>
        <p:txBody>
          <a:bodyPr wrap="none" rtlCol="0">
            <a:spAutoFit/>
          </a:bodyPr>
          <a:lstStyle/>
          <a:p>
            <a:r>
              <a:rPr lang="en-US" sz="1200" b="1" dirty="0" smtClean="0">
                <a:solidFill>
                  <a:schemeClr val="tx2"/>
                </a:solidFill>
              </a:rPr>
              <a:t>SPADES – Satellite Product Analysis and Distribution Enterprise System</a:t>
            </a:r>
            <a:endParaRPr lang="en-US" sz="1200" b="1" dirty="0">
              <a:solidFill>
                <a:schemeClr val="tx2"/>
              </a:solidFill>
            </a:endParaRPr>
          </a:p>
        </p:txBody>
      </p:sp>
    </p:spTree>
    <p:extLst>
      <p:ext uri="{BB962C8B-B14F-4D97-AF65-F5344CB8AC3E}">
        <p14:creationId xmlns:p14="http://schemas.microsoft.com/office/powerpoint/2010/main" val="3178996434"/>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679575" y="39688"/>
            <a:ext cx="5822950" cy="914400"/>
          </a:xfrm>
          <a:prstGeom prst="rect">
            <a:avLst/>
          </a:prstGeom>
          <a:noFill/>
          <a:ln w="9525">
            <a:noFill/>
            <a:miter lim="800000"/>
            <a:headEnd/>
            <a:tailEnd/>
          </a:ln>
        </p:spPr>
        <p:txBody>
          <a:bodyPr wrap="none">
            <a:spAutoFit/>
          </a:bodyPr>
          <a:lstStyle/>
          <a:p>
            <a:pPr algn="ctr">
              <a:lnSpc>
                <a:spcPct val="90000"/>
              </a:lnSpc>
            </a:pPr>
            <a:r>
              <a:rPr lang="en-US" sz="3200" b="1" dirty="0">
                <a:solidFill>
                  <a:schemeClr val="tx2"/>
                </a:solidFill>
              </a:rPr>
              <a:t>OUTLINE</a:t>
            </a:r>
          </a:p>
          <a:p>
            <a:pPr algn="ctr">
              <a:lnSpc>
                <a:spcPct val="90000"/>
              </a:lnSpc>
            </a:pPr>
            <a:r>
              <a:rPr lang="en-US" sz="2800" b="0" dirty="0">
                <a:solidFill>
                  <a:schemeClr val="tx2"/>
                </a:solidFill>
              </a:rPr>
              <a:t>Solar &amp; Terrestrial Physics Division</a:t>
            </a:r>
            <a:r>
              <a:rPr lang="en-US" sz="2800" dirty="0">
                <a:solidFill>
                  <a:schemeClr val="tx2"/>
                </a:solidFill>
              </a:rPr>
              <a:t> </a:t>
            </a:r>
          </a:p>
        </p:txBody>
      </p:sp>
      <p:sp>
        <p:nvSpPr>
          <p:cNvPr id="7171" name="Text Box 3"/>
          <p:cNvSpPr txBox="1">
            <a:spLocks noChangeArrowheads="1"/>
          </p:cNvSpPr>
          <p:nvPr/>
        </p:nvSpPr>
        <p:spPr bwMode="auto">
          <a:xfrm>
            <a:off x="994088" y="1517650"/>
            <a:ext cx="5811206" cy="4278094"/>
          </a:xfrm>
          <a:prstGeom prst="rect">
            <a:avLst/>
          </a:prstGeom>
          <a:noFill/>
          <a:ln w="9525">
            <a:noFill/>
            <a:miter lim="800000"/>
            <a:headEnd/>
            <a:tailEnd/>
          </a:ln>
        </p:spPr>
        <p:txBody>
          <a:bodyPr wrap="none">
            <a:spAutoFit/>
          </a:bodyPr>
          <a:lstStyle/>
          <a:p>
            <a:pPr>
              <a:spcBef>
                <a:spcPct val="50000"/>
              </a:spcBef>
            </a:pPr>
            <a:r>
              <a:rPr lang="en-US" sz="3200" dirty="0">
                <a:solidFill>
                  <a:schemeClr val="tx2"/>
                </a:solidFill>
              </a:rPr>
              <a:t>STP </a:t>
            </a:r>
            <a:r>
              <a:rPr lang="en-US" sz="3200" dirty="0" smtClean="0">
                <a:solidFill>
                  <a:schemeClr val="tx2"/>
                </a:solidFill>
              </a:rPr>
              <a:t>Division </a:t>
            </a:r>
            <a:r>
              <a:rPr lang="en-US" sz="3200" dirty="0">
                <a:solidFill>
                  <a:schemeClr val="tx2"/>
                </a:solidFill>
              </a:rPr>
              <a:t>Overview</a:t>
            </a:r>
          </a:p>
          <a:p>
            <a:pPr>
              <a:spcBef>
                <a:spcPct val="50000"/>
              </a:spcBef>
            </a:pPr>
            <a:r>
              <a:rPr lang="en-US" sz="3200" dirty="0">
                <a:solidFill>
                  <a:schemeClr val="tx2"/>
                </a:solidFill>
              </a:rPr>
              <a:t>Milestones &amp; </a:t>
            </a:r>
            <a:r>
              <a:rPr lang="en-US" sz="3200" dirty="0" smtClean="0">
                <a:solidFill>
                  <a:schemeClr val="tx2"/>
                </a:solidFill>
              </a:rPr>
              <a:t>Metrics</a:t>
            </a:r>
            <a:endParaRPr lang="en-US" sz="3200" i="1" dirty="0">
              <a:solidFill>
                <a:schemeClr val="tx2"/>
              </a:solidFill>
            </a:endParaRPr>
          </a:p>
          <a:p>
            <a:pPr>
              <a:spcBef>
                <a:spcPct val="50000"/>
              </a:spcBef>
            </a:pPr>
            <a:r>
              <a:rPr lang="en-US" sz="3200" dirty="0" smtClean="0">
                <a:solidFill>
                  <a:schemeClr val="tx2"/>
                </a:solidFill>
              </a:rPr>
              <a:t>Program Updates</a:t>
            </a:r>
          </a:p>
          <a:p>
            <a:pPr>
              <a:spcBef>
                <a:spcPct val="50000"/>
              </a:spcBef>
            </a:pPr>
            <a:r>
              <a:rPr lang="en-US" sz="3200" dirty="0" smtClean="0">
                <a:solidFill>
                  <a:schemeClr val="tx2"/>
                </a:solidFill>
              </a:rPr>
              <a:t>Special Interest Items</a:t>
            </a:r>
          </a:p>
          <a:p>
            <a:pPr>
              <a:spcBef>
                <a:spcPct val="50000"/>
              </a:spcBef>
            </a:pPr>
            <a:r>
              <a:rPr lang="en-US" sz="3200" dirty="0" smtClean="0">
                <a:solidFill>
                  <a:schemeClr val="tx2"/>
                </a:solidFill>
              </a:rPr>
              <a:t>Publications and Presentations</a:t>
            </a:r>
            <a:endParaRPr lang="en-US" sz="3200" dirty="0">
              <a:solidFill>
                <a:schemeClr val="tx2"/>
              </a:solidFill>
            </a:endParaRPr>
          </a:p>
          <a:p>
            <a:pPr>
              <a:spcBef>
                <a:spcPct val="50000"/>
              </a:spcBef>
            </a:pPr>
            <a:r>
              <a:rPr lang="en-US" sz="3200" dirty="0" smtClean="0">
                <a:solidFill>
                  <a:schemeClr val="tx2"/>
                </a:solidFill>
              </a:rPr>
              <a:t>Issues </a:t>
            </a:r>
            <a:r>
              <a:rPr lang="en-US" sz="3200" dirty="0">
                <a:solidFill>
                  <a:schemeClr val="tx2"/>
                </a:solidFill>
              </a:rPr>
              <a:t>&amp; Summary</a:t>
            </a:r>
          </a:p>
        </p:txBody>
      </p:sp>
      <p:sp>
        <p:nvSpPr>
          <p:cNvPr id="7172" name="AutoShape 4"/>
          <p:cNvSpPr>
            <a:spLocks noChangeArrowheads="1"/>
          </p:cNvSpPr>
          <p:nvPr/>
        </p:nvSpPr>
        <p:spPr bwMode="auto">
          <a:xfrm>
            <a:off x="327026" y="1639716"/>
            <a:ext cx="697734" cy="314325"/>
          </a:xfrm>
          <a:prstGeom prst="rightArrow">
            <a:avLst>
              <a:gd name="adj1" fmla="val 50000"/>
              <a:gd name="adj2" fmla="val 83081"/>
            </a:avLst>
          </a:prstGeom>
          <a:solidFill>
            <a:schemeClr val="accent1"/>
          </a:solidFill>
          <a:ln w="9525">
            <a:solidFill>
              <a:schemeClr val="tx1"/>
            </a:solidFill>
            <a:miter lim="800000"/>
            <a:headEnd/>
            <a:tailEnd/>
          </a:ln>
        </p:spPr>
        <p:txBody>
          <a:bodyPr wrap="none" anchor="ctr"/>
          <a:lstStyle/>
          <a:p>
            <a:pPr algn="ctr">
              <a:spcBef>
                <a:spcPct val="20000"/>
              </a:spcBef>
            </a:pPr>
            <a:endParaRPr lang="en-US"/>
          </a:p>
        </p:txBody>
      </p:sp>
    </p:spTree>
    <p:extLst>
      <p:ext uri="{BB962C8B-B14F-4D97-AF65-F5344CB8AC3E}">
        <p14:creationId xmlns:p14="http://schemas.microsoft.com/office/powerpoint/2010/main" val="2866374075"/>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931" y="1237411"/>
            <a:ext cx="4222700" cy="171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947468"/>
            <a:ext cx="8238584" cy="356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1249740"/>
            <a:ext cx="3886200" cy="1323439"/>
          </a:xfrm>
          <a:prstGeom prst="rect">
            <a:avLst/>
          </a:prstGeom>
          <a:noFill/>
        </p:spPr>
        <p:txBody>
          <a:bodyPr wrap="square" rtlCol="0">
            <a:spAutoFit/>
          </a:bodyPr>
          <a:lstStyle/>
          <a:p>
            <a:pPr algn="just"/>
            <a:r>
              <a:rPr lang="en-US" sz="1600" b="0" dirty="0" smtClean="0">
                <a:solidFill>
                  <a:schemeClr val="tx2"/>
                </a:solidFill>
              </a:rPr>
              <a:t>Load test SPADES access using MAG proxy data by varying duration (length of proxy data) and instances (independent processes).  All times in seconds. Data access layer uses </a:t>
            </a:r>
            <a:r>
              <a:rPr lang="en-US" sz="1600" b="0" dirty="0" smtClean="0">
                <a:solidFill>
                  <a:schemeClr val="tx2"/>
                </a:solidFill>
                <a:hlinkClick r:id="rId4"/>
              </a:rPr>
              <a:t>ERDDAP</a:t>
            </a:r>
            <a:r>
              <a:rPr lang="en-US" sz="1600" b="0" dirty="0" smtClean="0">
                <a:solidFill>
                  <a:schemeClr val="tx2"/>
                </a:solidFill>
              </a:rPr>
              <a:t>. </a:t>
            </a:r>
          </a:p>
        </p:txBody>
      </p:sp>
      <p:sp>
        <p:nvSpPr>
          <p:cNvPr id="3" name="TextBox 2"/>
          <p:cNvSpPr txBox="1"/>
          <p:nvPr/>
        </p:nvSpPr>
        <p:spPr>
          <a:xfrm>
            <a:off x="3475104" y="6542581"/>
            <a:ext cx="4927951" cy="276999"/>
          </a:xfrm>
          <a:prstGeom prst="rect">
            <a:avLst/>
          </a:prstGeom>
          <a:noFill/>
        </p:spPr>
        <p:txBody>
          <a:bodyPr wrap="none" rtlCol="0">
            <a:spAutoFit/>
          </a:bodyPr>
          <a:lstStyle/>
          <a:p>
            <a:pPr algn="r"/>
            <a:r>
              <a:rPr lang="en-US" sz="1200" dirty="0" smtClean="0">
                <a:solidFill>
                  <a:schemeClr val="tx2"/>
                </a:solidFill>
              </a:rPr>
              <a:t>ERDDAP –  </a:t>
            </a:r>
            <a:r>
              <a:rPr lang="en-US" sz="1200" dirty="0">
                <a:solidFill>
                  <a:schemeClr val="tx2"/>
                </a:solidFill>
              </a:rPr>
              <a:t>Environmental Research Division's Data Access Program</a:t>
            </a:r>
          </a:p>
        </p:txBody>
      </p:sp>
      <p:sp>
        <p:nvSpPr>
          <p:cNvPr id="7"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algn="just">
              <a:spcBef>
                <a:spcPts val="300"/>
              </a:spcBef>
              <a:tabLst>
                <a:tab pos="1141413" algn="l"/>
              </a:tabLst>
            </a:pPr>
            <a:r>
              <a:rPr lang="en-US" sz="2800" b="1" dirty="0" smtClean="0"/>
              <a:t>Cal-Val:  </a:t>
            </a:r>
            <a:r>
              <a:rPr lang="en-US" sz="2800" dirty="0" smtClean="0">
                <a:solidFill>
                  <a:schemeClr val="accent1">
                    <a:lumMod val="75000"/>
                  </a:schemeClr>
                </a:solidFill>
              </a:rPr>
              <a:t>SPADES Load Testing (PDR Demo)</a:t>
            </a:r>
            <a:endParaRPr lang="en-US" sz="2800" dirty="0">
              <a:solidFill>
                <a:schemeClr val="accent1">
                  <a:lumMod val="75000"/>
                </a:schemeClr>
              </a:solidFill>
            </a:endParaRPr>
          </a:p>
          <a:p>
            <a:pPr fontAlgn="auto">
              <a:spcAft>
                <a:spcPts val="0"/>
              </a:spcAft>
            </a:pPr>
            <a:endParaRPr lang="en-US" sz="2800" b="1" dirty="0" smtClean="0"/>
          </a:p>
        </p:txBody>
      </p:sp>
    </p:spTree>
    <p:extLst>
      <p:ext uri="{BB962C8B-B14F-4D97-AF65-F5344CB8AC3E}">
        <p14:creationId xmlns:p14="http://schemas.microsoft.com/office/powerpoint/2010/main" val="236039027"/>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rosscal_epse_g08_g09_1995.png"/>
          <p:cNvPicPr>
            <a:picLocks noGrp="1" noChangeAspect="1"/>
          </p:cNvPicPr>
          <p:nvPr>
            <p:ph sz="half" idx="1"/>
          </p:nvPr>
        </p:nvPicPr>
        <p:blipFill>
          <a:blip r:embed="rId2" cstate="print"/>
          <a:stretch>
            <a:fillRect/>
          </a:stretch>
        </p:blipFill>
        <p:spPr>
          <a:xfrm>
            <a:off x="3881437" y="1295400"/>
            <a:ext cx="4381500" cy="2190750"/>
          </a:xfrm>
        </p:spPr>
      </p:pic>
      <p:graphicFrame>
        <p:nvGraphicFramePr>
          <p:cNvPr id="8" name="Content Placeholder 7"/>
          <p:cNvGraphicFramePr>
            <a:graphicFrameLocks noGrp="1"/>
          </p:cNvGraphicFramePr>
          <p:nvPr>
            <p:ph sz="half" idx="2"/>
            <p:extLst>
              <p:ext uri="{D42A27DB-BD31-4B8C-83A1-F6EECF244321}">
                <p14:modId xmlns:p14="http://schemas.microsoft.com/office/powerpoint/2010/main" val="4092650172"/>
              </p:ext>
            </p:extLst>
          </p:nvPr>
        </p:nvGraphicFramePr>
        <p:xfrm>
          <a:off x="4138609" y="3810000"/>
          <a:ext cx="4114803" cy="2085340"/>
        </p:xfrm>
        <a:graphic>
          <a:graphicData uri="http://schemas.openxmlformats.org/drawingml/2006/table">
            <a:tbl>
              <a:tblPr firstRow="1" bandRow="1">
                <a:tableStyleId>{5C22544A-7EE6-4342-B048-85BDC9FD1C3A}</a:tableStyleId>
              </a:tblPr>
              <a:tblGrid>
                <a:gridCol w="632201"/>
                <a:gridCol w="697143"/>
                <a:gridCol w="1413857"/>
                <a:gridCol w="1371602"/>
              </a:tblGrid>
              <a:tr h="307340">
                <a:tc>
                  <a:txBody>
                    <a:bodyPr/>
                    <a:lstStyle/>
                    <a:p>
                      <a:pPr marL="0" marR="0" algn="ctr">
                        <a:lnSpc>
                          <a:spcPct val="150000"/>
                        </a:lnSpc>
                        <a:spcBef>
                          <a:spcPts val="0"/>
                        </a:spcBef>
                        <a:spcAft>
                          <a:spcPts val="0"/>
                        </a:spcAft>
                      </a:pPr>
                      <a:r>
                        <a:rPr lang="en-US" sz="1200" b="1" dirty="0" smtClean="0">
                          <a:latin typeface="Arial" pitchFamily="34" charset="0"/>
                          <a:ea typeface="Calibri"/>
                          <a:cs typeface="Arial" pitchFamily="34" charset="0"/>
                        </a:rPr>
                        <a:t>GOES</a:t>
                      </a:r>
                      <a:r>
                        <a:rPr lang="en-US" sz="1200" b="1" baseline="0" dirty="0" smtClean="0">
                          <a:latin typeface="Arial" pitchFamily="34" charset="0"/>
                          <a:ea typeface="Calibri"/>
                          <a:cs typeface="Arial" pitchFamily="34" charset="0"/>
                        </a:rPr>
                        <a:t> (</a:t>
                      </a:r>
                      <a:r>
                        <a:rPr lang="en-US" sz="1200" b="1" dirty="0" smtClean="0">
                          <a:latin typeface="Arial" pitchFamily="34" charset="0"/>
                          <a:ea typeface="Calibri"/>
                          <a:cs typeface="Arial" pitchFamily="34" charset="0"/>
                        </a:rPr>
                        <a:t>y)</a:t>
                      </a:r>
                      <a:endParaRPr lang="en-US" sz="1200" b="1" dirty="0">
                        <a:latin typeface="Arial" pitchFamily="34" charset="0"/>
                        <a:ea typeface="Calibri"/>
                        <a:cs typeface="Arial" pitchFamily="34" charset="0"/>
                      </a:endParaRPr>
                    </a:p>
                  </a:txBody>
                  <a:tcPr marL="68580" marR="68580" marT="0" marB="0"/>
                </a:tc>
                <a:tc>
                  <a:txBody>
                    <a:bodyPr/>
                    <a:lstStyle/>
                    <a:p>
                      <a:pPr marL="0" marR="0" algn="ctr">
                        <a:lnSpc>
                          <a:spcPct val="150000"/>
                        </a:lnSpc>
                        <a:spcBef>
                          <a:spcPts val="0"/>
                        </a:spcBef>
                        <a:spcAft>
                          <a:spcPts val="0"/>
                        </a:spcAft>
                      </a:pPr>
                      <a:r>
                        <a:rPr lang="en-US" sz="1200" b="1" dirty="0" smtClean="0">
                          <a:latin typeface="Arial" pitchFamily="34" charset="0"/>
                          <a:ea typeface="Calibri"/>
                          <a:cs typeface="Arial" pitchFamily="34" charset="0"/>
                        </a:rPr>
                        <a:t>GOES</a:t>
                      </a:r>
                      <a:r>
                        <a:rPr lang="en-US" sz="1200" b="1" baseline="0" dirty="0" smtClean="0">
                          <a:latin typeface="Arial" pitchFamily="34" charset="0"/>
                          <a:ea typeface="Calibri"/>
                          <a:cs typeface="Arial" pitchFamily="34" charset="0"/>
                        </a:rPr>
                        <a:t> (x)</a:t>
                      </a:r>
                      <a:endParaRPr lang="en-US" sz="1200" b="1" dirty="0">
                        <a:latin typeface="Arial" pitchFamily="34" charset="0"/>
                        <a:ea typeface="Calibri"/>
                        <a:cs typeface="Arial" pitchFamily="34" charset="0"/>
                      </a:endParaRPr>
                    </a:p>
                  </a:txBody>
                  <a:tcPr marL="68580" marR="68580" marT="0" marB="0"/>
                </a:tc>
                <a:tc>
                  <a:txBody>
                    <a:bodyPr/>
                    <a:lstStyle/>
                    <a:p>
                      <a:pPr marL="0" marR="0" algn="ctr">
                        <a:lnSpc>
                          <a:spcPct val="150000"/>
                        </a:lnSpc>
                        <a:spcBef>
                          <a:spcPts val="0"/>
                        </a:spcBef>
                        <a:spcAft>
                          <a:spcPts val="0"/>
                        </a:spcAft>
                      </a:pPr>
                      <a:r>
                        <a:rPr lang="en-US" sz="1200" b="1" dirty="0">
                          <a:latin typeface="Arial" pitchFamily="34" charset="0"/>
                          <a:ea typeface="Calibri"/>
                          <a:cs typeface="Arial" pitchFamily="34" charset="0"/>
                        </a:rPr>
                        <a:t>Period</a:t>
                      </a:r>
                    </a:p>
                  </a:txBody>
                  <a:tcPr marL="68580" marR="68580" marT="0" marB="0"/>
                </a:tc>
                <a:tc>
                  <a:txBody>
                    <a:bodyPr/>
                    <a:lstStyle/>
                    <a:p>
                      <a:pPr marL="0" marR="0" algn="ctr">
                        <a:lnSpc>
                          <a:spcPct val="150000"/>
                        </a:lnSpc>
                        <a:spcBef>
                          <a:spcPts val="0"/>
                        </a:spcBef>
                        <a:spcAft>
                          <a:spcPts val="0"/>
                        </a:spcAft>
                      </a:pPr>
                      <a:r>
                        <a:rPr lang="en-US" sz="1200" b="1" dirty="0" smtClean="0">
                          <a:latin typeface="Arial" pitchFamily="34" charset="0"/>
                          <a:ea typeface="Calibri"/>
                          <a:cs typeface="Arial" pitchFamily="34" charset="0"/>
                        </a:rPr>
                        <a:t>Slope</a:t>
                      </a:r>
                      <a:endParaRPr lang="en-US" sz="1200" b="1" dirty="0">
                        <a:latin typeface="Arial" pitchFamily="34" charset="0"/>
                        <a:ea typeface="Calibri"/>
                        <a:cs typeface="Arial" pitchFamily="34" charset="0"/>
                      </a:endParaRPr>
                    </a:p>
                  </a:txBody>
                  <a:tcPr marL="68580" marR="68580" marT="0" marB="0"/>
                </a:tc>
              </a:tr>
              <a:tr h="307340">
                <a:tc>
                  <a:txBody>
                    <a:bodyPr/>
                    <a:lstStyle/>
                    <a:p>
                      <a:pPr marL="0" marR="0" algn="ctr">
                        <a:lnSpc>
                          <a:spcPct val="150000"/>
                        </a:lnSpc>
                        <a:spcBef>
                          <a:spcPts val="0"/>
                        </a:spcBef>
                        <a:spcAft>
                          <a:spcPts val="0"/>
                        </a:spcAft>
                      </a:pPr>
                      <a:r>
                        <a:rPr lang="en-US" sz="1200" b="1" dirty="0">
                          <a:latin typeface="Arial" pitchFamily="34" charset="0"/>
                          <a:ea typeface="Calibri"/>
                          <a:cs typeface="Arial" pitchFamily="34" charset="0"/>
                        </a:rPr>
                        <a:t>9</a:t>
                      </a:r>
                    </a:p>
                  </a:txBody>
                  <a:tcPr marL="68580" marR="68580" marT="0" marB="0"/>
                </a:tc>
                <a:tc>
                  <a:txBody>
                    <a:bodyPr/>
                    <a:lstStyle/>
                    <a:p>
                      <a:pPr marL="0" marR="0" algn="ctr">
                        <a:lnSpc>
                          <a:spcPct val="150000"/>
                        </a:lnSpc>
                        <a:spcBef>
                          <a:spcPts val="0"/>
                        </a:spcBef>
                        <a:spcAft>
                          <a:spcPts val="0"/>
                        </a:spcAft>
                      </a:pPr>
                      <a:r>
                        <a:rPr lang="en-US" sz="1200" b="1">
                          <a:latin typeface="Arial" pitchFamily="34" charset="0"/>
                          <a:ea typeface="Calibri"/>
                          <a:cs typeface="Arial" pitchFamily="34" charset="0"/>
                        </a:rPr>
                        <a:t>8</a:t>
                      </a:r>
                    </a:p>
                  </a:txBody>
                  <a:tcPr marL="68580" marR="68580" marT="0" marB="0"/>
                </a:tc>
                <a:tc>
                  <a:txBody>
                    <a:bodyPr/>
                    <a:lstStyle/>
                    <a:p>
                      <a:pPr marL="0" marR="0" algn="ctr">
                        <a:lnSpc>
                          <a:spcPct val="150000"/>
                        </a:lnSpc>
                        <a:spcBef>
                          <a:spcPts val="0"/>
                        </a:spcBef>
                        <a:spcAft>
                          <a:spcPts val="0"/>
                        </a:spcAft>
                      </a:pPr>
                      <a:r>
                        <a:rPr lang="en-US" sz="1200" b="1">
                          <a:latin typeface="Arial" pitchFamily="34" charset="0"/>
                          <a:ea typeface="Calibri"/>
                          <a:cs typeface="Arial" pitchFamily="34" charset="0"/>
                        </a:rPr>
                        <a:t>Jul-Nov 1995</a:t>
                      </a:r>
                    </a:p>
                  </a:txBody>
                  <a:tcPr marL="68580" marR="68580" marT="0" marB="0"/>
                </a:tc>
                <a:tc>
                  <a:txBody>
                    <a:bodyPr/>
                    <a:lstStyle/>
                    <a:p>
                      <a:pPr marL="0" marR="0" algn="ctr">
                        <a:lnSpc>
                          <a:spcPct val="150000"/>
                        </a:lnSpc>
                        <a:spcBef>
                          <a:spcPts val="0"/>
                        </a:spcBef>
                        <a:spcAft>
                          <a:spcPts val="0"/>
                        </a:spcAft>
                      </a:pPr>
                      <a:r>
                        <a:rPr lang="en-US" sz="1200" b="1">
                          <a:latin typeface="Arial" pitchFamily="34" charset="0"/>
                          <a:ea typeface="Calibri"/>
                          <a:cs typeface="Arial" pitchFamily="34" charset="0"/>
                        </a:rPr>
                        <a:t>1.0477</a:t>
                      </a:r>
                    </a:p>
                  </a:txBody>
                  <a:tcPr marL="68580" marR="68580" marT="0" marB="0"/>
                </a:tc>
              </a:tr>
              <a:tr h="307340">
                <a:tc>
                  <a:txBody>
                    <a:bodyPr/>
                    <a:lstStyle/>
                    <a:p>
                      <a:pPr marL="0" marR="0" algn="ctr">
                        <a:lnSpc>
                          <a:spcPct val="150000"/>
                        </a:lnSpc>
                        <a:spcBef>
                          <a:spcPts val="0"/>
                        </a:spcBef>
                        <a:spcAft>
                          <a:spcPts val="0"/>
                        </a:spcAft>
                      </a:pPr>
                      <a:r>
                        <a:rPr lang="en-US" sz="1200" b="1" dirty="0">
                          <a:latin typeface="Arial" pitchFamily="34" charset="0"/>
                          <a:ea typeface="Calibri"/>
                          <a:cs typeface="Arial" pitchFamily="34" charset="0"/>
                        </a:rPr>
                        <a:t>10</a:t>
                      </a:r>
                    </a:p>
                  </a:txBody>
                  <a:tcPr marL="68580" marR="68580" marT="0" marB="0"/>
                </a:tc>
                <a:tc>
                  <a:txBody>
                    <a:bodyPr/>
                    <a:lstStyle/>
                    <a:p>
                      <a:pPr marL="0" marR="0" algn="ctr">
                        <a:lnSpc>
                          <a:spcPct val="150000"/>
                        </a:lnSpc>
                        <a:spcBef>
                          <a:spcPts val="0"/>
                        </a:spcBef>
                        <a:spcAft>
                          <a:spcPts val="0"/>
                        </a:spcAft>
                      </a:pPr>
                      <a:r>
                        <a:rPr lang="en-US" sz="1200" b="1" dirty="0">
                          <a:latin typeface="Arial" pitchFamily="34" charset="0"/>
                          <a:ea typeface="Calibri"/>
                          <a:cs typeface="Arial" pitchFamily="34" charset="0"/>
                        </a:rPr>
                        <a:t>9</a:t>
                      </a:r>
                    </a:p>
                  </a:txBody>
                  <a:tcPr marL="68580" marR="68580" marT="0" marB="0"/>
                </a:tc>
                <a:tc>
                  <a:txBody>
                    <a:bodyPr/>
                    <a:lstStyle/>
                    <a:p>
                      <a:pPr marL="0" marR="0" algn="ctr">
                        <a:lnSpc>
                          <a:spcPct val="150000"/>
                        </a:lnSpc>
                        <a:spcBef>
                          <a:spcPts val="0"/>
                        </a:spcBef>
                        <a:spcAft>
                          <a:spcPts val="0"/>
                        </a:spcAft>
                      </a:pPr>
                      <a:r>
                        <a:rPr lang="en-US" sz="1200" b="1">
                          <a:latin typeface="Arial" pitchFamily="34" charset="0"/>
                          <a:ea typeface="Calibri"/>
                          <a:cs typeface="Arial" pitchFamily="34" charset="0"/>
                        </a:rPr>
                        <a:t>Jul 1998</a:t>
                      </a:r>
                    </a:p>
                  </a:txBody>
                  <a:tcPr marL="68580" marR="68580" marT="0" marB="0"/>
                </a:tc>
                <a:tc>
                  <a:txBody>
                    <a:bodyPr/>
                    <a:lstStyle/>
                    <a:p>
                      <a:pPr marL="0" marR="0" algn="ctr">
                        <a:lnSpc>
                          <a:spcPct val="150000"/>
                        </a:lnSpc>
                        <a:spcBef>
                          <a:spcPts val="0"/>
                        </a:spcBef>
                        <a:spcAft>
                          <a:spcPts val="0"/>
                        </a:spcAft>
                      </a:pPr>
                      <a:r>
                        <a:rPr lang="en-US" sz="1200" b="1" dirty="0" smtClean="0">
                          <a:latin typeface="Arial" pitchFamily="34" charset="0"/>
                          <a:ea typeface="Calibri"/>
                          <a:cs typeface="Arial" pitchFamily="34" charset="0"/>
                        </a:rPr>
                        <a:t>0.6845</a:t>
                      </a:r>
                      <a:endParaRPr lang="en-US" sz="1200" b="1" dirty="0">
                        <a:latin typeface="Arial" pitchFamily="34" charset="0"/>
                        <a:ea typeface="Calibri"/>
                        <a:cs typeface="Arial" pitchFamily="34" charset="0"/>
                      </a:endParaRPr>
                    </a:p>
                  </a:txBody>
                  <a:tcPr marL="68580" marR="68580" marT="0" marB="0"/>
                </a:tc>
              </a:tr>
              <a:tr h="307340">
                <a:tc>
                  <a:txBody>
                    <a:bodyPr/>
                    <a:lstStyle/>
                    <a:p>
                      <a:pPr marL="0" marR="0" algn="ctr">
                        <a:lnSpc>
                          <a:spcPct val="150000"/>
                        </a:lnSpc>
                        <a:spcBef>
                          <a:spcPts val="0"/>
                        </a:spcBef>
                        <a:spcAft>
                          <a:spcPts val="0"/>
                        </a:spcAft>
                      </a:pPr>
                      <a:r>
                        <a:rPr lang="en-US" sz="1200" b="1" dirty="0">
                          <a:latin typeface="Arial" pitchFamily="34" charset="0"/>
                          <a:ea typeface="Calibri"/>
                          <a:cs typeface="Arial" pitchFamily="34" charset="0"/>
                        </a:rPr>
                        <a:t>11</a:t>
                      </a:r>
                    </a:p>
                  </a:txBody>
                  <a:tcPr marL="68580" marR="68580" marT="0" marB="0"/>
                </a:tc>
                <a:tc>
                  <a:txBody>
                    <a:bodyPr/>
                    <a:lstStyle/>
                    <a:p>
                      <a:pPr marL="0" marR="0" algn="ctr">
                        <a:lnSpc>
                          <a:spcPct val="150000"/>
                        </a:lnSpc>
                        <a:spcBef>
                          <a:spcPts val="0"/>
                        </a:spcBef>
                        <a:spcAft>
                          <a:spcPts val="0"/>
                        </a:spcAft>
                      </a:pPr>
                      <a:r>
                        <a:rPr lang="en-US" sz="1200" b="1" dirty="0">
                          <a:latin typeface="Arial" pitchFamily="34" charset="0"/>
                          <a:ea typeface="Calibri"/>
                          <a:cs typeface="Arial" pitchFamily="34" charset="0"/>
                        </a:rPr>
                        <a:t>10</a:t>
                      </a:r>
                    </a:p>
                  </a:txBody>
                  <a:tcPr marL="68580" marR="68580" marT="0" marB="0"/>
                </a:tc>
                <a:tc>
                  <a:txBody>
                    <a:bodyPr/>
                    <a:lstStyle/>
                    <a:p>
                      <a:pPr marL="0" marR="0" algn="ctr">
                        <a:lnSpc>
                          <a:spcPct val="150000"/>
                        </a:lnSpc>
                        <a:spcBef>
                          <a:spcPts val="0"/>
                        </a:spcBef>
                        <a:spcAft>
                          <a:spcPts val="0"/>
                        </a:spcAft>
                      </a:pPr>
                      <a:r>
                        <a:rPr lang="en-US" sz="1200" b="1">
                          <a:latin typeface="Arial" pitchFamily="34" charset="0"/>
                          <a:ea typeface="Calibri"/>
                          <a:cs typeface="Arial" pitchFamily="34" charset="0"/>
                        </a:rPr>
                        <a:t>Jun-Aug 2006</a:t>
                      </a:r>
                    </a:p>
                  </a:txBody>
                  <a:tcPr marL="68580" marR="68580" marT="0" marB="0"/>
                </a:tc>
                <a:tc>
                  <a:txBody>
                    <a:bodyPr/>
                    <a:lstStyle/>
                    <a:p>
                      <a:pPr marL="0" marR="0" algn="ctr">
                        <a:lnSpc>
                          <a:spcPct val="150000"/>
                        </a:lnSpc>
                        <a:spcBef>
                          <a:spcPts val="0"/>
                        </a:spcBef>
                        <a:spcAft>
                          <a:spcPts val="0"/>
                        </a:spcAft>
                      </a:pPr>
                      <a:r>
                        <a:rPr lang="en-US" sz="1200" b="1" dirty="0" smtClean="0">
                          <a:latin typeface="Arial" pitchFamily="34" charset="0"/>
                          <a:ea typeface="Calibri"/>
                          <a:cs typeface="Arial" pitchFamily="34" charset="0"/>
                        </a:rPr>
                        <a:t>0.8067</a:t>
                      </a:r>
                      <a:endParaRPr lang="en-US" sz="1200" b="1" dirty="0">
                        <a:latin typeface="Arial" pitchFamily="34" charset="0"/>
                        <a:ea typeface="Calibri"/>
                        <a:cs typeface="Arial" pitchFamily="34" charset="0"/>
                      </a:endParaRPr>
                    </a:p>
                  </a:txBody>
                  <a:tcPr marL="68580" marR="68580" marT="0" marB="0"/>
                </a:tc>
              </a:tr>
              <a:tr h="307340">
                <a:tc>
                  <a:txBody>
                    <a:bodyPr/>
                    <a:lstStyle/>
                    <a:p>
                      <a:pPr marL="0" marR="0" algn="ctr">
                        <a:lnSpc>
                          <a:spcPct val="150000"/>
                        </a:lnSpc>
                        <a:spcBef>
                          <a:spcPts val="0"/>
                        </a:spcBef>
                        <a:spcAft>
                          <a:spcPts val="0"/>
                        </a:spcAft>
                      </a:pPr>
                      <a:r>
                        <a:rPr lang="en-US" sz="1200" b="1">
                          <a:latin typeface="Arial" pitchFamily="34" charset="0"/>
                          <a:ea typeface="Calibri"/>
                          <a:cs typeface="Arial" pitchFamily="34" charset="0"/>
                        </a:rPr>
                        <a:t>10</a:t>
                      </a:r>
                    </a:p>
                  </a:txBody>
                  <a:tcPr marL="68580" marR="68580" marT="0" marB="0"/>
                </a:tc>
                <a:tc>
                  <a:txBody>
                    <a:bodyPr/>
                    <a:lstStyle/>
                    <a:p>
                      <a:pPr marL="0" marR="0" algn="ctr">
                        <a:lnSpc>
                          <a:spcPct val="150000"/>
                        </a:lnSpc>
                        <a:spcBef>
                          <a:spcPts val="0"/>
                        </a:spcBef>
                        <a:spcAft>
                          <a:spcPts val="0"/>
                        </a:spcAft>
                      </a:pPr>
                      <a:r>
                        <a:rPr lang="en-US" sz="1200" b="1" dirty="0">
                          <a:latin typeface="Arial" pitchFamily="34" charset="0"/>
                          <a:ea typeface="Calibri"/>
                          <a:cs typeface="Arial" pitchFamily="34" charset="0"/>
                        </a:rPr>
                        <a:t>12</a:t>
                      </a:r>
                    </a:p>
                  </a:txBody>
                  <a:tcPr marL="68580" marR="68580" marT="0" marB="0"/>
                </a:tc>
                <a:tc>
                  <a:txBody>
                    <a:bodyPr/>
                    <a:lstStyle/>
                    <a:p>
                      <a:pPr marL="0" marR="0" algn="ctr">
                        <a:lnSpc>
                          <a:spcPct val="150000"/>
                        </a:lnSpc>
                        <a:spcBef>
                          <a:spcPts val="0"/>
                        </a:spcBef>
                        <a:spcAft>
                          <a:spcPts val="0"/>
                        </a:spcAft>
                      </a:pPr>
                      <a:r>
                        <a:rPr lang="en-US" sz="1200" b="1">
                          <a:latin typeface="Arial" pitchFamily="34" charset="0"/>
                          <a:ea typeface="Calibri"/>
                          <a:cs typeface="Arial" pitchFamily="34" charset="0"/>
                        </a:rPr>
                        <a:t>Jan-May 2007</a:t>
                      </a:r>
                    </a:p>
                  </a:txBody>
                  <a:tcPr marL="68580" marR="68580" marT="0" marB="0"/>
                </a:tc>
                <a:tc>
                  <a:txBody>
                    <a:bodyPr/>
                    <a:lstStyle/>
                    <a:p>
                      <a:pPr marL="0" marR="0" algn="ctr">
                        <a:lnSpc>
                          <a:spcPct val="150000"/>
                        </a:lnSpc>
                        <a:spcBef>
                          <a:spcPts val="0"/>
                        </a:spcBef>
                        <a:spcAft>
                          <a:spcPts val="0"/>
                        </a:spcAft>
                      </a:pPr>
                      <a:r>
                        <a:rPr lang="en-US" sz="1200" b="1">
                          <a:latin typeface="Arial" pitchFamily="34" charset="0"/>
                          <a:ea typeface="Calibri"/>
                          <a:cs typeface="Arial" pitchFamily="34" charset="0"/>
                        </a:rPr>
                        <a:t>0.8805</a:t>
                      </a:r>
                    </a:p>
                  </a:txBody>
                  <a:tcPr marL="68580" marR="68580" marT="0" marB="0"/>
                </a:tc>
              </a:tr>
              <a:tr h="307340">
                <a:tc>
                  <a:txBody>
                    <a:bodyPr/>
                    <a:lstStyle/>
                    <a:p>
                      <a:pPr marL="0" marR="0" algn="ctr">
                        <a:lnSpc>
                          <a:spcPct val="150000"/>
                        </a:lnSpc>
                        <a:spcBef>
                          <a:spcPts val="0"/>
                        </a:spcBef>
                        <a:spcAft>
                          <a:spcPts val="0"/>
                        </a:spcAft>
                      </a:pPr>
                      <a:r>
                        <a:rPr lang="en-US" sz="1200" b="1" dirty="0">
                          <a:latin typeface="Arial" pitchFamily="34" charset="0"/>
                          <a:ea typeface="Calibri"/>
                          <a:cs typeface="Arial" pitchFamily="34" charset="0"/>
                        </a:rPr>
                        <a:t>15w</a:t>
                      </a:r>
                    </a:p>
                  </a:txBody>
                  <a:tcPr marL="68580" marR="68580" marT="0" marB="0"/>
                </a:tc>
                <a:tc>
                  <a:txBody>
                    <a:bodyPr/>
                    <a:lstStyle/>
                    <a:p>
                      <a:pPr marL="0" marR="0" algn="ctr">
                        <a:lnSpc>
                          <a:spcPct val="150000"/>
                        </a:lnSpc>
                        <a:spcBef>
                          <a:spcPts val="0"/>
                        </a:spcBef>
                        <a:spcAft>
                          <a:spcPts val="0"/>
                        </a:spcAft>
                      </a:pPr>
                      <a:r>
                        <a:rPr lang="en-US" sz="1200" b="1" dirty="0">
                          <a:latin typeface="Arial" pitchFamily="34" charset="0"/>
                          <a:ea typeface="Calibri"/>
                          <a:cs typeface="Arial" pitchFamily="34" charset="0"/>
                        </a:rPr>
                        <a:t>13w</a:t>
                      </a:r>
                    </a:p>
                  </a:txBody>
                  <a:tcPr marL="68580" marR="68580" marT="0" marB="0"/>
                </a:tc>
                <a:tc>
                  <a:txBody>
                    <a:bodyPr/>
                    <a:lstStyle/>
                    <a:p>
                      <a:pPr marL="0" marR="0" algn="ctr">
                        <a:lnSpc>
                          <a:spcPct val="150000"/>
                        </a:lnSpc>
                        <a:spcBef>
                          <a:spcPts val="0"/>
                        </a:spcBef>
                        <a:spcAft>
                          <a:spcPts val="0"/>
                        </a:spcAft>
                      </a:pPr>
                      <a:r>
                        <a:rPr lang="en-US" sz="1200" b="1" dirty="0">
                          <a:latin typeface="Arial" pitchFamily="34" charset="0"/>
                          <a:ea typeface="Calibri"/>
                          <a:cs typeface="Arial" pitchFamily="34" charset="0"/>
                        </a:rPr>
                        <a:t>Apr-Aug 2011</a:t>
                      </a:r>
                    </a:p>
                  </a:txBody>
                  <a:tcPr marL="68580" marR="68580" marT="0" marB="0"/>
                </a:tc>
                <a:tc>
                  <a:txBody>
                    <a:bodyPr/>
                    <a:lstStyle/>
                    <a:p>
                      <a:pPr marL="0" marR="0" algn="ctr">
                        <a:lnSpc>
                          <a:spcPct val="150000"/>
                        </a:lnSpc>
                        <a:spcBef>
                          <a:spcPts val="0"/>
                        </a:spcBef>
                        <a:spcAft>
                          <a:spcPts val="0"/>
                        </a:spcAft>
                      </a:pPr>
                      <a:r>
                        <a:rPr lang="en-US" sz="1200" b="1" dirty="0">
                          <a:latin typeface="Arial" pitchFamily="34" charset="0"/>
                          <a:ea typeface="Calibri"/>
                          <a:cs typeface="Arial" pitchFamily="34" charset="0"/>
                        </a:rPr>
                        <a:t>1.2301</a:t>
                      </a:r>
                    </a:p>
                  </a:txBody>
                  <a:tcPr marL="68580" marR="68580" marT="0" marB="0"/>
                </a:tc>
              </a:tr>
            </a:tbl>
          </a:graphicData>
        </a:graphic>
      </p:graphicFrame>
      <p:sp>
        <p:nvSpPr>
          <p:cNvPr id="9" name="TextBox 8"/>
          <p:cNvSpPr txBox="1"/>
          <p:nvPr/>
        </p:nvSpPr>
        <p:spPr>
          <a:xfrm>
            <a:off x="333721" y="1295400"/>
            <a:ext cx="3289312" cy="2816156"/>
          </a:xfrm>
          <a:prstGeom prst="rect">
            <a:avLst/>
          </a:prstGeom>
          <a:noFill/>
        </p:spPr>
        <p:txBody>
          <a:bodyPr wrap="square" rtlCol="0">
            <a:spAutoFit/>
          </a:bodyPr>
          <a:lstStyle/>
          <a:p>
            <a:pPr algn="just">
              <a:spcBef>
                <a:spcPts val="300"/>
              </a:spcBef>
            </a:pPr>
            <a:r>
              <a:rPr lang="en-US" b="1" u="sng" dirty="0">
                <a:solidFill>
                  <a:schemeClr val="tx2"/>
                </a:solidFill>
              </a:rPr>
              <a:t>P</a:t>
            </a:r>
            <a:r>
              <a:rPr lang="en-US" b="1" u="sng" dirty="0" smtClean="0">
                <a:solidFill>
                  <a:schemeClr val="tx2"/>
                </a:solidFill>
              </a:rPr>
              <a:t>rep for GOES-R</a:t>
            </a:r>
          </a:p>
          <a:p>
            <a:pPr marL="285750" indent="-285750" algn="just">
              <a:spcBef>
                <a:spcPts val="600"/>
              </a:spcBef>
              <a:buFont typeface="Calibri" panose="020F0502020204030204" pitchFamily="34" charset="0"/>
              <a:buChar char="̶"/>
            </a:pPr>
            <a:r>
              <a:rPr lang="en-US" sz="1600" dirty="0" smtClean="0">
                <a:solidFill>
                  <a:schemeClr val="tx2"/>
                </a:solidFill>
              </a:rPr>
              <a:t>Combines methods of Onsager et al. [2004] and Rodriguez et al. [2014]</a:t>
            </a:r>
          </a:p>
          <a:p>
            <a:pPr marL="285750" indent="-285750" algn="just">
              <a:spcBef>
                <a:spcPts val="600"/>
              </a:spcBef>
              <a:buFont typeface="Calibri" panose="020F0502020204030204" pitchFamily="34" charset="0"/>
              <a:buChar char="̶"/>
            </a:pPr>
            <a:r>
              <a:rPr lang="en-US" sz="1600" dirty="0" smtClean="0">
                <a:solidFill>
                  <a:schemeClr val="tx2"/>
                </a:solidFill>
              </a:rPr>
              <a:t>Restricting cross-comparisons to quiet times (</a:t>
            </a:r>
            <a:r>
              <a:rPr lang="en-US" sz="1600" dirty="0" err="1" smtClean="0">
                <a:solidFill>
                  <a:schemeClr val="tx2"/>
                </a:solidFill>
              </a:rPr>
              <a:t>Kp</a:t>
            </a:r>
            <a:r>
              <a:rPr lang="en-US" sz="1600" dirty="0" smtClean="0">
                <a:solidFill>
                  <a:schemeClr val="tx2"/>
                </a:solidFill>
              </a:rPr>
              <a:t> &lt; 2) reduces scatter</a:t>
            </a:r>
          </a:p>
          <a:p>
            <a:pPr marL="285750" indent="-285750" algn="just">
              <a:spcBef>
                <a:spcPts val="600"/>
              </a:spcBef>
              <a:buFont typeface="Calibri" panose="020F0502020204030204" pitchFamily="34" charset="0"/>
              <a:buChar char="̶"/>
            </a:pPr>
            <a:r>
              <a:rPr lang="en-US" sz="1600" dirty="0" smtClean="0">
                <a:solidFill>
                  <a:schemeClr val="tx2"/>
                </a:solidFill>
              </a:rPr>
              <a:t>Results show good consistency among the GOES &gt;2 MeV channels</a:t>
            </a:r>
          </a:p>
        </p:txBody>
      </p:sp>
      <p:sp>
        <p:nvSpPr>
          <p:cNvPr id="7"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algn="just">
              <a:spcBef>
                <a:spcPts val="300"/>
              </a:spcBef>
              <a:tabLst>
                <a:tab pos="1141413" algn="l"/>
              </a:tabLst>
            </a:pPr>
            <a:r>
              <a:rPr lang="en-US" sz="2800" b="1" dirty="0" smtClean="0"/>
              <a:t>GOES-R Cal-Val:  </a:t>
            </a:r>
            <a:r>
              <a:rPr lang="en-US" sz="2800" dirty="0" smtClean="0">
                <a:solidFill>
                  <a:schemeClr val="accent1">
                    <a:lumMod val="75000"/>
                  </a:schemeClr>
                </a:solidFill>
              </a:rPr>
              <a:t>GOES 8-15 Cross Comparisons</a:t>
            </a:r>
            <a:endParaRPr lang="en-US" sz="2800" dirty="0">
              <a:solidFill>
                <a:schemeClr val="accent1">
                  <a:lumMod val="75000"/>
                </a:schemeClr>
              </a:solidFill>
            </a:endParaRPr>
          </a:p>
          <a:p>
            <a:pPr fontAlgn="auto">
              <a:spcAft>
                <a:spcPts val="0"/>
              </a:spcAft>
            </a:pPr>
            <a:endParaRPr lang="en-US" sz="2800" b="1" dirty="0" smtClean="0"/>
          </a:p>
        </p:txBody>
      </p:sp>
      <p:sp>
        <p:nvSpPr>
          <p:cNvPr id="5" name="TextBox 4"/>
          <p:cNvSpPr txBox="1"/>
          <p:nvPr/>
        </p:nvSpPr>
        <p:spPr>
          <a:xfrm>
            <a:off x="4191000" y="1558021"/>
            <a:ext cx="898003" cy="646331"/>
          </a:xfrm>
          <a:prstGeom prst="rect">
            <a:avLst/>
          </a:prstGeom>
          <a:noFill/>
        </p:spPr>
        <p:txBody>
          <a:bodyPr wrap="none" rtlCol="0">
            <a:spAutoFit/>
          </a:bodyPr>
          <a:lstStyle/>
          <a:p>
            <a:r>
              <a:rPr lang="en-US" sz="1200" b="1" dirty="0" smtClean="0">
                <a:solidFill>
                  <a:schemeClr val="tx2"/>
                </a:solidFill>
              </a:rPr>
              <a:t>Electrons</a:t>
            </a:r>
          </a:p>
          <a:p>
            <a:r>
              <a:rPr lang="en-US" sz="1200" b="1" dirty="0" smtClean="0">
                <a:solidFill>
                  <a:schemeClr val="tx2"/>
                </a:solidFill>
              </a:rPr>
              <a:t>&gt;2 MeV</a:t>
            </a:r>
          </a:p>
          <a:p>
            <a:r>
              <a:rPr lang="en-US" sz="1200" b="1" dirty="0" err="1" smtClean="0">
                <a:solidFill>
                  <a:schemeClr val="tx2"/>
                </a:solidFill>
              </a:rPr>
              <a:t>Kp</a:t>
            </a:r>
            <a:r>
              <a:rPr lang="en-US" sz="1200" b="1" dirty="0" smtClean="0">
                <a:solidFill>
                  <a:schemeClr val="tx2"/>
                </a:solidFill>
              </a:rPr>
              <a:t> &lt; 3</a:t>
            </a:r>
            <a:endParaRPr lang="en-US" sz="1200" b="1" dirty="0">
              <a:solidFill>
                <a:schemeClr val="tx2"/>
              </a:solidFill>
            </a:endParaRPr>
          </a:p>
        </p:txBody>
      </p:sp>
      <p:sp>
        <p:nvSpPr>
          <p:cNvPr id="10" name="TextBox 9"/>
          <p:cNvSpPr txBox="1"/>
          <p:nvPr/>
        </p:nvSpPr>
        <p:spPr>
          <a:xfrm>
            <a:off x="6400800" y="1558021"/>
            <a:ext cx="898003" cy="646331"/>
          </a:xfrm>
          <a:prstGeom prst="rect">
            <a:avLst/>
          </a:prstGeom>
          <a:noFill/>
        </p:spPr>
        <p:txBody>
          <a:bodyPr wrap="none" rtlCol="0">
            <a:spAutoFit/>
          </a:bodyPr>
          <a:lstStyle/>
          <a:p>
            <a:r>
              <a:rPr lang="en-US" sz="1200" b="1" dirty="0" smtClean="0">
                <a:solidFill>
                  <a:schemeClr val="tx2"/>
                </a:solidFill>
              </a:rPr>
              <a:t>Electrons</a:t>
            </a:r>
          </a:p>
          <a:p>
            <a:r>
              <a:rPr lang="en-US" sz="1200" b="1" dirty="0" smtClean="0">
                <a:solidFill>
                  <a:schemeClr val="tx2"/>
                </a:solidFill>
              </a:rPr>
              <a:t>&gt;2 MeV</a:t>
            </a:r>
          </a:p>
          <a:p>
            <a:r>
              <a:rPr lang="en-US" sz="1200" b="1" dirty="0" err="1" smtClean="0">
                <a:solidFill>
                  <a:schemeClr val="tx2"/>
                </a:solidFill>
              </a:rPr>
              <a:t>Kp</a:t>
            </a:r>
            <a:r>
              <a:rPr lang="en-US" sz="1200" b="1" dirty="0" smtClean="0">
                <a:solidFill>
                  <a:schemeClr val="tx2"/>
                </a:solidFill>
              </a:rPr>
              <a:t> &lt; 2</a:t>
            </a:r>
            <a:endParaRPr lang="en-US" sz="1200" b="1" dirty="0">
              <a:solidFill>
                <a:schemeClr val="tx2"/>
              </a:solidFill>
            </a:endParaRPr>
          </a:p>
        </p:txBody>
      </p:sp>
      <p:sp>
        <p:nvSpPr>
          <p:cNvPr id="11" name="TextBox 10"/>
          <p:cNvSpPr txBox="1"/>
          <p:nvPr/>
        </p:nvSpPr>
        <p:spPr>
          <a:xfrm>
            <a:off x="5311082" y="2743200"/>
            <a:ext cx="659155" cy="553998"/>
          </a:xfrm>
          <a:prstGeom prst="rect">
            <a:avLst/>
          </a:prstGeom>
          <a:noFill/>
        </p:spPr>
        <p:txBody>
          <a:bodyPr wrap="none" rtlCol="0">
            <a:spAutoFit/>
          </a:bodyPr>
          <a:lstStyle/>
          <a:p>
            <a:pPr algn="ctr"/>
            <a:r>
              <a:rPr lang="en-US" sz="1000" b="1" dirty="0" smtClean="0">
                <a:solidFill>
                  <a:schemeClr val="tx2"/>
                </a:solidFill>
              </a:rPr>
              <a:t>GOES 9</a:t>
            </a:r>
          </a:p>
          <a:p>
            <a:pPr algn="ctr"/>
            <a:r>
              <a:rPr lang="en-US" sz="1000" b="1" dirty="0">
                <a:solidFill>
                  <a:schemeClr val="tx2"/>
                </a:solidFill>
              </a:rPr>
              <a:t>v</a:t>
            </a:r>
            <a:r>
              <a:rPr lang="en-US" sz="1000" b="1" dirty="0" smtClean="0">
                <a:solidFill>
                  <a:schemeClr val="tx2"/>
                </a:solidFill>
              </a:rPr>
              <a:t>s</a:t>
            </a:r>
          </a:p>
          <a:p>
            <a:pPr algn="ctr"/>
            <a:r>
              <a:rPr lang="en-US" sz="1000" b="1" dirty="0" smtClean="0">
                <a:solidFill>
                  <a:schemeClr val="tx2"/>
                </a:solidFill>
              </a:rPr>
              <a:t>GOES 8</a:t>
            </a:r>
            <a:endParaRPr lang="en-US" sz="1000" b="1" dirty="0">
              <a:solidFill>
                <a:schemeClr val="tx2"/>
              </a:solidFill>
            </a:endParaRPr>
          </a:p>
        </p:txBody>
      </p:sp>
      <p:sp>
        <p:nvSpPr>
          <p:cNvPr id="12" name="TextBox 11"/>
          <p:cNvSpPr txBox="1"/>
          <p:nvPr/>
        </p:nvSpPr>
        <p:spPr>
          <a:xfrm>
            <a:off x="7467600" y="2743200"/>
            <a:ext cx="659155" cy="553998"/>
          </a:xfrm>
          <a:prstGeom prst="rect">
            <a:avLst/>
          </a:prstGeom>
          <a:noFill/>
        </p:spPr>
        <p:txBody>
          <a:bodyPr wrap="none" rtlCol="0">
            <a:spAutoFit/>
          </a:bodyPr>
          <a:lstStyle/>
          <a:p>
            <a:pPr algn="ctr"/>
            <a:r>
              <a:rPr lang="en-US" sz="1000" b="1" dirty="0" smtClean="0">
                <a:solidFill>
                  <a:schemeClr val="tx2"/>
                </a:solidFill>
              </a:rPr>
              <a:t>GOES 9</a:t>
            </a:r>
          </a:p>
          <a:p>
            <a:pPr algn="ctr"/>
            <a:r>
              <a:rPr lang="en-US" sz="1000" b="1" dirty="0">
                <a:solidFill>
                  <a:schemeClr val="tx2"/>
                </a:solidFill>
              </a:rPr>
              <a:t>v</a:t>
            </a:r>
            <a:r>
              <a:rPr lang="en-US" sz="1000" b="1" dirty="0" smtClean="0">
                <a:solidFill>
                  <a:schemeClr val="tx2"/>
                </a:solidFill>
              </a:rPr>
              <a:t>s</a:t>
            </a:r>
          </a:p>
          <a:p>
            <a:pPr algn="ctr"/>
            <a:r>
              <a:rPr lang="en-US" sz="1000" b="1" dirty="0" smtClean="0">
                <a:solidFill>
                  <a:schemeClr val="tx2"/>
                </a:solidFill>
              </a:rPr>
              <a:t>GOES 8</a:t>
            </a:r>
            <a:endParaRPr lang="en-US" sz="1000" b="1" dirty="0">
              <a:solidFill>
                <a:schemeClr val="tx2"/>
              </a:solidFill>
            </a:endParaRPr>
          </a:p>
        </p:txBody>
      </p:sp>
      <p:sp>
        <p:nvSpPr>
          <p:cNvPr id="13" name="AutoShape 2" descr="data:image/jpeg;base64,/9j/4AAQSkZJRgABAQAAAQABAAD/2wCEAAkGBxQTEhUUExQWFhUXGCAYGBgYGR4cIBweIRsfHBgdHBgcHCgsHxslGx0cIjEhJSkrLi4uIB8zODMsNygtLisBCgoKDg0OGxAQGywkICU0LDQ0NCwsLCw0LC8sLCwsLC0sLCwsLCwsLCwsLCwsLCwsLCwsLCwsLCwsLCwsLCwsLP/AABEIAKAAoAMBEQACEQEDEQH/xAAcAAACAwEBAQEAAAAAAAAAAAAABgQFBwMBAgj/xABBEAACAQIDBQQHBQYFBQEAAAABAgMAEQQSIQUGMUFREyJhgQcUMnGRocEjQlJisTNyktHh8FOCorLxFUNzwtIW/8QAGgEBAAMBAQEAAAAAAAAAAAAAAAMEBQIBBv/EADQRAAICAQMDAQYEBgIDAAAAAAABAgMRBCExEkFREwUiMmFx8IGRobEUI0LR4fEVwTNSYv/aAAwDAQACEQMRAD8A3GgCgCgCgCgCgCgCgCgCgCgCgCgIOO2vBCyrLKiM+ihiBeu41ykm4o5c4rZsnVwdBQBQBQBQBQBQBQBQBQBQBQHl6AiY/akMIvLKkY/MwHyrqMJS2isnLko8sXsV6R8Al/tS5H4EJ+drVZjobn2IJaypdyvf0r4Mf9uc/wCVfq9Sf8db8iN6+r5nsXpWwZ4pMvvUfRjR+zrfkerXVPyWuC3+wEmgnCn84K/qKino7o8xJI6qqXDLfG7ZhjgecurRoLkqQb9ALHieFQRrlKSjjcllNKPV2Pz5tzaUmMnkncXJ1sNQi8FHuHXrX0VVcKYqCf8AlmFZOVsnL7Rtfo52x6zgoyTd4/s363HAn3rasPV19Fr+ZsaWzrrTGiqxYCgCgCgCgCgCgCgCgA0Au7zb5YbB6O2aS1xGmrefQe+rFGlst448kF2ohXyZbt70kYuckRkQJ0Q3NvFyP0tWrVoK4bvdmdZrbJcbFE2w8Sw7Ro21VpAZDZmVbZmGbUjUa1Orq4vCf5EPo2S3f6lxHuQ2YqZ4wVDg6GweMoHQk2t7akNqKgetWM9Pj9eCwtFvuyR/+IQGzTWPrGQjug9ln7POAT7V9elq5/jHj4e36+D3+DXnv+hWbH3XaWeWFy0ZjQv3VDk6gKLA879ams1KjBSXchr03VNxZ3fcqUojo6FXIAv3SCzhUUjWxIOb3XrlayOWmuPtnT0bxlMosRgJY0DMjKjBWvyN75L25kAkXqdWQk+d0QyqnFcD5u3siOPCukn7SdbOfwi3dHkdT/SszUXSlamuEaNFKjXh9yN6JtpGDGPh30Eoy26Ol7fEZvlU2vr661NdiDRT6LHBmzCsY1T2gCgCgCgCgCgCgPCbanhQGV77ekg3MOCYW4NN9E/+vhWpptB/VZ+RnajWpe7X+Yj7K2DLiMzk5BlMmdwe/Y2YqTbNYkXN9L1fsvhXhc/TsU69PKzdjErYPBmN1DGURtniZbsSyiwbNcKysrA90aMPOq/VtTTe3ntt/ctJVVNNLfx3FjaG91ivZ2QJ2gVV75AkADpmbinGwPC9Ryvpryvie3G26O41Wzw/h/yUmN3klltnLPlXKudy1h0A6VD/AB8l8EUiVaNP45NkL/qT9E/h/rXD193n9DpaKpdv1PV2m/RfIW/Q0Wvu8p/gHo6vGCfg955UIsWFmVhZri6aocrdPfXcdcntOC/A4lpHzGX5jrutvUXJeQZxnZmbUMWcKrEDhdY1KrYi2apX0WxzXn/X92cpzreJ4GiFkm9hlV2sTrbL3jnuv3UVefM9aiknHnj7x+Z2mnwJG8mHlw+JEoDI1wwNuDA3Hxtex41oaeUbK+l7lDURcLOpGnbj7+Ji/spbRzjgPuv4r4/l+FZuq0bq96O8S/p9UrNnsx2qkWwoAoAoAoAoAoDIPSXvqZGbC4dvsxpI4PtnmoP4Rz61saLSqK9SfPYy9Xqcvoj+Ip7DwcYktiQoDR54xIxVGJ9nMy6hSL/Krd05OPuecPHJWphFS9/xtngk72b12dBA7AQ5lRlYhnBAFzoLWUZc3MAVSzCiLdiy32++xbxO6XuPCXcQ8VjGfjoOg+vWqF2ost+J7eC7VRCvhHCoSYKAKAKAEQswUcSbCvBkasK4RQqHQD/n51vV1KuPSY1k3OXWTExh+FdOKZyptDFsjeVMUrYaYIWdzZ3N1zkWzMot3wCba6nKBl41U9PHv1vZc45Lann3LFz5KLbuyOwbtIWdoQ+VZGGUhxc5bj7wtfTgdOIq7Td6i6ZYyUrqfTeY8Go+jnfP1texmIE6DQ/4i8z+8OY8/dlazS+k+qPD/Q0NLqfUWJcjzVIuBQBQBQBQCL6Ud6PVoRBEftpQbkfcTgT7zwHn0q9odP6kuqXCKervdccLlmb7obGSSRXnVxD91spCMwPsmS1l0vx0JsDWlqrnGOIclHTVKUsy4K7e7bucqCwkKXVH7MRsw42ZVJGVTe1uvjVeVq00duX2znHzJ1U9RLfhd/InO5JudSayZNyfU+TTilFYR5Xh6FAFAeXoABoC63W2S2IkdUZVZU0Lcsxy399r/Kud3sht3LvGbCmhMilCyxgEyAAAcLi3WxvYeFaNOvrfRCT3f2ilbpWsyjwUmNxeVbA6nQVZ1Vvpw25ZDRV1yy+Cpw8xQ3HmDz99ZVVsqpdUS/bVGyPTI0jdzeEzxphpTmjzE3Kl5CoAHYRqLWZre0Ot/fp4jOPrQ/0/L+hQTlF+lP8A38it2lhJcHOrxiSPXPEXADWB+8AeINwetXK5xuh0vD8lScJVT6lt4Nz3T26uMw6zLoeDr+FhxHurBvpdU+lmxTarI9SLmoiUKAKA5YqdURnY2VQWJ6AC5r1Jt4R43hZPzttXHSY7Fs5DXkayqAWKryGVbk2XXSvo64KmvHgwpyd1mfJebyYxMJh+wgkazrmcqe6OGfIScwzkWZG5iqcZZzbYuPtfL6MuTWEqq+5l+ImLsWP/AAOQrKnN2S6pGhCChHpR8VydhQBQBQDRuJgFllYSqDGV1zDh+YeI1qC+11VuaWcHUFl4NP2huZhXiAgw0XaEZxc2IXqeo5W686zNHZZOXU5bLOf9ks8LZlduTsBMsk/YAg6RAAAHLcsHBPAmw1vWlp7XblpLb7/Yjsj0YTZJ372uThJLFM7OUdWX2VI71idQwI4a869hp6pahTy/8o5cpKBic8lz4DQVasm5yyziMVFbHwK4OiRgMV2bcbA8fDofKp9Nf6Msvh8kGop9SO3K4Hzb+1VxEcVkzzsLObkshU2yog0yt7V9STe9a9NbhJvOI9vnkzL7FOK297v8sFj6LNunD4vsmPcnspvyceybdeI+Fca+nrh1Llfse6K3on0vubeKw85Ng9oAoBH9Le1eywfZj2pmy/5Rq30HnV32fX125fYp62fTXjyZxulEsavPK2SNrwglWynQFwXQ5ozYrZgDzrS1LcvcW75+88/QpaVdKc3xx9+Co2+HxbNKTlLsDYXbRQFW5OpOnE6k2qG/T9UFWnsizpp5lKx9xcn2ZIvK/u/lWdPTWR7F5TTIdVzsK9AUB0SBiLgEjw/vjXjYNG3an7JFiVjHrc5dc1xbW2twBqPdWRqJTubS3j4LagoLfkvsXDI00Fge1e8aiyjLpe9wTpxOoBFTOuqFMqYyy9tvqRJty6sbDXhYnw4ERJZj7FrgC3HMRwJvz+lZ8I3wjLt9P8/a58HcnFsy/fmIllTN2cJuVclT7VtDdhx5njwrV0c3KvMuSOxbiBiIQjEBla3NeFXERHOvQeUA8+jjapWUILZntFmIJsx/Znu6+HlWhW/Vow/6f2KE16d2V/V+4bz4RocSxMiu5OcuilQHJuQPFW42PGtKianDGMfUoXxcJ5yb3u7tH1jDRTfjQE+/73zvXz9sOibj4NquXVFSLKuDs8NAY36ZcZmxUcfKOO/mx1+QFbPs6OIN+WZOvl76RAE6wYHIHmSYoPszJlUiQ6sqKtnW1tCbi/ACut53cLHnHj9j3Krp75+vkXlwrE3QspHA2Oo8h9arPUNzexdrrUYKLPnEzyKwEqqfEafEdanWWso9wux8YyCFxrY+IN7edQ9Hqcxye7rgpcVsll1XUeNVJ6dx+HckU/JXEW41Adlju7tY4TExz5A4U95G4MpFmFeAasNs0qc6ICjBZFy62Tpx9oddLWrKvai8Pbnkt1vbKG+baUkCGTsYArSE9oX7NlbNmXMSp1PC386m0FUdTW4dbTj/APOWvpuVrpOuWUufn/gn7F2iXzNIFZ3UyTSK+gTQJZRcnnoSOJtXntTSt1OMXxvv3PaZ53fcYJuzlwTqwYR9gS6kC3ejJFyNLjT4CrengoUxS32OJvMmfmOI3AJ6VMD7oAoCbsaYrJpzFxbqNR9at6GWLsedirq1/Lz4NE3twp9VhJbDjI11jhQrlWRQ1tT3rEDW33q0NNL+Y1v+L5aKWpg/TT2/D5jt6HMbnwbxk6xSED3MAw+eaqXtGOLc+UWdDLNePA/VQLoUBgPpLlLbRn/LlX/SK+g0KxTExNY82ssN5GDLBGuJlkDOtkY93KE0ZUyiwXQX4Ek9Kr05XU3FLZ7lq1J9KznLLGHDkoB8+lU+pdi9jJzGxIkF2sBx1PP3muP4pOOYs9cN9yqk9W1AGl+NrXqP+Kfk5zDyR5tmxHUSBT7/AKGrtOoUlg4ZVY7d3PqLeBHH+/CuLIV2PC2aOk2ikj3axDMQEso9qRjlRf3nP6amqk65QeGSKSYy7FxOFgwsi+sLJKrKy2BUOL2eNGLXNhrew86qaqhWRx3Ja7MDHs7b0bQPGZ7E5QnDTXui1yAeXnWVV6+mvjZGOV3+ZNZGNkcF3uvsZA2ZjIok1u9lzG11DBNCAASpsOfnoe0JS1EFXL3V5IKoqttrcz7fXHzpNicPh5hJh72IQ6jmVIvcgMW5cNKn07caY1t5wuTmUU5ZEUVKD2vQFAdsEftF99vjpUlLxZF/MjuWa5L5Gh7TN8HF3oIwY1OTLeWQhiC2fLoNOF+VbNa/nPZvf8EZVj/lLdcfiMnoRm7+KTqsZ+BcH9ar+01tF/Ul9nv4kaxWSaYUB+e/SGtto4m/4gf9Ir6HSb0RMPU7XMZt5kmEmGM65R6wfvO2YsoBKZ/YTTRBoL1Up6HGfS+3yLtnUpRb8k3aTRxRZiSRx46n3eVZ0t0Xs4zkQ9sYhpeJJsw7puM4v5gG31qBPDaIHZmW5FbKHLXJToovbxAHGuc5XTscLpbwybgNmySjMMqxD7xNgD0N/DkLmijng8VeVnJ9TYyOBsqBp5L87qinoFGr+ZA8DV3TVZTxLg6jHGxyxuPnnsJYjIp4KFJCj8qgWX4VcSSjhpfmeYnnORd21sN4bOFcI3AMCCP6a8ao2UOPvLj9ixCeeSnKg1CSF8u+GNEaxesPkW1hpy4a2ubDqa4nXGcXGSygm08oogP7+vvrrAPa9AUAUB1wgvIn76/qK6h8S+q/c5n8L+jNCwjxtgnVpIcyxkqnZWk9rS0raEanhW3JP1spPnz/ANGTHDpw2uPAw+hQfb4j/wAa/wC41B7T+GK+pJ7P5l+BrorINMKAwf0qYfLtCQ/jVW+VvpW97PlmlLwY2tWLTjtDauG7OHsls4kRz9nlKWFpA0mY9pmax4AACkKbMy6uMP7+R1ZdW0seUz73l232j5QO6osF4cfD3VhTeH0pcF6djbK3CbOebvnRAdXburw1F/oCT4VFhybZGk3uWWNxcIYZE7VrADMMqLYa2Ti3PU2HhXXVHG+53OUW9kQjjHlZb3dicsajgNeCqNLe6veqaksHOfJL2zHDgCMyCfFkZipPciB4E8yT87chV+OXlQRLFeRexG9OMkv9v2ajlGAor1aeb5l+hJt4Ig2hK9i8rSEaAsb8eIq1TXiOOTiRGl2PK5LQxO4vqEUtb4CqWp03Q8x4JIzXDK2RCpKsCpHEEWI94NUzs7/9Pm/wZf4G/lXuH4B8TYSRRdo3UcLsjDy1HGjTXILjZ25+LlGYx9kn45TkHz1+VdKEnuc9SLGHYuz4NcTjO2bmkANviLk/KvUoLl5HvMWdnreQWvYXPw4fSu9LHqtivmR6iXTVJjvNvTI2F9VKjswoUanSxGtuuh/iNba00VZ6mdzIepbr6MDt6EsPZcVJyJRB5Bif9wqj7TlvFfUt+z1tJmniss0T2gMo9NWAObDzgaENG3vHeX5ZvhWr7Mmvej+Jm+0I/DIzfDYcvfVQF1YsbAf34VpWWqHJRrqlZwT/AFiFLFV7ZzqWcEIPdHxb3sQPDnXzupXp2S253NKtpR8nT1p5MrSPmY6J4Doo4Ae4V5Cnrr6n+AbbZ0ljIXvG+vlXlsHFHUlsXvo7gV8cAbEiJ2XrcWH/ALGoqnjc7qinuK2+jg7QnDtlHalCbHurcDN4jLyrRr/lwcvJLguNrb+xjMMJhVZVHty2UWHCyAXt4kj3VwnZJNpDpS5HHEbIMskEIIQMnaSBVALaDu35Lfj7xRWYWTzpM83v2gZJ3jVmSKNikaobLpoWsPvEjj7qtV6fqjmT5PMpE/YezTtLCTwS97E4YBopeJZSDYE8xdSuvhVC2Di+l9iRPfKJWz9nzybKwcseKGFiQOZZGJ4XGUBb94+1pcVGpPCWRhZKOffYRSRNhu1n7ItmkxDftAQL5UH7Ph7XEdKeo87HvSR98tiM0UeOjlknw0v+IxZom/AxJ4XuAdOGtcPd5PV4FIV6elhsdPabl7I/U/oPjWh7NrzNy8FD2hPEFHyWNbRkG7+i3Adls+MnjITIfPQf6QK+f11nXc/lsbmkh01IbqqFkKAXt+9ketYKWMC7gZ0/eXUDzFxU+mt9O1Mhvr662j89ivpDAOqS2VuJ5j6/L9Koa7S+tFNcos6afvdL7nfdnaK+sQ9rbIrWPTKSP7NVYVLo6VyjV6UtzZt5tkxywMwRbgAgqLDXhY/eHI21qnXJ5wySUU0Yts/bMmDxaYhASYmIZDxZTo63t4fECp7tKox6oHleFsXHpFijmkXHwHPh8QO8V4pIAAVboTp869ol1QwevkhbJ3aBjz45vVYSCC8mjMDySM6k+Nd2XKMGu7PFuzS129HHtiJfuS4QKt+twy+ZUfKqco+6vnk68mcbw4EjFSRPYHMbHhxY2J94INa1b9xNELGL0USernG4qQWVY1TXmylmYeXdHmKqamPXOKRInhFDvlGY9k7Lw7avmdyo/dBGnhmqjKHTsdqWRYxW7eIjg9YlTs4ywUB9GYnhZOPLnavMdz3JovojUYjZu0MLILoCSL8s6En4MmbzrwGRwksBpqbcOpoel/BEEUKOX68zX0emp9KtRMDUW+pNyJ+yNntiJo4U9qRgt+nU+QualtsUIOT7HFcHOaij9KYWBURUUWVQFA8ALD5V8u228s+gSwsHWh6FAeNQGEeknd71XFFlFoprunQH76/E3863tDf6leHyjG1lPRPK4Ypg1d5KZElhKHOtwL8jwP8AfCs+yvolk2NNcrI4fI27s7Rxc6tFGwNhdmYngT06351FJQSTZO85OG0NmYWJmOJxa3Y3McK528Re/XwriWqS2weqLImH3ghw6SphMM2SUZZGmkzFh1EQ7oOvtVV6JbtRwdY8nGXbsMrXkwPaNly3fEsxta1rldPcK9jCb/o/UYS7k3aUgx+R9cPKihQM2cDL7BVrAg+NT+k5V9LWP+jjqUWdJtpSSPGuJw4mmGiyRyZS9vxCxFIu2uPDPdmRdt7anBWJ44kjTvdiCWUk6gu2hc/KvIRm11Pk9SR3bfvGgZssOnQHztrXM6rYx6ngLpKTbG8WJ2h2cJUMQ11WNTcki2up4C9VJTc9jtJRGqfGDZOzmwwYHF4m5cL9wEZdfcug6kmvZJRWO54m2xI2XhbAOf8AKPrWhoNM2/Ul+BR1uowuiJYVrmUap6Ht3iA2MkHtDJEPD7zeegHnWR7Rvy/TX4mroacLrZqFZZoBQBQBQFPvTsFMZh2hfQnVG/Cw4H+fhUtNzqmpIitrVkeln572lgJIJHilXK6GxH1B5g9a+jhOM0pRZgzg4PpY0ybtwzYSFsMS8hLBgRdpD3dMt7Rxqc3ebw61Sd8lY1Zx+392XlTHoUq3v+/9hIxOAdJHQl1tdHANtQbFWAOuvlVXVwUEp8osw1HUmmsMjTwqmUKCNLtw110tYDlUWmeVlLBPGTkSsZjQ9jaxPtXtbgALAAW4VYnWpd8HnR3OMOF7Q2TQ/hY6eTH61F1yg8SR51Ncn1iVeJsrd1hoRfUHgQR1qypN7nawz2LaEisGViGAIBvwuLGj35PcJHxLMWYcWPLMbnTgKfQFzDtmEKB6hna2rPMe8euULz6VB16iWyieYj5IuJ3tmjBjhihwoI17Ndf4z/KqlnXW+l7HUUmRNibDlxMh7pdyC+UnVraksWP/ADU9GmWPUt2j+5Xuveeivd/sNW3tjwRQRSB5EmddYnW92BAfhbs7E8De+lq06LZym44WF4+9yhfVCMVLLyzjubu22OnyC4jXWR+g5AfmOtq61OoVMM93wR6eh2y+R+gcLAsaqiAKqgKoHIDhXzzbbyzcSSWEdq8PQoAoAoAoBV353PTHJdbLOg7jdR+FvDx5Va0updMvkV9Rp1avmY7gcfiNnzstirKe/G3ssRfKWHMC9wa2ZQrvhn9TKhOdE8DRBgsNjlhSGRYsly5ZR2vM2tcdpxJZvyi3EiqcpTpcutZz+X34LajC5LpeMfmZziIc9iDY28v6VM9FGP8A49iOrV9O0gjmaMEPfKRbQAjT2dSOGtQuDXKL0bYT4ZKi2mj27WIPlCqCO7oOtr3J6npXUUnsjpkiDacaMsix5mU3JZ75te7dSDYjw41zZX1rk8xkqnlV2N1ynllOl79Dyt0pv2OkmjnCDx5V3FNPJ69yaIjpm004n+VTxi2yvO6EOWWuwdhripiMygouclzYsoIzZNCAwW51qLUQhDE5RyyCF07m4xeENeO2jh8D9nH2croBlGQHMb6yNMDqrRmxTr8ajjXZe8vb74x8vJ7KyFKwt/vyLmxtlYnaU5GZnbTPK5LZRyufjZas22V6aHH4FWuuzUT3f4m6bv7EjwkKxRDQaknix5k+NYVtsrZdUjYrrjCOIlnUZIFAFAFAFAFAFAUW9G60ONS0gs49mRfaX+Y8DU9GonS8x/IhtojasSMZ3i3VxOAbMwJTgJkvbXTX8NwbWNbVOpruWP0Zk26eyp5F6rRWAGnIL7A7rGWJXVhndcwTJpYvkF3Dcb9FNudYOo9qU03ShKGIx2bzv8PVtHG6x88+Ea1OnulWpKe734/DkF3LLXZHjZLXzDPrZihGW17hhUf/ACmnTSnCUZN8bf8AqpeccMljTe/hmmvofK7ryKIQoR1mI7y3YLewuzcABf8AWpY+0tKvUbyujs8JvnZLnfG3kjcNQ+nDTz4XBy23gDAEyuGVy/BMhBVsrXBPXgatez9XHUuS6MOPT3T+JZW6K+rhOvDc8p5+XBUGtIoH3DOyMGVirDgQbEcjr7qSSawz2LaeUOW6Xo7mxFnmvDCddR32HgOXvPwqhqNfCv3Ybsu06KUt57I2LZWy4sPGI4UCKOnPxJ5nxrGnOU5dUmakYRisRJtcnYUAUAUAUAUAUAUAUB8sgIsdQeINBgTNvejbCz3aO8D9UF180P0Iq7Vr7YbPdFS3R1z34EXafoxxkf7PJMPynKf4W/nV+HtGqXxbFKehsXw7lFPs7HQDK0eIjW+awD5bjgdNL+NS401sutqLfGcLOH2+hHi+tdO6RzfeDE3JaQm4CkOqkWBuBYi3E3qBey9GklGGMPKw2nl7cp542Onq7+758ojyY+aUKhZmC8AB4Wv3Rqbaa1PXpKKZOcYpN/3z37Z327nEr7bFjLwWEewMfiSCYZ3NrZpLjTwL20rmEtLp49MOmK8JL9kdOu+3dpv6jHsr0VYl9ZpEiHQd9vkQPnUVntKC+FZJoaCT+Jj/ALv7j4TC2ZU7SQffk7x8hwHkKzrdXZby9vBeq00K+EMtqrYJz2gCgCgCgCgCgCgCgCgCgCgCgC1AeAUAEUB7agCgCgCgCgCgCgCgCgCgP//Z"/>
          <p:cNvSpPr>
            <a:spLocks noChangeAspect="1" noChangeArrowheads="1"/>
          </p:cNvSpPr>
          <p:nvPr/>
        </p:nvSpPr>
        <p:spPr bwMode="auto">
          <a:xfrm>
            <a:off x="155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data:image/jpeg;base64,/9j/4AAQSkZJRgABAQAAAQABAAD/2wCEAAkGBxQTEhUUExQWFhUXGCAYGBgYGR4cIBweIRsfHBgdHBgcHCgsHxslGx0cIjEhJSkrLi4uIB8zODMsNygtLisBCgoKDg0OGxAQGywkICU0LDQ0NCwsLCw0LC8sLCwsLC0sLCwsLCwsLCwsLCwsLCwsLCwsLCwsLCwsLCwsLCwsLP/AABEIAKAAoAMBEQACEQEDEQH/xAAcAAACAwEBAQEAAAAAAAAAAAAABgQFBwMBAgj/xABBEAACAQIDBQQHBQYFBQEAAAABAgMAEQQSIQUGMUFREyJhgQcUMnGRocEjQlJisTNyktHh8FOCorLxFUNzwtIW/8QAGgEBAAMBAQEAAAAAAAAAAAAAAAMEBQIBBv/EADQRAAICAQMDAQYEBgIDAAAAAAABAgMRBCExEkFREwUiMmFx8IGRobEUI0LR4fEVwTNSYv/aAAwDAQACEQMRAD8A3GgCgCgCgCgCgCgCgCgCgCgCgCgIOO2vBCyrLKiM+ihiBeu41ykm4o5c4rZsnVwdBQBQBQBQBQBQBQBQBQBQBQHl6AiY/akMIvLKkY/MwHyrqMJS2isnLko8sXsV6R8Al/tS5H4EJ+drVZjobn2IJaypdyvf0r4Mf9uc/wCVfq9Sf8db8iN6+r5nsXpWwZ4pMvvUfRjR+zrfkerXVPyWuC3+wEmgnCn84K/qKino7o8xJI6qqXDLfG7ZhjgecurRoLkqQb9ALHieFQRrlKSjjcllNKPV2Pz5tzaUmMnkncXJ1sNQi8FHuHXrX0VVcKYqCf8AlmFZOVsnL7Rtfo52x6zgoyTd4/s363HAn3rasPV19Fr+ZsaWzrrTGiqxYCgCgCgCgCgCgCgCgA0Au7zb5YbB6O2aS1xGmrefQe+rFGlst448kF2ohXyZbt70kYuckRkQJ0Q3NvFyP0tWrVoK4bvdmdZrbJcbFE2w8Sw7Ro21VpAZDZmVbZmGbUjUa1Orq4vCf5EPo2S3f6lxHuQ2YqZ4wVDg6GweMoHQk2t7akNqKgetWM9Pj9eCwtFvuyR/+IQGzTWPrGQjug9ln7POAT7V9elq5/jHj4e36+D3+DXnv+hWbH3XaWeWFy0ZjQv3VDk6gKLA879ams1KjBSXchr03VNxZ3fcqUojo6FXIAv3SCzhUUjWxIOb3XrlayOWmuPtnT0bxlMosRgJY0DMjKjBWvyN75L25kAkXqdWQk+d0QyqnFcD5u3siOPCukn7SdbOfwi3dHkdT/SszUXSlamuEaNFKjXh9yN6JtpGDGPh30Eoy26Ol7fEZvlU2vr661NdiDRT6LHBmzCsY1T2gCgCgCgCgCgCgPCbanhQGV77ekg3MOCYW4NN9E/+vhWpptB/VZ+RnajWpe7X+Yj7K2DLiMzk5BlMmdwe/Y2YqTbNYkXN9L1fsvhXhc/TsU69PKzdjErYPBmN1DGURtniZbsSyiwbNcKysrA90aMPOq/VtTTe3ntt/ctJVVNNLfx3FjaG91ivZ2QJ2gVV75AkADpmbinGwPC9Ryvpryvie3G26O41Wzw/h/yUmN3klltnLPlXKudy1h0A6VD/AB8l8EUiVaNP45NkL/qT9E/h/rXD193n9DpaKpdv1PV2m/RfIW/Q0Wvu8p/gHo6vGCfg955UIsWFmVhZri6aocrdPfXcdcntOC/A4lpHzGX5jrutvUXJeQZxnZmbUMWcKrEDhdY1KrYi2apX0WxzXn/X92cpzreJ4GiFkm9hlV2sTrbL3jnuv3UVefM9aiknHnj7x+Z2mnwJG8mHlw+JEoDI1wwNuDA3Hxtex41oaeUbK+l7lDURcLOpGnbj7+Ji/spbRzjgPuv4r4/l+FZuq0bq96O8S/p9UrNnsx2qkWwoAoAoAoAoAoDIPSXvqZGbC4dvsxpI4PtnmoP4Rz61saLSqK9SfPYy9Xqcvoj+Ip7DwcYktiQoDR54xIxVGJ9nMy6hSL/Krd05OPuecPHJWphFS9/xtngk72b12dBA7AQ5lRlYhnBAFzoLWUZc3MAVSzCiLdiy32++xbxO6XuPCXcQ8VjGfjoOg+vWqF2ost+J7eC7VRCvhHCoSYKAKAKAEQswUcSbCvBkasK4RQqHQD/n51vV1KuPSY1k3OXWTExh+FdOKZyptDFsjeVMUrYaYIWdzZ3N1zkWzMot3wCba6nKBl41U9PHv1vZc45Lann3LFz5KLbuyOwbtIWdoQ+VZGGUhxc5bj7wtfTgdOIq7Td6i6ZYyUrqfTeY8Go+jnfP1texmIE6DQ/4i8z+8OY8/dlazS+k+qPD/Q0NLqfUWJcjzVIuBQBQBQBQCL6Ud6PVoRBEftpQbkfcTgT7zwHn0q9odP6kuqXCKervdccLlmb7obGSSRXnVxD91spCMwPsmS1l0vx0JsDWlqrnGOIclHTVKUsy4K7e7bucqCwkKXVH7MRsw42ZVJGVTe1uvjVeVq00duX2znHzJ1U9RLfhd/InO5JudSayZNyfU+TTilFYR5Xh6FAFAeXoABoC63W2S2IkdUZVZU0Lcsxy399r/Kud3sht3LvGbCmhMilCyxgEyAAAcLi3WxvYeFaNOvrfRCT3f2ilbpWsyjwUmNxeVbA6nQVZ1Vvpw25ZDRV1yy+Cpw8xQ3HmDz99ZVVsqpdUS/bVGyPTI0jdzeEzxphpTmjzE3Kl5CoAHYRqLWZre0Ot/fp4jOPrQ/0/L+hQTlF+lP8A38it2lhJcHOrxiSPXPEXADWB+8AeINwetXK5xuh0vD8lScJVT6lt4Nz3T26uMw6zLoeDr+FhxHurBvpdU+lmxTarI9SLmoiUKAKA5YqdURnY2VQWJ6AC5r1Jt4R43hZPzttXHSY7Fs5DXkayqAWKryGVbk2XXSvo64KmvHgwpyd1mfJebyYxMJh+wgkazrmcqe6OGfIScwzkWZG5iqcZZzbYuPtfL6MuTWEqq+5l+ImLsWP/AAOQrKnN2S6pGhCChHpR8VydhQBQBQDRuJgFllYSqDGV1zDh+YeI1qC+11VuaWcHUFl4NP2huZhXiAgw0XaEZxc2IXqeo5W686zNHZZOXU5bLOf9ks8LZlduTsBMsk/YAg6RAAAHLcsHBPAmw1vWlp7XblpLb7/Yjsj0YTZJ372uThJLFM7OUdWX2VI71idQwI4a869hp6pahTy/8o5cpKBic8lz4DQVasm5yyziMVFbHwK4OiRgMV2bcbA8fDofKp9Nf6Msvh8kGop9SO3K4Hzb+1VxEcVkzzsLObkshU2yog0yt7V9STe9a9NbhJvOI9vnkzL7FOK297v8sFj6LNunD4vsmPcnspvyceybdeI+Fca+nrh1Llfse6K3on0vubeKw85Ng9oAoBH9Le1eywfZj2pmy/5Rq30HnV32fX125fYp62fTXjyZxulEsavPK2SNrwglWynQFwXQ5ozYrZgDzrS1LcvcW75+88/QpaVdKc3xx9+Co2+HxbNKTlLsDYXbRQFW5OpOnE6k2qG/T9UFWnsizpp5lKx9xcn2ZIvK/u/lWdPTWR7F5TTIdVzsK9AUB0SBiLgEjw/vjXjYNG3an7JFiVjHrc5dc1xbW2twBqPdWRqJTubS3j4LagoLfkvsXDI00Fge1e8aiyjLpe9wTpxOoBFTOuqFMqYyy9tvqRJty6sbDXhYnw4ERJZj7FrgC3HMRwJvz+lZ8I3wjLt9P8/a58HcnFsy/fmIllTN2cJuVclT7VtDdhx5njwrV0c3KvMuSOxbiBiIQjEBla3NeFXERHOvQeUA8+jjapWUILZntFmIJsx/Znu6+HlWhW/Vow/6f2KE16d2V/V+4bz4RocSxMiu5OcuilQHJuQPFW42PGtKianDGMfUoXxcJ5yb3u7tH1jDRTfjQE+/73zvXz9sOibj4NquXVFSLKuDs8NAY36ZcZmxUcfKOO/mx1+QFbPs6OIN+WZOvl76RAE6wYHIHmSYoPszJlUiQ6sqKtnW1tCbi/ACut53cLHnHj9j3Krp75+vkXlwrE3QspHA2Oo8h9arPUNzexdrrUYKLPnEzyKwEqqfEafEdanWWso9wux8YyCFxrY+IN7edQ9Hqcxye7rgpcVsll1XUeNVJ6dx+HckU/JXEW41Adlju7tY4TExz5A4U95G4MpFmFeAasNs0qc6ICjBZFy62Tpx9oddLWrKvai8Pbnkt1vbKG+baUkCGTsYArSE9oX7NlbNmXMSp1PC386m0FUdTW4dbTj/APOWvpuVrpOuWUufn/gn7F2iXzNIFZ3UyTSK+gTQJZRcnnoSOJtXntTSt1OMXxvv3PaZ53fcYJuzlwTqwYR9gS6kC3ejJFyNLjT4CrengoUxS32OJvMmfmOI3AJ6VMD7oAoCbsaYrJpzFxbqNR9at6GWLsedirq1/Lz4NE3twp9VhJbDjI11jhQrlWRQ1tT3rEDW33q0NNL+Y1v+L5aKWpg/TT2/D5jt6HMbnwbxk6xSED3MAw+eaqXtGOLc+UWdDLNePA/VQLoUBgPpLlLbRn/LlX/SK+g0KxTExNY82ssN5GDLBGuJlkDOtkY93KE0ZUyiwXQX4Ek9Kr05XU3FLZ7lq1J9KznLLGHDkoB8+lU+pdi9jJzGxIkF2sBx1PP3muP4pOOYs9cN9yqk9W1AGl+NrXqP+Kfk5zDyR5tmxHUSBT7/AKGrtOoUlg4ZVY7d3PqLeBHH+/CuLIV2PC2aOk2ikj3axDMQEso9qRjlRf3nP6amqk65QeGSKSYy7FxOFgwsi+sLJKrKy2BUOL2eNGLXNhrew86qaqhWRx3Ja7MDHs7b0bQPGZ7E5QnDTXui1yAeXnWVV6+mvjZGOV3+ZNZGNkcF3uvsZA2ZjIok1u9lzG11DBNCAASpsOfnoe0JS1EFXL3V5IKoqttrcz7fXHzpNicPh5hJh72IQ6jmVIvcgMW5cNKn07caY1t5wuTmUU5ZEUVKD2vQFAdsEftF99vjpUlLxZF/MjuWa5L5Gh7TN8HF3oIwY1OTLeWQhiC2fLoNOF+VbNa/nPZvf8EZVj/lLdcfiMnoRm7+KTqsZ+BcH9ar+01tF/Ul9nv4kaxWSaYUB+e/SGtto4m/4gf9Ir6HSb0RMPU7XMZt5kmEmGM65R6wfvO2YsoBKZ/YTTRBoL1Up6HGfS+3yLtnUpRb8k3aTRxRZiSRx46n3eVZ0t0Xs4zkQ9sYhpeJJsw7puM4v5gG31qBPDaIHZmW5FbKHLXJToovbxAHGuc5XTscLpbwybgNmySjMMqxD7xNgD0N/DkLmijng8VeVnJ9TYyOBsqBp5L87qinoFGr+ZA8DV3TVZTxLg6jHGxyxuPnnsJYjIp4KFJCj8qgWX4VcSSjhpfmeYnnORd21sN4bOFcI3AMCCP6a8ao2UOPvLj9ixCeeSnKg1CSF8u+GNEaxesPkW1hpy4a2ubDqa4nXGcXGSygm08oogP7+vvrrAPa9AUAUB1wgvIn76/qK6h8S+q/c5n8L+jNCwjxtgnVpIcyxkqnZWk9rS0raEanhW3JP1spPnz/ANGTHDpw2uPAw+hQfb4j/wAa/wC41B7T+GK+pJ7P5l+BrorINMKAwf0qYfLtCQ/jVW+VvpW97PlmlLwY2tWLTjtDauG7OHsls4kRz9nlKWFpA0mY9pmax4AACkKbMy6uMP7+R1ZdW0seUz73l232j5QO6osF4cfD3VhTeH0pcF6djbK3CbOebvnRAdXburw1F/oCT4VFhybZGk3uWWNxcIYZE7VrADMMqLYa2Ti3PU2HhXXVHG+53OUW9kQjjHlZb3dicsajgNeCqNLe6veqaksHOfJL2zHDgCMyCfFkZipPciB4E8yT87chV+OXlQRLFeRexG9OMkv9v2ajlGAor1aeb5l+hJt4Ig2hK9i8rSEaAsb8eIq1TXiOOTiRGl2PK5LQxO4vqEUtb4CqWp03Q8x4JIzXDK2RCpKsCpHEEWI94NUzs7/9Pm/wZf4G/lXuH4B8TYSRRdo3UcLsjDy1HGjTXILjZ25+LlGYx9kn45TkHz1+VdKEnuc9SLGHYuz4NcTjO2bmkANviLk/KvUoLl5HvMWdnreQWvYXPw4fSu9LHqtivmR6iXTVJjvNvTI2F9VKjswoUanSxGtuuh/iNba00VZ6mdzIepbr6MDt6EsPZcVJyJRB5Bif9wqj7TlvFfUt+z1tJmniss0T2gMo9NWAObDzgaENG3vHeX5ZvhWr7Mmvej+Jm+0I/DIzfDYcvfVQF1YsbAf34VpWWqHJRrqlZwT/AFiFLFV7ZzqWcEIPdHxb3sQPDnXzupXp2S253NKtpR8nT1p5MrSPmY6J4Doo4Ae4V5Cnrr6n+AbbZ0ljIXvG+vlXlsHFHUlsXvo7gV8cAbEiJ2XrcWH/ALGoqnjc7qinuK2+jg7QnDtlHalCbHurcDN4jLyrRr/lwcvJLguNrb+xjMMJhVZVHty2UWHCyAXt4kj3VwnZJNpDpS5HHEbIMskEIIQMnaSBVALaDu35Lfj7xRWYWTzpM83v2gZJ3jVmSKNikaobLpoWsPvEjj7qtV6fqjmT5PMpE/YezTtLCTwS97E4YBopeJZSDYE8xdSuvhVC2Di+l9iRPfKJWz9nzybKwcseKGFiQOZZGJ4XGUBb94+1pcVGpPCWRhZKOffYRSRNhu1n7ItmkxDftAQL5UH7Ph7XEdKeo87HvSR98tiM0UeOjlknw0v+IxZom/AxJ4XuAdOGtcPd5PV4FIV6elhsdPabl7I/U/oPjWh7NrzNy8FD2hPEFHyWNbRkG7+i3Adls+MnjITIfPQf6QK+f11nXc/lsbmkh01IbqqFkKAXt+9ketYKWMC7gZ0/eXUDzFxU+mt9O1Mhvr662j89ivpDAOqS2VuJ5j6/L9Koa7S+tFNcos6afvdL7nfdnaK+sQ9rbIrWPTKSP7NVYVLo6VyjV6UtzZt5tkxywMwRbgAgqLDXhY/eHI21qnXJ5wySUU0Yts/bMmDxaYhASYmIZDxZTo63t4fECp7tKox6oHleFsXHpFijmkXHwHPh8QO8V4pIAAVboTp869ol1QwevkhbJ3aBjz45vVYSCC8mjMDySM6k+Nd2XKMGu7PFuzS129HHtiJfuS4QKt+twy+ZUfKqco+6vnk68mcbw4EjFSRPYHMbHhxY2J94INa1b9xNELGL0USernG4qQWVY1TXmylmYeXdHmKqamPXOKRInhFDvlGY9k7Lw7avmdyo/dBGnhmqjKHTsdqWRYxW7eIjg9YlTs4ywUB9GYnhZOPLnavMdz3JovojUYjZu0MLILoCSL8s6En4MmbzrwGRwksBpqbcOpoel/BEEUKOX68zX0emp9KtRMDUW+pNyJ+yNntiJo4U9qRgt+nU+QualtsUIOT7HFcHOaij9KYWBURUUWVQFA8ALD5V8u228s+gSwsHWh6FAeNQGEeknd71XFFlFoprunQH76/E3863tDf6leHyjG1lPRPK4Ypg1d5KZElhKHOtwL8jwP8AfCs+yvolk2NNcrI4fI27s7Rxc6tFGwNhdmYngT06351FJQSTZO85OG0NmYWJmOJxa3Y3McK528Re/XwriWqS2weqLImH3ghw6SphMM2SUZZGmkzFh1EQ7oOvtVV6JbtRwdY8nGXbsMrXkwPaNly3fEsxta1rldPcK9jCb/o/UYS7k3aUgx+R9cPKihQM2cDL7BVrAg+NT+k5V9LWP+jjqUWdJtpSSPGuJw4mmGiyRyZS9vxCxFIu2uPDPdmRdt7anBWJ44kjTvdiCWUk6gu2hc/KvIRm11Pk9SR3bfvGgZssOnQHztrXM6rYx6ngLpKTbG8WJ2h2cJUMQ11WNTcki2up4C9VJTc9jtJRGqfGDZOzmwwYHF4m5cL9wEZdfcug6kmvZJRWO54m2xI2XhbAOf8AKPrWhoNM2/Ul+BR1uowuiJYVrmUap6Ht3iA2MkHtDJEPD7zeegHnWR7Rvy/TX4mroacLrZqFZZoBQBQBQFPvTsFMZh2hfQnVG/Cw4H+fhUtNzqmpIitrVkeln572lgJIJHilXK6GxH1B5g9a+jhOM0pRZgzg4PpY0ybtwzYSFsMS8hLBgRdpD3dMt7Rxqc3ebw61Sd8lY1Zx+392XlTHoUq3v+/9hIxOAdJHQl1tdHANtQbFWAOuvlVXVwUEp8osw1HUmmsMjTwqmUKCNLtw110tYDlUWmeVlLBPGTkSsZjQ9jaxPtXtbgALAAW4VYnWpd8HnR3OMOF7Q2TQ/hY6eTH61F1yg8SR51Ncn1iVeJsrd1hoRfUHgQR1qypN7nawz2LaEisGViGAIBvwuLGj35PcJHxLMWYcWPLMbnTgKfQFzDtmEKB6hna2rPMe8euULz6VB16iWyieYj5IuJ3tmjBjhihwoI17Ndf4z/KqlnXW+l7HUUmRNibDlxMh7pdyC+UnVraksWP/ADU9GmWPUt2j+5Xuveeivd/sNW3tjwRQRSB5EmddYnW92BAfhbs7E8De+lq06LZym44WF4+9yhfVCMVLLyzjubu22OnyC4jXWR+g5AfmOtq61OoVMM93wR6eh2y+R+gcLAsaqiAKqgKoHIDhXzzbbyzcSSWEdq8PQoAoAoAoBV353PTHJdbLOg7jdR+FvDx5Va0updMvkV9Rp1avmY7gcfiNnzstirKe/G3ssRfKWHMC9wa2ZQrvhn9TKhOdE8DRBgsNjlhSGRYsly5ZR2vM2tcdpxJZvyi3EiqcpTpcutZz+X34LajC5LpeMfmZziIc9iDY28v6VM9FGP8A49iOrV9O0gjmaMEPfKRbQAjT2dSOGtQuDXKL0bYT4ZKi2mj27WIPlCqCO7oOtr3J6npXUUnsjpkiDacaMsix5mU3JZ75te7dSDYjw41zZX1rk8xkqnlV2N1ynllOl79Dyt0pv2OkmjnCDx5V3FNPJ69yaIjpm004n+VTxi2yvO6EOWWuwdhripiMygouclzYsoIzZNCAwW51qLUQhDE5RyyCF07m4xeENeO2jh8D9nH2croBlGQHMb6yNMDqrRmxTr8ajjXZe8vb74x8vJ7KyFKwt/vyLmxtlYnaU5GZnbTPK5LZRyufjZas22V6aHH4FWuuzUT3f4m6bv7EjwkKxRDQaknix5k+NYVtsrZdUjYrrjCOIlnUZIFAFAFAFAFAFAUW9G60ONS0gs49mRfaX+Y8DU9GonS8x/IhtojasSMZ3i3VxOAbMwJTgJkvbXTX8NwbWNbVOpruWP0Zk26eyp5F6rRWAGnIL7A7rGWJXVhndcwTJpYvkF3Dcb9FNudYOo9qU03ShKGIx2bzv8PVtHG6x88+Ea1OnulWpKe734/DkF3LLXZHjZLXzDPrZihGW17hhUf/ACmnTSnCUZN8bf8AqpeccMljTe/hmmvofK7ryKIQoR1mI7y3YLewuzcABf8AWpY+0tKvUbyujs8JvnZLnfG3kjcNQ+nDTz4XBy23gDAEyuGVy/BMhBVsrXBPXgatez9XHUuS6MOPT3T+JZW6K+rhOvDc8p5+XBUGtIoH3DOyMGVirDgQbEcjr7qSSawz2LaeUOW6Xo7mxFnmvDCddR32HgOXvPwqhqNfCv3Ybsu06KUt57I2LZWy4sPGI4UCKOnPxJ5nxrGnOU5dUmakYRisRJtcnYUAUAUAUAUAUAUAUB8sgIsdQeINBgTNvejbCz3aO8D9UF180P0Iq7Vr7YbPdFS3R1z34EXafoxxkf7PJMPynKf4W/nV+HtGqXxbFKehsXw7lFPs7HQDK0eIjW+awD5bjgdNL+NS401sutqLfGcLOH2+hHi+tdO6RzfeDE3JaQm4CkOqkWBuBYi3E3qBey9GklGGMPKw2nl7cp542Onq7+758ojyY+aUKhZmC8AB4Wv3Rqbaa1PXpKKZOcYpN/3z37Z327nEr7bFjLwWEewMfiSCYZ3NrZpLjTwL20rmEtLp49MOmK8JL9kdOu+3dpv6jHsr0VYl9ZpEiHQd9vkQPnUVntKC+FZJoaCT+Jj/ALv7j4TC2ZU7SQffk7x8hwHkKzrdXZby9vBeq00K+EMtqrYJz2gCgCgCgCgCgCgCgCgCgCgCgC1AeAUAEUB7agCgCgCgCgCgCgCgCgCgP//Z"/>
          <p:cNvSpPr>
            <a:spLocks noChangeAspect="1" noChangeArrowheads="1"/>
          </p:cNvSpPr>
          <p:nvPr/>
        </p:nvSpPr>
        <p:spPr bwMode="auto">
          <a:xfrm>
            <a:off x="307975" y="-7620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333721" y="6172200"/>
            <a:ext cx="7895879" cy="584775"/>
          </a:xfrm>
          <a:prstGeom prst="rect">
            <a:avLst/>
          </a:prstGeom>
          <a:noFill/>
        </p:spPr>
        <p:txBody>
          <a:bodyPr wrap="square" rtlCol="0">
            <a:spAutoFit/>
          </a:bodyPr>
          <a:lstStyle/>
          <a:p>
            <a:pPr algn="just"/>
            <a:r>
              <a:rPr lang="en-US" sz="800" u="sng" dirty="0" smtClean="0">
                <a:solidFill>
                  <a:schemeClr val="tx2"/>
                </a:solidFill>
              </a:rPr>
              <a:t>References:</a:t>
            </a:r>
          </a:p>
          <a:p>
            <a:pPr marL="239713" indent="-422275" algn="just"/>
            <a:r>
              <a:rPr lang="en-US" sz="800" dirty="0">
                <a:solidFill>
                  <a:schemeClr val="tx2"/>
                </a:solidFill>
              </a:rPr>
              <a:t>Onsager, T. G., A. A. Chan, Y. </a:t>
            </a:r>
            <a:r>
              <a:rPr lang="en-US" sz="800" dirty="0" err="1">
                <a:solidFill>
                  <a:schemeClr val="tx2"/>
                </a:solidFill>
              </a:rPr>
              <a:t>Fei</a:t>
            </a:r>
            <a:r>
              <a:rPr lang="en-US" sz="800" dirty="0">
                <a:solidFill>
                  <a:schemeClr val="tx2"/>
                </a:solidFill>
              </a:rPr>
              <a:t>, S. R. </a:t>
            </a:r>
            <a:r>
              <a:rPr lang="en-US" sz="800" dirty="0" err="1">
                <a:solidFill>
                  <a:schemeClr val="tx2"/>
                </a:solidFill>
              </a:rPr>
              <a:t>Elkington</a:t>
            </a:r>
            <a:r>
              <a:rPr lang="en-US" sz="800" dirty="0">
                <a:solidFill>
                  <a:schemeClr val="tx2"/>
                </a:solidFill>
              </a:rPr>
              <a:t>, J. C. Green, and H. J. Singer (2004), The radial gradient of relativistic electrons at geosynchronous orbit, </a:t>
            </a:r>
            <a:r>
              <a:rPr lang="en-US" sz="800" i="1" dirty="0">
                <a:solidFill>
                  <a:schemeClr val="tx2"/>
                </a:solidFill>
              </a:rPr>
              <a:t>J. </a:t>
            </a:r>
            <a:r>
              <a:rPr lang="en-US" sz="800" i="1" dirty="0" err="1">
                <a:solidFill>
                  <a:schemeClr val="tx2"/>
                </a:solidFill>
              </a:rPr>
              <a:t>Geophys</a:t>
            </a:r>
            <a:r>
              <a:rPr lang="en-US" sz="800" i="1" dirty="0">
                <a:solidFill>
                  <a:schemeClr val="tx2"/>
                </a:solidFill>
              </a:rPr>
              <a:t>. Res., 109</a:t>
            </a:r>
            <a:r>
              <a:rPr lang="en-US" sz="800" dirty="0">
                <a:solidFill>
                  <a:schemeClr val="tx2"/>
                </a:solidFill>
              </a:rPr>
              <a:t>, A05221, </a:t>
            </a:r>
            <a:r>
              <a:rPr lang="en-US" sz="800" dirty="0" smtClean="0">
                <a:solidFill>
                  <a:schemeClr val="tx2"/>
                </a:solidFill>
              </a:rPr>
              <a:t>doi:10.1029/2003JA010368</a:t>
            </a:r>
          </a:p>
          <a:p>
            <a:pPr indent="-182880" algn="just"/>
            <a:r>
              <a:rPr lang="en-US" sz="800" dirty="0" smtClean="0">
                <a:solidFill>
                  <a:schemeClr val="tx2"/>
                </a:solidFill>
              </a:rPr>
              <a:t>Rodriguez</a:t>
            </a:r>
            <a:r>
              <a:rPr lang="en-US" sz="800" dirty="0">
                <a:solidFill>
                  <a:schemeClr val="tx2"/>
                </a:solidFill>
              </a:rPr>
              <a:t>, J. V., J. C. </a:t>
            </a:r>
            <a:r>
              <a:rPr lang="en-US" sz="800" dirty="0" err="1">
                <a:solidFill>
                  <a:schemeClr val="tx2"/>
                </a:solidFill>
              </a:rPr>
              <a:t>Krosschell</a:t>
            </a:r>
            <a:r>
              <a:rPr lang="en-US" sz="800" dirty="0">
                <a:solidFill>
                  <a:schemeClr val="tx2"/>
                </a:solidFill>
              </a:rPr>
              <a:t>, and J. C. Green (2014), </a:t>
            </a:r>
            <a:r>
              <a:rPr lang="en-US" sz="800" dirty="0" err="1">
                <a:solidFill>
                  <a:schemeClr val="tx2"/>
                </a:solidFill>
              </a:rPr>
              <a:t>Intercalibration</a:t>
            </a:r>
            <a:r>
              <a:rPr lang="en-US" sz="800" dirty="0">
                <a:solidFill>
                  <a:schemeClr val="tx2"/>
                </a:solidFill>
              </a:rPr>
              <a:t> of GOES 8-15 solar proton detectors, </a:t>
            </a:r>
            <a:r>
              <a:rPr lang="en-US" sz="800" i="1" dirty="0">
                <a:solidFill>
                  <a:schemeClr val="tx2"/>
                </a:solidFill>
              </a:rPr>
              <a:t>Space Weather, 12</a:t>
            </a:r>
            <a:r>
              <a:rPr lang="en-US" sz="800" dirty="0">
                <a:solidFill>
                  <a:schemeClr val="tx2"/>
                </a:solidFill>
              </a:rPr>
              <a:t>, 92-109, doi:10.1002/2013SW000996</a:t>
            </a:r>
            <a:r>
              <a:rPr lang="en-US" sz="800" dirty="0" smtClean="0">
                <a:solidFill>
                  <a:schemeClr val="tx2"/>
                </a:solidFill>
              </a:rPr>
              <a:t>.</a:t>
            </a:r>
          </a:p>
        </p:txBody>
      </p:sp>
      <p:pic>
        <p:nvPicPr>
          <p:cNvPr id="5122" name="Picture 2" descr="http://www.noaanews.noaa.gov/stories2009/images/goes_dec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8075" y="4157603"/>
            <a:ext cx="1885950" cy="184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681787"/>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1201553"/>
            <a:ext cx="7386637" cy="5277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5757864" y="3857624"/>
            <a:ext cx="2492990" cy="2547872"/>
            <a:chOff x="5529011" y="3854955"/>
            <a:chExt cx="2492990" cy="2547872"/>
          </a:xfrm>
        </p:grpSpPr>
        <p:sp>
          <p:nvSpPr>
            <p:cNvPr id="2" name="TextBox 1"/>
            <p:cNvSpPr txBox="1"/>
            <p:nvPr/>
          </p:nvSpPr>
          <p:spPr>
            <a:xfrm>
              <a:off x="5529011" y="3854955"/>
              <a:ext cx="1531188" cy="369332"/>
            </a:xfrm>
            <a:prstGeom prst="rect">
              <a:avLst/>
            </a:prstGeom>
            <a:solidFill>
              <a:schemeClr val="bg1"/>
            </a:solidFill>
          </p:spPr>
          <p:txBody>
            <a:bodyPr wrap="none" rtlCol="0">
              <a:spAutoFit/>
            </a:bodyPr>
            <a:lstStyle/>
            <a:p>
              <a:r>
                <a:rPr lang="en-US" dirty="0">
                  <a:solidFill>
                    <a:schemeClr val="tx2"/>
                  </a:solidFill>
                </a:rPr>
                <a:t>Coronal Hole</a:t>
              </a:r>
            </a:p>
          </p:txBody>
        </p:sp>
        <p:sp>
          <p:nvSpPr>
            <p:cNvPr id="6" name="TextBox 5"/>
            <p:cNvSpPr txBox="1"/>
            <p:nvPr/>
          </p:nvSpPr>
          <p:spPr>
            <a:xfrm>
              <a:off x="5529011" y="4163593"/>
              <a:ext cx="2492990" cy="369332"/>
            </a:xfrm>
            <a:prstGeom prst="rect">
              <a:avLst/>
            </a:prstGeom>
            <a:solidFill>
              <a:schemeClr val="bg1"/>
            </a:solidFill>
          </p:spPr>
          <p:txBody>
            <a:bodyPr wrap="none" rtlCol="0">
              <a:spAutoFit/>
            </a:bodyPr>
            <a:lstStyle/>
            <a:p>
              <a:r>
                <a:rPr lang="en-US" dirty="0">
                  <a:solidFill>
                    <a:schemeClr val="tx2"/>
                  </a:solidFill>
                </a:rPr>
                <a:t>Prominence / Filament</a:t>
              </a:r>
            </a:p>
          </p:txBody>
        </p:sp>
        <p:sp>
          <p:nvSpPr>
            <p:cNvPr id="7" name="TextBox 6"/>
            <p:cNvSpPr txBox="1"/>
            <p:nvPr/>
          </p:nvSpPr>
          <p:spPr>
            <a:xfrm>
              <a:off x="5529011" y="4468408"/>
              <a:ext cx="838691" cy="369332"/>
            </a:xfrm>
            <a:prstGeom prst="rect">
              <a:avLst/>
            </a:prstGeom>
            <a:solidFill>
              <a:schemeClr val="bg1"/>
            </a:solidFill>
          </p:spPr>
          <p:txBody>
            <a:bodyPr wrap="none" rtlCol="0">
              <a:spAutoFit/>
            </a:bodyPr>
            <a:lstStyle/>
            <a:p>
              <a:r>
                <a:rPr lang="en-US" dirty="0">
                  <a:solidFill>
                    <a:schemeClr val="tx2"/>
                  </a:solidFill>
                </a:rPr>
                <a:t>Space</a:t>
              </a:r>
            </a:p>
          </p:txBody>
        </p:sp>
        <p:sp>
          <p:nvSpPr>
            <p:cNvPr id="9" name="TextBox 8"/>
            <p:cNvSpPr txBox="1"/>
            <p:nvPr/>
          </p:nvSpPr>
          <p:spPr>
            <a:xfrm>
              <a:off x="5529011" y="4782958"/>
              <a:ext cx="1556836" cy="369332"/>
            </a:xfrm>
            <a:prstGeom prst="rect">
              <a:avLst/>
            </a:prstGeom>
            <a:solidFill>
              <a:schemeClr val="bg1"/>
            </a:solidFill>
          </p:spPr>
          <p:txBody>
            <a:bodyPr wrap="none" rtlCol="0">
              <a:spAutoFit/>
            </a:bodyPr>
            <a:lstStyle/>
            <a:p>
              <a:r>
                <a:rPr lang="en-US" dirty="0">
                  <a:solidFill>
                    <a:schemeClr val="tx2"/>
                  </a:solidFill>
                </a:rPr>
                <a:t>Corona Quiet</a:t>
              </a:r>
            </a:p>
          </p:txBody>
        </p:sp>
        <p:sp>
          <p:nvSpPr>
            <p:cNvPr id="11" name="TextBox 10"/>
            <p:cNvSpPr txBox="1"/>
            <p:nvPr/>
          </p:nvSpPr>
          <p:spPr>
            <a:xfrm>
              <a:off x="5529011" y="5093638"/>
              <a:ext cx="1697901" cy="369332"/>
            </a:xfrm>
            <a:prstGeom prst="rect">
              <a:avLst/>
            </a:prstGeom>
            <a:solidFill>
              <a:schemeClr val="bg1"/>
            </a:solidFill>
          </p:spPr>
          <p:txBody>
            <a:bodyPr wrap="none" rtlCol="0">
              <a:spAutoFit/>
            </a:bodyPr>
            <a:lstStyle/>
            <a:p>
              <a:r>
                <a:rPr lang="en-US" dirty="0">
                  <a:solidFill>
                    <a:schemeClr val="tx2"/>
                  </a:solidFill>
                </a:rPr>
                <a:t>Bright Regions</a:t>
              </a:r>
            </a:p>
          </p:txBody>
        </p:sp>
        <p:sp>
          <p:nvSpPr>
            <p:cNvPr id="14" name="TextBox 13"/>
            <p:cNvSpPr txBox="1"/>
            <p:nvPr/>
          </p:nvSpPr>
          <p:spPr>
            <a:xfrm>
              <a:off x="5529011" y="5724733"/>
              <a:ext cx="710451" cy="369332"/>
            </a:xfrm>
            <a:prstGeom prst="rect">
              <a:avLst/>
            </a:prstGeom>
            <a:solidFill>
              <a:schemeClr val="bg1"/>
            </a:solidFill>
          </p:spPr>
          <p:txBody>
            <a:bodyPr wrap="none" rtlCol="0">
              <a:spAutoFit/>
            </a:bodyPr>
            <a:lstStyle/>
            <a:p>
              <a:r>
                <a:rPr lang="en-US" dirty="0">
                  <a:solidFill>
                    <a:schemeClr val="tx2"/>
                  </a:solidFill>
                </a:rPr>
                <a:t>Flare</a:t>
              </a:r>
            </a:p>
          </p:txBody>
        </p:sp>
        <p:sp>
          <p:nvSpPr>
            <p:cNvPr id="15" name="TextBox 14"/>
            <p:cNvSpPr txBox="1"/>
            <p:nvPr/>
          </p:nvSpPr>
          <p:spPr>
            <a:xfrm>
              <a:off x="5529011" y="6033495"/>
              <a:ext cx="2334935" cy="369332"/>
            </a:xfrm>
            <a:prstGeom prst="rect">
              <a:avLst/>
            </a:prstGeom>
            <a:solidFill>
              <a:schemeClr val="bg1"/>
            </a:solidFill>
          </p:spPr>
          <p:txBody>
            <a:bodyPr wrap="none" rtlCol="0">
              <a:spAutoFit/>
            </a:bodyPr>
            <a:lstStyle/>
            <a:p>
              <a:r>
                <a:rPr lang="en-US" dirty="0">
                  <a:solidFill>
                    <a:schemeClr val="tx2"/>
                  </a:solidFill>
                </a:rPr>
                <a:t>Coronal Hole off-disk</a:t>
              </a:r>
            </a:p>
          </p:txBody>
        </p:sp>
        <p:sp>
          <p:nvSpPr>
            <p:cNvPr id="16" name="TextBox 15"/>
            <p:cNvSpPr txBox="1"/>
            <p:nvPr/>
          </p:nvSpPr>
          <p:spPr>
            <a:xfrm>
              <a:off x="5529011" y="5408188"/>
              <a:ext cx="1745029" cy="369332"/>
            </a:xfrm>
            <a:prstGeom prst="rect">
              <a:avLst/>
            </a:prstGeom>
            <a:solidFill>
              <a:schemeClr val="bg1"/>
            </a:solidFill>
          </p:spPr>
          <p:txBody>
            <a:bodyPr wrap="none" rtlCol="0">
              <a:spAutoFit/>
            </a:bodyPr>
            <a:lstStyle/>
            <a:p>
              <a:r>
                <a:rPr lang="en-US" dirty="0">
                  <a:solidFill>
                    <a:schemeClr val="tx2"/>
                  </a:solidFill>
                </a:rPr>
                <a:t>Corona off-disk</a:t>
              </a:r>
            </a:p>
          </p:txBody>
        </p:sp>
      </p:grpSp>
      <p:sp>
        <p:nvSpPr>
          <p:cNvPr id="18"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algn="just">
              <a:spcBef>
                <a:spcPts val="300"/>
              </a:spcBef>
              <a:tabLst>
                <a:tab pos="1141413" algn="l"/>
              </a:tabLst>
            </a:pPr>
            <a:r>
              <a:rPr lang="en-US" sz="2800" b="1" dirty="0" smtClean="0"/>
              <a:t>GOES-R Cal-Val:  </a:t>
            </a:r>
            <a:r>
              <a:rPr lang="en-US" sz="2800" dirty="0" smtClean="0"/>
              <a:t>SUVI </a:t>
            </a:r>
            <a:r>
              <a:rPr lang="en-US" sz="2800" dirty="0" smtClean="0">
                <a:solidFill>
                  <a:schemeClr val="accent1">
                    <a:lumMod val="75000"/>
                  </a:schemeClr>
                </a:solidFill>
              </a:rPr>
              <a:t>Solar Thematic Maps</a:t>
            </a:r>
            <a:endParaRPr lang="en-US" sz="2800" dirty="0">
              <a:solidFill>
                <a:schemeClr val="accent1">
                  <a:lumMod val="75000"/>
                </a:schemeClr>
              </a:solidFill>
            </a:endParaRPr>
          </a:p>
          <a:p>
            <a:pPr fontAlgn="auto">
              <a:spcAft>
                <a:spcPts val="0"/>
              </a:spcAft>
            </a:pPr>
            <a:endParaRPr lang="en-US" sz="2800" b="1" dirty="0" smtClean="0"/>
          </a:p>
        </p:txBody>
      </p:sp>
      <p:pic>
        <p:nvPicPr>
          <p:cNvPr id="4102" name="Picture 6" descr="http://upload.wikimedia.org/wikipedia/commons/8/83/Pages_from_417176main_SDO_Guide_CM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689" y="3944120"/>
            <a:ext cx="1920620" cy="19206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5968425"/>
            <a:ext cx="2590799" cy="584775"/>
          </a:xfrm>
          <a:prstGeom prst="rect">
            <a:avLst/>
          </a:prstGeom>
          <a:noFill/>
        </p:spPr>
        <p:txBody>
          <a:bodyPr wrap="square" rtlCol="0">
            <a:spAutoFit/>
          </a:bodyPr>
          <a:lstStyle/>
          <a:p>
            <a:pPr algn="ctr"/>
            <a:r>
              <a:rPr lang="en-US" sz="1600" b="1" dirty="0" smtClean="0">
                <a:solidFill>
                  <a:schemeClr val="tx2"/>
                </a:solidFill>
              </a:rPr>
              <a:t>The SDO/AIA is the heritage sensor for SUVI</a:t>
            </a:r>
            <a:endParaRPr lang="en-US" sz="1600" b="1" dirty="0">
              <a:solidFill>
                <a:schemeClr val="tx2"/>
              </a:solidFill>
            </a:endParaRPr>
          </a:p>
        </p:txBody>
      </p:sp>
      <p:sp>
        <p:nvSpPr>
          <p:cNvPr id="8" name="TextBox 7"/>
          <p:cNvSpPr txBox="1"/>
          <p:nvPr/>
        </p:nvSpPr>
        <p:spPr>
          <a:xfrm>
            <a:off x="5503684" y="6598024"/>
            <a:ext cx="2945550" cy="276999"/>
          </a:xfrm>
          <a:prstGeom prst="rect">
            <a:avLst/>
          </a:prstGeom>
          <a:noFill/>
        </p:spPr>
        <p:txBody>
          <a:bodyPr wrap="none" rtlCol="0">
            <a:spAutoFit/>
          </a:bodyPr>
          <a:lstStyle/>
          <a:p>
            <a:pPr algn="r"/>
            <a:r>
              <a:rPr lang="en-US" sz="1200" b="1" dirty="0" smtClean="0">
                <a:solidFill>
                  <a:schemeClr val="tx2"/>
                </a:solidFill>
              </a:rPr>
              <a:t>AIA – Atmospheric Imaging Assembly</a:t>
            </a:r>
            <a:endParaRPr lang="en-US" sz="1200" b="1" dirty="0">
              <a:solidFill>
                <a:schemeClr val="tx2"/>
              </a:solidFill>
            </a:endParaRPr>
          </a:p>
        </p:txBody>
      </p:sp>
    </p:spTree>
    <p:extLst>
      <p:ext uri="{BB962C8B-B14F-4D97-AF65-F5344CB8AC3E}">
        <p14:creationId xmlns:p14="http://schemas.microsoft.com/office/powerpoint/2010/main" val="1548512018"/>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algn="just">
              <a:spcBef>
                <a:spcPts val="300"/>
              </a:spcBef>
              <a:tabLst>
                <a:tab pos="1141413" algn="l"/>
              </a:tabLst>
            </a:pPr>
            <a:r>
              <a:rPr lang="en-US" sz="2800" b="1" dirty="0" smtClean="0"/>
              <a:t>GOES-R Cal-Val: </a:t>
            </a:r>
            <a:r>
              <a:rPr lang="en-US" sz="2800" dirty="0" smtClean="0"/>
              <a:t>Coronal Hole (CH) Shape Files</a:t>
            </a:r>
            <a:endParaRPr lang="en-US" sz="2800" dirty="0">
              <a:solidFill>
                <a:schemeClr val="accent1">
                  <a:lumMod val="75000"/>
                </a:schemeClr>
              </a:solidFill>
            </a:endParaRPr>
          </a:p>
        </p:txBody>
      </p:sp>
      <p:sp>
        <p:nvSpPr>
          <p:cNvPr id="34" name="TextBox 33"/>
          <p:cNvSpPr txBox="1"/>
          <p:nvPr/>
        </p:nvSpPr>
        <p:spPr>
          <a:xfrm>
            <a:off x="122656" y="1258669"/>
            <a:ext cx="8153400" cy="646331"/>
          </a:xfrm>
          <a:prstGeom prst="rect">
            <a:avLst/>
          </a:prstGeom>
          <a:noFill/>
        </p:spPr>
        <p:txBody>
          <a:bodyPr wrap="square" rtlCol="0">
            <a:spAutoFit/>
          </a:bodyPr>
          <a:lstStyle/>
          <a:p>
            <a:pPr algn="just"/>
            <a:r>
              <a:rPr lang="en-US" b="1" dirty="0" smtClean="0">
                <a:solidFill>
                  <a:schemeClr val="tx2"/>
                </a:solidFill>
              </a:rPr>
              <a:t>SDO AIA solar images are used as proxy for SUVI. SUVI Thematic Maps (SUVI.19) and Coronal Hole Boundaries (SUVI.15) are L2+ </a:t>
            </a:r>
            <a:r>
              <a:rPr lang="en-US" b="1" dirty="0" err="1" smtClean="0">
                <a:solidFill>
                  <a:schemeClr val="tx2"/>
                </a:solidFill>
              </a:rPr>
              <a:t>SWx</a:t>
            </a:r>
            <a:r>
              <a:rPr lang="en-US" b="1" dirty="0" smtClean="0">
                <a:solidFill>
                  <a:schemeClr val="tx2"/>
                </a:solidFill>
              </a:rPr>
              <a:t> products.</a:t>
            </a:r>
            <a:endParaRPr lang="en-US" b="1" dirty="0">
              <a:solidFill>
                <a:schemeClr val="tx2"/>
              </a:solidFill>
            </a:endParaRPr>
          </a:p>
        </p:txBody>
      </p:sp>
      <p:pic>
        <p:nvPicPr>
          <p:cNvPr id="7" name="Shape 116"/>
          <p:cNvPicPr preferRelativeResize="0">
            <a:picLocks noChangeAspect="1"/>
          </p:cNvPicPr>
          <p:nvPr/>
        </p:nvPicPr>
        <p:blipFill>
          <a:blip r:embed="rId3">
            <a:alphaModFix/>
          </a:blip>
          <a:stretch>
            <a:fillRect/>
          </a:stretch>
        </p:blipFill>
        <p:spPr>
          <a:xfrm>
            <a:off x="5158437" y="4501665"/>
            <a:ext cx="2888673" cy="2057400"/>
          </a:xfrm>
          <a:prstGeom prst="rect">
            <a:avLst/>
          </a:prstGeom>
          <a:noFill/>
          <a:ln>
            <a:noFill/>
          </a:ln>
        </p:spPr>
      </p:pic>
      <p:sp>
        <p:nvSpPr>
          <p:cNvPr id="9" name="Shape 118"/>
          <p:cNvSpPr/>
          <p:nvPr/>
        </p:nvSpPr>
        <p:spPr>
          <a:xfrm>
            <a:off x="5583935" y="2827905"/>
            <a:ext cx="961800" cy="423300"/>
          </a:xfrm>
          <a:prstGeom prst="rightArrow">
            <a:avLst>
              <a:gd name="adj1" fmla="val 50000"/>
              <a:gd name="adj2" fmla="val 50000"/>
            </a:avLst>
          </a:prstGeom>
          <a:solidFill>
            <a:srgbClr val="EFEFEF"/>
          </a:solidFill>
          <a:ln w="952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12" name="Shape 121"/>
          <p:cNvPicPr preferRelativeResize="0"/>
          <p:nvPr/>
        </p:nvPicPr>
        <p:blipFill>
          <a:blip r:embed="rId4">
            <a:alphaModFix/>
          </a:blip>
          <a:stretch>
            <a:fillRect/>
          </a:stretch>
        </p:blipFill>
        <p:spPr>
          <a:xfrm>
            <a:off x="2462048" y="4564185"/>
            <a:ext cx="1970627" cy="2057400"/>
          </a:xfrm>
          <a:prstGeom prst="rect">
            <a:avLst/>
          </a:prstGeom>
          <a:noFill/>
          <a:ln w="19050">
            <a:solidFill>
              <a:schemeClr val="tx2"/>
            </a:solidFill>
          </a:ln>
        </p:spPr>
      </p:pic>
      <p:sp>
        <p:nvSpPr>
          <p:cNvPr id="2" name="TextBox 1"/>
          <p:cNvSpPr txBox="1"/>
          <p:nvPr/>
        </p:nvSpPr>
        <p:spPr>
          <a:xfrm>
            <a:off x="2377588" y="4250323"/>
            <a:ext cx="2139547" cy="338554"/>
          </a:xfrm>
          <a:prstGeom prst="rect">
            <a:avLst/>
          </a:prstGeom>
          <a:noFill/>
        </p:spPr>
        <p:txBody>
          <a:bodyPr wrap="square" rtlCol="0">
            <a:spAutoFit/>
          </a:bodyPr>
          <a:lstStyle/>
          <a:p>
            <a:pPr algn="ctr"/>
            <a:r>
              <a:rPr lang="en-US" sz="1600" b="1" dirty="0" smtClean="0">
                <a:solidFill>
                  <a:schemeClr val="tx2"/>
                </a:solidFill>
              </a:rPr>
              <a:t>CH Shape File</a:t>
            </a:r>
            <a:endParaRPr lang="en-US" sz="1600" b="1" dirty="0">
              <a:solidFill>
                <a:schemeClr val="tx2"/>
              </a:solidFill>
            </a:endParaRPr>
          </a:p>
        </p:txBody>
      </p:sp>
      <p:pic>
        <p:nvPicPr>
          <p:cNvPr id="5" name="Shape 114"/>
          <p:cNvPicPr preferRelativeResize="0"/>
          <p:nvPr/>
        </p:nvPicPr>
        <p:blipFill rotWithShape="1">
          <a:blip r:embed="rId5">
            <a:alphaModFix/>
          </a:blip>
          <a:srcRect b="21837"/>
          <a:stretch/>
        </p:blipFill>
        <p:spPr>
          <a:xfrm>
            <a:off x="3075200" y="2248223"/>
            <a:ext cx="1666480" cy="1636451"/>
          </a:xfrm>
          <a:prstGeom prst="rect">
            <a:avLst/>
          </a:prstGeom>
          <a:noFill/>
          <a:ln>
            <a:noFill/>
          </a:ln>
        </p:spPr>
      </p:pic>
      <p:sp>
        <p:nvSpPr>
          <p:cNvPr id="3" name="Rectangle 2"/>
          <p:cNvSpPr/>
          <p:nvPr/>
        </p:nvSpPr>
        <p:spPr>
          <a:xfrm>
            <a:off x="3717743" y="2892400"/>
            <a:ext cx="533400" cy="40017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02771" y="1905000"/>
            <a:ext cx="1611340" cy="338554"/>
          </a:xfrm>
          <a:prstGeom prst="rect">
            <a:avLst/>
          </a:prstGeom>
          <a:noFill/>
        </p:spPr>
        <p:txBody>
          <a:bodyPr wrap="none" rtlCol="0">
            <a:spAutoFit/>
          </a:bodyPr>
          <a:lstStyle/>
          <a:p>
            <a:pPr algn="ctr"/>
            <a:r>
              <a:rPr lang="en-US" sz="1600" b="1" dirty="0">
                <a:solidFill>
                  <a:schemeClr val="tx2"/>
                </a:solidFill>
              </a:rPr>
              <a:t>Thematic  Map</a:t>
            </a:r>
          </a:p>
        </p:txBody>
      </p:sp>
      <p:sp>
        <p:nvSpPr>
          <p:cNvPr id="19" name="Shape 117"/>
          <p:cNvSpPr/>
          <p:nvPr/>
        </p:nvSpPr>
        <p:spPr>
          <a:xfrm>
            <a:off x="5583935" y="2827905"/>
            <a:ext cx="961800" cy="423300"/>
          </a:xfrm>
          <a:prstGeom prst="rightArrow">
            <a:avLst>
              <a:gd name="adj1" fmla="val 50000"/>
              <a:gd name="adj2" fmla="val 50000"/>
            </a:avLst>
          </a:prstGeom>
          <a:solidFill>
            <a:srgbClr val="008000"/>
          </a:solidFill>
          <a:ln w="9525"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4" name="TextBox 23"/>
          <p:cNvSpPr txBox="1"/>
          <p:nvPr/>
        </p:nvSpPr>
        <p:spPr>
          <a:xfrm>
            <a:off x="5864252" y="4250323"/>
            <a:ext cx="1577547" cy="338554"/>
          </a:xfrm>
          <a:prstGeom prst="rect">
            <a:avLst/>
          </a:prstGeom>
          <a:solidFill>
            <a:schemeClr val="bg1"/>
          </a:solidFill>
        </p:spPr>
        <p:txBody>
          <a:bodyPr wrap="none" rtlCol="0">
            <a:spAutoFit/>
          </a:bodyPr>
          <a:lstStyle/>
          <a:p>
            <a:pPr algn="ctr"/>
            <a:r>
              <a:rPr lang="en-US" sz="1600" b="1" dirty="0">
                <a:solidFill>
                  <a:schemeClr val="tx2"/>
                </a:solidFill>
              </a:rPr>
              <a:t>Finite Vertices</a:t>
            </a:r>
          </a:p>
        </p:txBody>
      </p:sp>
      <p:grpSp>
        <p:nvGrpSpPr>
          <p:cNvPr id="28" name="Group 27"/>
          <p:cNvGrpSpPr/>
          <p:nvPr/>
        </p:nvGrpSpPr>
        <p:grpSpPr>
          <a:xfrm>
            <a:off x="5376094" y="1905000"/>
            <a:ext cx="2891554" cy="2258245"/>
            <a:chOff x="5430959" y="1473195"/>
            <a:chExt cx="2891554" cy="2258245"/>
          </a:xfrm>
        </p:grpSpPr>
        <p:pic>
          <p:nvPicPr>
            <p:cNvPr id="6" name="Shape 115"/>
            <p:cNvPicPr preferRelativeResize="0">
              <a:picLocks noChangeAspect="1"/>
            </p:cNvPicPr>
            <p:nvPr/>
          </p:nvPicPr>
          <p:blipFill>
            <a:blip r:embed="rId6">
              <a:alphaModFix/>
            </a:blip>
            <a:stretch>
              <a:fillRect/>
            </a:stretch>
          </p:blipFill>
          <p:spPr>
            <a:xfrm>
              <a:off x="5430959" y="1537847"/>
              <a:ext cx="2891554" cy="2193593"/>
            </a:xfrm>
            <a:prstGeom prst="rect">
              <a:avLst/>
            </a:prstGeom>
            <a:noFill/>
            <a:ln>
              <a:noFill/>
            </a:ln>
          </p:spPr>
        </p:pic>
        <p:sp>
          <p:nvSpPr>
            <p:cNvPr id="23" name="TextBox 22"/>
            <p:cNvSpPr txBox="1"/>
            <p:nvPr/>
          </p:nvSpPr>
          <p:spPr>
            <a:xfrm>
              <a:off x="5639859" y="1473195"/>
              <a:ext cx="2473755" cy="338554"/>
            </a:xfrm>
            <a:prstGeom prst="rect">
              <a:avLst/>
            </a:prstGeom>
            <a:solidFill>
              <a:schemeClr val="bg1"/>
            </a:solidFill>
          </p:spPr>
          <p:txBody>
            <a:bodyPr wrap="none" rtlCol="0">
              <a:spAutoFit/>
            </a:bodyPr>
            <a:lstStyle/>
            <a:p>
              <a:pPr algn="ctr"/>
              <a:r>
                <a:rPr lang="en-US" sz="1600" b="1" dirty="0">
                  <a:solidFill>
                    <a:schemeClr val="tx2"/>
                  </a:solidFill>
                </a:rPr>
                <a:t>Coronal Hole Boundary</a:t>
              </a:r>
            </a:p>
          </p:txBody>
        </p:sp>
      </p:grpSp>
      <p:grpSp>
        <p:nvGrpSpPr>
          <p:cNvPr id="26" name="Group 25"/>
          <p:cNvGrpSpPr/>
          <p:nvPr/>
        </p:nvGrpSpPr>
        <p:grpSpPr>
          <a:xfrm>
            <a:off x="342245" y="1905000"/>
            <a:ext cx="2177199" cy="2208273"/>
            <a:chOff x="397110" y="1473195"/>
            <a:chExt cx="2177199" cy="2208273"/>
          </a:xfrm>
        </p:grpSpPr>
        <p:pic>
          <p:nvPicPr>
            <p:cNvPr id="4" name="Shape 113"/>
            <p:cNvPicPr preferRelativeResize="0"/>
            <p:nvPr/>
          </p:nvPicPr>
          <p:blipFill>
            <a:blip r:embed="rId7">
              <a:alphaModFix/>
            </a:blip>
            <a:stretch>
              <a:fillRect/>
            </a:stretch>
          </p:blipFill>
          <p:spPr>
            <a:xfrm>
              <a:off x="435474" y="1587819"/>
              <a:ext cx="2100471" cy="2093649"/>
            </a:xfrm>
            <a:prstGeom prst="rect">
              <a:avLst/>
            </a:prstGeom>
            <a:noFill/>
            <a:ln>
              <a:noFill/>
            </a:ln>
          </p:spPr>
        </p:pic>
        <p:sp>
          <p:nvSpPr>
            <p:cNvPr id="17" name="TextBox 16"/>
            <p:cNvSpPr txBox="1"/>
            <p:nvPr/>
          </p:nvSpPr>
          <p:spPr>
            <a:xfrm>
              <a:off x="397110" y="1473195"/>
              <a:ext cx="2177199" cy="338554"/>
            </a:xfrm>
            <a:prstGeom prst="rect">
              <a:avLst/>
            </a:prstGeom>
            <a:solidFill>
              <a:schemeClr val="bg1"/>
            </a:solidFill>
            <a:ln>
              <a:solidFill>
                <a:schemeClr val="bg1"/>
              </a:solidFill>
            </a:ln>
          </p:spPr>
          <p:txBody>
            <a:bodyPr wrap="none" rtlCol="0">
              <a:spAutoFit/>
            </a:bodyPr>
            <a:lstStyle/>
            <a:p>
              <a:pPr algn="ctr"/>
              <a:r>
                <a:rPr lang="en-US" sz="1600" b="1" dirty="0">
                  <a:solidFill>
                    <a:schemeClr val="tx2"/>
                  </a:solidFill>
                </a:rPr>
                <a:t>NASA/SDO as Proxy</a:t>
              </a:r>
            </a:p>
          </p:txBody>
        </p:sp>
        <p:sp>
          <p:nvSpPr>
            <p:cNvPr id="15" name="TextBox 14"/>
            <p:cNvSpPr txBox="1"/>
            <p:nvPr/>
          </p:nvSpPr>
          <p:spPr>
            <a:xfrm>
              <a:off x="1312368" y="3251648"/>
              <a:ext cx="1079142" cy="215444"/>
            </a:xfrm>
            <a:prstGeom prst="rect">
              <a:avLst/>
            </a:prstGeom>
            <a:noFill/>
          </p:spPr>
          <p:txBody>
            <a:bodyPr wrap="none" rtlCol="0">
              <a:spAutoFit/>
            </a:bodyPr>
            <a:lstStyle/>
            <a:p>
              <a:r>
                <a:rPr lang="en-US" sz="800" dirty="0" smtClean="0">
                  <a:solidFill>
                    <a:schemeClr val="bg1"/>
                  </a:solidFill>
                </a:rPr>
                <a:t>9/18/2012 20:29:01</a:t>
              </a:r>
              <a:endParaRPr lang="en-US" sz="800" dirty="0">
                <a:solidFill>
                  <a:schemeClr val="bg1"/>
                </a:solidFill>
              </a:endParaRPr>
            </a:p>
          </p:txBody>
        </p:sp>
      </p:grpSp>
      <p:sp>
        <p:nvSpPr>
          <p:cNvPr id="32" name="Right Arrow 31"/>
          <p:cNvSpPr/>
          <p:nvPr/>
        </p:nvSpPr>
        <p:spPr>
          <a:xfrm>
            <a:off x="2481080" y="2797456"/>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5049027" y="2827905"/>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ight Arrow 34"/>
          <p:cNvSpPr/>
          <p:nvPr/>
        </p:nvSpPr>
        <p:spPr>
          <a:xfrm rot="5400000">
            <a:off x="7502581" y="4124085"/>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flipH="1">
            <a:off x="4540603" y="5288085"/>
            <a:ext cx="429908"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22656" y="4457088"/>
            <a:ext cx="2169081" cy="830997"/>
          </a:xfrm>
          <a:prstGeom prst="rect">
            <a:avLst/>
          </a:prstGeom>
          <a:noFill/>
          <a:ln>
            <a:solidFill>
              <a:schemeClr val="tx2"/>
            </a:solidFill>
          </a:ln>
        </p:spPr>
        <p:txBody>
          <a:bodyPr wrap="square" rtlCol="0">
            <a:spAutoFit/>
          </a:bodyPr>
          <a:lstStyle/>
          <a:p>
            <a:r>
              <a:rPr lang="en-US" sz="1600" dirty="0" smtClean="0">
                <a:solidFill>
                  <a:schemeClr val="tx2"/>
                </a:solidFill>
              </a:rPr>
              <a:t>Recurring larger solar speeds originate </a:t>
            </a:r>
            <a:r>
              <a:rPr lang="en-US" sz="1600" dirty="0" smtClean="0">
                <a:solidFill>
                  <a:schemeClr val="tx2"/>
                </a:solidFill>
              </a:rPr>
              <a:t>within </a:t>
            </a:r>
            <a:r>
              <a:rPr lang="en-US" sz="1600" dirty="0" smtClean="0">
                <a:solidFill>
                  <a:schemeClr val="tx2"/>
                </a:solidFill>
              </a:rPr>
              <a:t>coronal </a:t>
            </a:r>
            <a:r>
              <a:rPr lang="en-US" sz="1600" dirty="0" smtClean="0">
                <a:solidFill>
                  <a:schemeClr val="tx2"/>
                </a:solidFill>
              </a:rPr>
              <a:t>holes. </a:t>
            </a:r>
            <a:endParaRPr lang="en-US" sz="1600" dirty="0">
              <a:solidFill>
                <a:schemeClr val="tx2"/>
              </a:solidFill>
            </a:endParaRPr>
          </a:p>
        </p:txBody>
      </p:sp>
      <p:pic>
        <p:nvPicPr>
          <p:cNvPr id="2052" name="Picture 4" descr="http://assets.inhabitat.com/wp-content/blogs.dir/1/files/2010/10/sunwav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8306" y="5408250"/>
            <a:ext cx="1617780" cy="1213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616978"/>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392CAAC-D4E7-4F01-9B5F-C7751E7AFF70}" type="slidenum">
              <a:rPr lang="en-US" smtClean="0"/>
              <a:pPr/>
              <a:t>24</a:t>
            </a:fld>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199437"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a:xfrm>
            <a:off x="1391244" y="76200"/>
            <a:ext cx="70669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algn="just">
              <a:spcBef>
                <a:spcPts val="300"/>
              </a:spcBef>
              <a:tabLst>
                <a:tab pos="1141413" algn="l"/>
              </a:tabLst>
            </a:pPr>
            <a:r>
              <a:rPr lang="en-US" sz="2800" b="1" dirty="0" smtClean="0"/>
              <a:t>GOES-R Cal-Val: </a:t>
            </a:r>
            <a:r>
              <a:rPr lang="en-US" sz="2800" dirty="0" smtClean="0"/>
              <a:t>EXIS/XRS Flare Location (IAC Brief)</a:t>
            </a:r>
            <a:endParaRPr lang="en-US" sz="2800" dirty="0">
              <a:solidFill>
                <a:schemeClr val="accent1">
                  <a:lumMod val="75000"/>
                </a:schemeClr>
              </a:solidFill>
            </a:endParaRPr>
          </a:p>
        </p:txBody>
      </p:sp>
    </p:spTree>
    <p:extLst>
      <p:ext uri="{BB962C8B-B14F-4D97-AF65-F5344CB8AC3E}">
        <p14:creationId xmlns:p14="http://schemas.microsoft.com/office/powerpoint/2010/main" val="1736737098"/>
      </p:ext>
    </p:extLst>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391244" y="76200"/>
            <a:ext cx="69145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fontAlgn="auto">
              <a:spcAft>
                <a:spcPts val="0"/>
              </a:spcAft>
            </a:pPr>
            <a:r>
              <a:rPr lang="en-US" sz="2800" b="1" dirty="0" smtClean="0"/>
              <a:t>Spacecraft Anomalies: </a:t>
            </a:r>
            <a:r>
              <a:rPr lang="en-US" sz="2800" dirty="0" smtClean="0"/>
              <a:t>Status Update</a:t>
            </a:r>
          </a:p>
        </p:txBody>
      </p:sp>
      <p:sp>
        <p:nvSpPr>
          <p:cNvPr id="4" name="TextBox 3"/>
          <p:cNvSpPr txBox="1"/>
          <p:nvPr/>
        </p:nvSpPr>
        <p:spPr>
          <a:xfrm>
            <a:off x="304800" y="6438896"/>
            <a:ext cx="6588535" cy="338554"/>
          </a:xfrm>
          <a:prstGeom prst="rect">
            <a:avLst/>
          </a:prstGeom>
          <a:noFill/>
        </p:spPr>
        <p:txBody>
          <a:bodyPr wrap="none" rtlCol="0">
            <a:spAutoFit/>
          </a:bodyPr>
          <a:lstStyle/>
          <a:p>
            <a:r>
              <a:rPr lang="en-US" sz="1600" dirty="0" smtClean="0">
                <a:solidFill>
                  <a:schemeClr val="tx2"/>
                </a:solidFill>
              </a:rPr>
              <a:t>Initiative: $366K (FY15) – NESDIS Approved; Funding Status Unknown</a:t>
            </a:r>
            <a:endParaRPr lang="en-US" sz="1600" dirty="0">
              <a:solidFill>
                <a:schemeClr val="tx2"/>
              </a:solidFill>
            </a:endParaRPr>
          </a:p>
        </p:txBody>
      </p:sp>
      <p:sp>
        <p:nvSpPr>
          <p:cNvPr id="2" name="Rectangle 1"/>
          <p:cNvSpPr/>
          <p:nvPr/>
        </p:nvSpPr>
        <p:spPr>
          <a:xfrm>
            <a:off x="319088" y="1223960"/>
            <a:ext cx="7681912" cy="5301451"/>
          </a:xfrm>
          <a:prstGeom prst="rect">
            <a:avLst/>
          </a:prstGeom>
        </p:spPr>
        <p:txBody>
          <a:bodyPr wrap="square">
            <a:spAutoFit/>
          </a:bodyPr>
          <a:lstStyle/>
          <a:p>
            <a:pPr eaLnBrk="1" fontAlgn="auto" hangingPunct="1">
              <a:spcBef>
                <a:spcPts val="300"/>
              </a:spcBef>
              <a:spcAft>
                <a:spcPts val="0"/>
              </a:spcAft>
              <a:defRPr/>
            </a:pPr>
            <a:r>
              <a:rPr lang="en-US" u="sng" dirty="0">
                <a:solidFill>
                  <a:schemeClr val="tx2"/>
                </a:solidFill>
              </a:rPr>
              <a:t>Satellite </a:t>
            </a:r>
            <a:r>
              <a:rPr lang="en-US" u="sng" dirty="0" smtClean="0">
                <a:solidFill>
                  <a:schemeClr val="tx2"/>
                </a:solidFill>
              </a:rPr>
              <a:t>Anomaly Support (</a:t>
            </a:r>
            <a:r>
              <a:rPr lang="en-US" u="sng" dirty="0" err="1" smtClean="0">
                <a:solidFill>
                  <a:schemeClr val="tx2"/>
                </a:solidFill>
              </a:rPr>
              <a:t>Redmon</a:t>
            </a:r>
            <a:r>
              <a:rPr lang="en-US" u="sng" dirty="0" smtClean="0">
                <a:solidFill>
                  <a:schemeClr val="tx2"/>
                </a:solidFill>
              </a:rPr>
              <a:t>):</a:t>
            </a:r>
            <a:endParaRPr lang="en-US" u="sng" dirty="0">
              <a:solidFill>
                <a:schemeClr val="tx2"/>
              </a:solidFill>
            </a:endParaRPr>
          </a:p>
          <a:p>
            <a:pPr marL="228600" indent="-228600" fontAlgn="auto">
              <a:spcBef>
                <a:spcPts val="300"/>
              </a:spcBef>
              <a:spcAft>
                <a:spcPts val="0"/>
              </a:spcAft>
              <a:buFont typeface="Calibri" panose="020F0502020204030204" pitchFamily="34" charset="0"/>
              <a:buChar char="̶"/>
              <a:defRPr/>
            </a:pPr>
            <a:r>
              <a:rPr lang="en-US" dirty="0" smtClean="0">
                <a:solidFill>
                  <a:schemeClr val="tx2"/>
                </a:solidFill>
              </a:rPr>
              <a:t>Satellite anomaly - Draper Lab request  – details are FOUO</a:t>
            </a:r>
            <a:endParaRPr lang="en-US" dirty="0">
              <a:solidFill>
                <a:schemeClr val="tx2"/>
              </a:solidFill>
            </a:endParaRPr>
          </a:p>
          <a:p>
            <a:pPr marL="228600" indent="-228600" fontAlgn="auto">
              <a:spcBef>
                <a:spcPts val="300"/>
              </a:spcBef>
              <a:spcAft>
                <a:spcPts val="0"/>
              </a:spcAft>
              <a:buFont typeface="Calibri" panose="020F0502020204030204" pitchFamily="34" charset="0"/>
              <a:buChar char="̶"/>
              <a:defRPr/>
            </a:pPr>
            <a:r>
              <a:rPr lang="en-US" dirty="0">
                <a:solidFill>
                  <a:schemeClr val="tx2"/>
                </a:solidFill>
              </a:rPr>
              <a:t>NOAA-16 support of decommissioning report</a:t>
            </a:r>
          </a:p>
          <a:p>
            <a:pPr marL="571500" lvl="1" indent="-228600" algn="just" fontAlgn="auto">
              <a:spcBef>
                <a:spcPts val="300"/>
              </a:spcBef>
              <a:spcAft>
                <a:spcPts val="0"/>
              </a:spcAft>
              <a:buFont typeface="Wingdings" panose="05000000000000000000" pitchFamily="2" charset="2"/>
              <a:buChar char="ü"/>
              <a:defRPr/>
            </a:pPr>
            <a:r>
              <a:rPr lang="en-US" dirty="0">
                <a:solidFill>
                  <a:schemeClr val="tx2"/>
                </a:solidFill>
              </a:rPr>
              <a:t>Launched in 2000, relegated to backup for NOAA-18 in </a:t>
            </a:r>
            <a:r>
              <a:rPr lang="en-US" dirty="0" smtClean="0">
                <a:solidFill>
                  <a:schemeClr val="tx2"/>
                </a:solidFill>
              </a:rPr>
              <a:t>2005</a:t>
            </a:r>
            <a:endParaRPr lang="en-US" dirty="0">
              <a:solidFill>
                <a:schemeClr val="tx2"/>
              </a:solidFill>
            </a:endParaRPr>
          </a:p>
          <a:p>
            <a:pPr marL="571500" lvl="1" indent="-228600" algn="just" fontAlgn="auto">
              <a:spcBef>
                <a:spcPts val="300"/>
              </a:spcBef>
              <a:spcAft>
                <a:spcPts val="0"/>
              </a:spcAft>
              <a:buFont typeface="Wingdings" panose="05000000000000000000" pitchFamily="2" charset="2"/>
              <a:buChar char="ü"/>
              <a:defRPr/>
            </a:pPr>
            <a:r>
              <a:rPr lang="en-US" dirty="0">
                <a:solidFill>
                  <a:schemeClr val="tx2"/>
                </a:solidFill>
                <a:hlinkClick r:id="rId3"/>
              </a:rPr>
              <a:t>NOAA June press release</a:t>
            </a:r>
            <a:endParaRPr lang="en-US" dirty="0">
              <a:solidFill>
                <a:schemeClr val="tx2"/>
              </a:solidFill>
            </a:endParaRPr>
          </a:p>
          <a:p>
            <a:pPr marL="571500" lvl="1" indent="-228600" algn="just" fontAlgn="auto">
              <a:spcBef>
                <a:spcPts val="300"/>
              </a:spcBef>
              <a:spcAft>
                <a:spcPts val="0"/>
              </a:spcAft>
              <a:buFont typeface="Wingdings" panose="05000000000000000000" pitchFamily="2" charset="2"/>
              <a:buChar char="ü"/>
              <a:defRPr/>
            </a:pPr>
            <a:r>
              <a:rPr lang="en-US" dirty="0">
                <a:solidFill>
                  <a:schemeClr val="tx2"/>
                </a:solidFill>
                <a:hlinkClick r:id="rId4"/>
              </a:rPr>
              <a:t>NOAA OSPO</a:t>
            </a:r>
            <a:r>
              <a:rPr lang="en-US" dirty="0">
                <a:solidFill>
                  <a:schemeClr val="tx2"/>
                </a:solidFill>
              </a:rPr>
              <a:t> - Decommissioned on June 9, 2014 at 14:23 UTC due to major spacecraft </a:t>
            </a:r>
            <a:r>
              <a:rPr lang="en-US" dirty="0" smtClean="0">
                <a:solidFill>
                  <a:schemeClr val="tx2"/>
                </a:solidFill>
              </a:rPr>
              <a:t>anomaly </a:t>
            </a:r>
            <a:endParaRPr lang="en-US" dirty="0">
              <a:solidFill>
                <a:schemeClr val="tx2"/>
              </a:solidFill>
            </a:endParaRPr>
          </a:p>
          <a:p>
            <a:pPr marL="571500" lvl="1" indent="-228600" algn="just" fontAlgn="auto">
              <a:spcBef>
                <a:spcPts val="300"/>
              </a:spcBef>
              <a:spcAft>
                <a:spcPts val="0"/>
              </a:spcAft>
              <a:buFont typeface="Wingdings" panose="05000000000000000000" pitchFamily="2" charset="2"/>
              <a:buChar char="ü"/>
              <a:defRPr/>
            </a:pPr>
            <a:r>
              <a:rPr lang="en-US" dirty="0">
                <a:solidFill>
                  <a:schemeClr val="tx2"/>
                </a:solidFill>
              </a:rPr>
              <a:t>NGDC contributed space environmental </a:t>
            </a:r>
            <a:r>
              <a:rPr lang="en-US" dirty="0" smtClean="0">
                <a:solidFill>
                  <a:schemeClr val="tx2"/>
                </a:solidFill>
              </a:rPr>
              <a:t>assessment </a:t>
            </a:r>
            <a:r>
              <a:rPr lang="en-US" dirty="0">
                <a:solidFill>
                  <a:schemeClr val="tx2"/>
                </a:solidFill>
              </a:rPr>
              <a:t>to final </a:t>
            </a:r>
            <a:r>
              <a:rPr lang="en-US" dirty="0" smtClean="0">
                <a:solidFill>
                  <a:schemeClr val="tx2"/>
                </a:solidFill>
              </a:rPr>
              <a:t>report</a:t>
            </a:r>
          </a:p>
          <a:p>
            <a:pPr algn="just" fontAlgn="auto">
              <a:spcBef>
                <a:spcPts val="300"/>
              </a:spcBef>
              <a:spcAft>
                <a:spcPts val="0"/>
              </a:spcAft>
              <a:defRPr/>
            </a:pPr>
            <a:r>
              <a:rPr lang="en-US" u="sng" dirty="0" smtClean="0">
                <a:solidFill>
                  <a:schemeClr val="tx2"/>
                </a:solidFill>
              </a:rPr>
              <a:t>Conference Attendance (</a:t>
            </a:r>
            <a:r>
              <a:rPr lang="en-US" u="sng" dirty="0" err="1" smtClean="0">
                <a:solidFill>
                  <a:schemeClr val="tx2"/>
                </a:solidFill>
              </a:rPr>
              <a:t>Denig</a:t>
            </a:r>
            <a:r>
              <a:rPr lang="en-US" u="sng" dirty="0" smtClean="0">
                <a:solidFill>
                  <a:schemeClr val="tx2"/>
                </a:solidFill>
              </a:rPr>
              <a:t>):</a:t>
            </a:r>
          </a:p>
          <a:p>
            <a:pPr marL="228600" indent="-228600" algn="just" fontAlgn="auto">
              <a:spcBef>
                <a:spcPts val="300"/>
              </a:spcBef>
              <a:spcAft>
                <a:spcPts val="0"/>
              </a:spcAft>
              <a:buFont typeface="Calibri" panose="020F0502020204030204" pitchFamily="34" charset="0"/>
              <a:buChar char="̶"/>
              <a:defRPr/>
            </a:pPr>
            <a:r>
              <a:rPr lang="en-US" dirty="0" smtClean="0">
                <a:solidFill>
                  <a:schemeClr val="tx2"/>
                </a:solidFill>
              </a:rPr>
              <a:t>Space </a:t>
            </a:r>
            <a:r>
              <a:rPr lang="en-US" dirty="0">
                <a:solidFill>
                  <a:schemeClr val="tx2"/>
                </a:solidFill>
              </a:rPr>
              <a:t>Environment Applications, </a:t>
            </a:r>
            <a:r>
              <a:rPr lang="en-US" dirty="0" smtClean="0">
                <a:solidFill>
                  <a:schemeClr val="tx2"/>
                </a:solidFill>
              </a:rPr>
              <a:t>Systems </a:t>
            </a:r>
            <a:r>
              <a:rPr lang="en-US" dirty="0">
                <a:solidFill>
                  <a:schemeClr val="tx2"/>
                </a:solidFill>
              </a:rPr>
              <a:t>and Operations for National Security (SEASONS</a:t>
            </a:r>
            <a:r>
              <a:rPr lang="en-US" dirty="0" smtClean="0">
                <a:solidFill>
                  <a:schemeClr val="tx2"/>
                </a:solidFill>
              </a:rPr>
              <a:t>)</a:t>
            </a:r>
          </a:p>
          <a:p>
            <a:pPr marL="571500" lvl="2" indent="-228600" algn="just" fontAlgn="auto">
              <a:spcBef>
                <a:spcPts val="300"/>
              </a:spcBef>
              <a:spcAft>
                <a:spcPts val="0"/>
              </a:spcAft>
              <a:buFont typeface="Wingdings" panose="05000000000000000000" pitchFamily="2" charset="2"/>
              <a:buChar char="ü"/>
              <a:defRPr/>
            </a:pPr>
            <a:r>
              <a:rPr lang="en-US" dirty="0" smtClean="0">
                <a:solidFill>
                  <a:schemeClr val="tx2"/>
                </a:solidFill>
              </a:rPr>
              <a:t>Presented overview of Galaxy-15 anomaly investigation</a:t>
            </a:r>
          </a:p>
          <a:p>
            <a:pPr marL="571500" lvl="2" indent="-228600" algn="just" fontAlgn="auto">
              <a:spcBef>
                <a:spcPts val="300"/>
              </a:spcBef>
              <a:spcAft>
                <a:spcPts val="0"/>
              </a:spcAft>
              <a:buFont typeface="Wingdings" panose="05000000000000000000" pitchFamily="2" charset="2"/>
              <a:buChar char="ü"/>
              <a:defRPr/>
            </a:pPr>
            <a:r>
              <a:rPr lang="en-US" dirty="0" smtClean="0">
                <a:solidFill>
                  <a:schemeClr val="tx2"/>
                </a:solidFill>
              </a:rPr>
              <a:t>Invitation to present report at National Defense University (NDU) </a:t>
            </a:r>
          </a:p>
          <a:p>
            <a:pPr algn="just" fontAlgn="auto">
              <a:spcBef>
                <a:spcPts val="300"/>
              </a:spcBef>
              <a:spcAft>
                <a:spcPts val="0"/>
              </a:spcAft>
              <a:defRPr/>
            </a:pPr>
            <a:r>
              <a:rPr lang="en-US" u="sng" dirty="0" smtClean="0">
                <a:solidFill>
                  <a:schemeClr val="tx2"/>
                </a:solidFill>
              </a:rPr>
              <a:t>Papers in Progress (</a:t>
            </a:r>
            <a:r>
              <a:rPr lang="en-US" u="sng" dirty="0" err="1" smtClean="0">
                <a:solidFill>
                  <a:schemeClr val="tx2"/>
                </a:solidFill>
              </a:rPr>
              <a:t>Loto’aniu</a:t>
            </a:r>
            <a:r>
              <a:rPr lang="en-US" u="sng" dirty="0" smtClean="0">
                <a:solidFill>
                  <a:schemeClr val="tx2"/>
                </a:solidFill>
              </a:rPr>
              <a:t>):</a:t>
            </a:r>
          </a:p>
          <a:p>
            <a:pPr marL="228600" indent="-228600">
              <a:spcBef>
                <a:spcPts val="300"/>
              </a:spcBef>
              <a:buFont typeface="Calibri" panose="020F0502020204030204" pitchFamily="34" charset="0"/>
              <a:buChar char="̶"/>
            </a:pPr>
            <a:r>
              <a:rPr lang="en-US" i="1" dirty="0" smtClean="0">
                <a:solidFill>
                  <a:schemeClr val="tx2"/>
                </a:solidFill>
              </a:rPr>
              <a:t>Space </a:t>
            </a:r>
            <a:r>
              <a:rPr lang="en-US" i="1" dirty="0">
                <a:solidFill>
                  <a:schemeClr val="tx2"/>
                </a:solidFill>
              </a:rPr>
              <a:t>Weather Conditions During the Galaxy 15 </a:t>
            </a:r>
            <a:r>
              <a:rPr lang="en-US" sz="600" i="1" dirty="0" smtClean="0">
                <a:solidFill>
                  <a:schemeClr val="tx2"/>
                </a:solidFill>
              </a:rPr>
              <a:t>1</a:t>
            </a:r>
            <a:r>
              <a:rPr lang="en-US" i="1" dirty="0" smtClean="0">
                <a:solidFill>
                  <a:schemeClr val="tx2"/>
                </a:solidFill>
              </a:rPr>
              <a:t>Anomaly (submitted)</a:t>
            </a:r>
          </a:p>
          <a:p>
            <a:pPr marL="228600" indent="-228600">
              <a:spcBef>
                <a:spcPts val="300"/>
              </a:spcBef>
              <a:buFont typeface="Calibri" panose="020F0502020204030204" pitchFamily="34" charset="0"/>
              <a:buChar char="̶"/>
            </a:pPr>
            <a:r>
              <a:rPr lang="en-US" i="1" dirty="0">
                <a:solidFill>
                  <a:schemeClr val="tx2"/>
                </a:solidFill>
              </a:rPr>
              <a:t>Space Weather </a:t>
            </a:r>
            <a:r>
              <a:rPr lang="en-US" i="1" dirty="0" smtClean="0">
                <a:solidFill>
                  <a:schemeClr val="tx2"/>
                </a:solidFill>
              </a:rPr>
              <a:t>Conditions During </a:t>
            </a:r>
            <a:r>
              <a:rPr lang="en-US" i="1" dirty="0">
                <a:solidFill>
                  <a:schemeClr val="tx2"/>
                </a:solidFill>
              </a:rPr>
              <a:t>the February 2014 WAAS </a:t>
            </a:r>
            <a:r>
              <a:rPr lang="en-US" i="1" dirty="0" smtClean="0">
                <a:solidFill>
                  <a:schemeClr val="tx2"/>
                </a:solidFill>
              </a:rPr>
              <a:t>Outage (in draft)</a:t>
            </a:r>
            <a:endParaRPr lang="en-US" i="1" dirty="0">
              <a:solidFill>
                <a:schemeClr val="tx2"/>
              </a:solidFill>
            </a:endParaRPr>
          </a:p>
        </p:txBody>
      </p:sp>
      <p:pic>
        <p:nvPicPr>
          <p:cNvPr id="1026" name="Picture 2" descr="http://press.princeton.edu/images/k9500.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1247012"/>
            <a:ext cx="952500" cy="135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48336"/>
      </p:ext>
    </p:extLst>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96" y="2170100"/>
            <a:ext cx="320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96" y="4457700"/>
            <a:ext cx="320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4"/>
          <a:stretch>
            <a:fillRect/>
          </a:stretch>
        </p:blipFill>
        <p:spPr>
          <a:xfrm>
            <a:off x="5943600" y="2377930"/>
            <a:ext cx="2362200" cy="2116138"/>
          </a:xfrm>
          <a:prstGeom prst="rect">
            <a:avLst/>
          </a:prstGeom>
        </p:spPr>
      </p:pic>
      <p:pic>
        <p:nvPicPr>
          <p:cNvPr id="11" name="Picture 10"/>
          <p:cNvPicPr>
            <a:picLocks noChangeAspect="1"/>
          </p:cNvPicPr>
          <p:nvPr/>
        </p:nvPicPr>
        <p:blipFill>
          <a:blip r:embed="rId5"/>
          <a:stretch>
            <a:fillRect/>
          </a:stretch>
        </p:blipFill>
        <p:spPr>
          <a:xfrm>
            <a:off x="6045993" y="4490321"/>
            <a:ext cx="2397919" cy="2124925"/>
          </a:xfrm>
          <a:prstGeom prst="rect">
            <a:avLst/>
          </a:prstGeom>
        </p:spPr>
      </p:pic>
      <p:pic>
        <p:nvPicPr>
          <p:cNvPr id="8" name="Picture 7"/>
          <p:cNvPicPr>
            <a:picLocks noChangeAspect="1"/>
          </p:cNvPicPr>
          <p:nvPr/>
        </p:nvPicPr>
        <p:blipFill>
          <a:blip r:embed="rId6"/>
          <a:stretch>
            <a:fillRect/>
          </a:stretch>
        </p:blipFill>
        <p:spPr>
          <a:xfrm>
            <a:off x="3131245" y="2285762"/>
            <a:ext cx="2628444" cy="2150546"/>
          </a:xfrm>
          <a:prstGeom prst="rect">
            <a:avLst/>
          </a:prstGeom>
        </p:spPr>
      </p:pic>
      <p:sp>
        <p:nvSpPr>
          <p:cNvPr id="12" name="TextBox 11"/>
          <p:cNvSpPr txBox="1"/>
          <p:nvPr/>
        </p:nvSpPr>
        <p:spPr>
          <a:xfrm>
            <a:off x="419478" y="2133600"/>
            <a:ext cx="2547236" cy="307777"/>
          </a:xfrm>
          <a:prstGeom prst="rect">
            <a:avLst/>
          </a:prstGeom>
          <a:solidFill>
            <a:schemeClr val="bg1"/>
          </a:solidFill>
        </p:spPr>
        <p:txBody>
          <a:bodyPr wrap="none" rtlCol="0">
            <a:spAutoFit/>
          </a:bodyPr>
          <a:lstStyle/>
          <a:p>
            <a:r>
              <a:rPr lang="en-US" sz="1400" dirty="0" smtClean="0">
                <a:solidFill>
                  <a:schemeClr val="tx2"/>
                </a:solidFill>
              </a:rPr>
              <a:t>WAAS Coverage 27 February</a:t>
            </a:r>
            <a:endParaRPr lang="en-US" sz="1400" dirty="0">
              <a:solidFill>
                <a:schemeClr val="tx2"/>
              </a:solidFill>
            </a:endParaRPr>
          </a:p>
        </p:txBody>
      </p:sp>
      <p:sp>
        <p:nvSpPr>
          <p:cNvPr id="16" name="TextBox 15"/>
          <p:cNvSpPr txBox="1"/>
          <p:nvPr/>
        </p:nvSpPr>
        <p:spPr>
          <a:xfrm>
            <a:off x="3274313" y="2133600"/>
            <a:ext cx="2342308" cy="307777"/>
          </a:xfrm>
          <a:prstGeom prst="rect">
            <a:avLst/>
          </a:prstGeom>
          <a:solidFill>
            <a:schemeClr val="bg1"/>
          </a:solidFill>
        </p:spPr>
        <p:txBody>
          <a:bodyPr wrap="none" rtlCol="0">
            <a:spAutoFit/>
          </a:bodyPr>
          <a:lstStyle/>
          <a:p>
            <a:r>
              <a:rPr lang="en-US" sz="1400" dirty="0" smtClean="0">
                <a:solidFill>
                  <a:schemeClr val="tx2"/>
                </a:solidFill>
              </a:rPr>
              <a:t>TEC 27 February 22:30 UT</a:t>
            </a:r>
            <a:endParaRPr lang="en-US" sz="1400" dirty="0">
              <a:solidFill>
                <a:schemeClr val="tx2"/>
              </a:solidFill>
            </a:endParaRPr>
          </a:p>
        </p:txBody>
      </p:sp>
      <p:sp>
        <p:nvSpPr>
          <p:cNvPr id="17" name="TextBox 16"/>
          <p:cNvSpPr txBox="1"/>
          <p:nvPr/>
        </p:nvSpPr>
        <p:spPr>
          <a:xfrm>
            <a:off x="5562239" y="1954603"/>
            <a:ext cx="2818400" cy="523220"/>
          </a:xfrm>
          <a:prstGeom prst="rect">
            <a:avLst/>
          </a:prstGeom>
          <a:noFill/>
        </p:spPr>
        <p:txBody>
          <a:bodyPr wrap="none" rtlCol="0">
            <a:spAutoFit/>
          </a:bodyPr>
          <a:lstStyle/>
          <a:p>
            <a:pPr algn="r"/>
            <a:r>
              <a:rPr lang="en-US" sz="1400" dirty="0" smtClean="0">
                <a:solidFill>
                  <a:schemeClr val="tx2"/>
                </a:solidFill>
              </a:rPr>
              <a:t>NGDC Magnetopause Crossing </a:t>
            </a:r>
          </a:p>
          <a:p>
            <a:pPr algn="r"/>
            <a:r>
              <a:rPr lang="en-US" sz="1400" dirty="0" smtClean="0">
                <a:solidFill>
                  <a:schemeClr val="tx2"/>
                </a:solidFill>
              </a:rPr>
              <a:t>               27 Feb 14 – 17-24 UT</a:t>
            </a:r>
            <a:endParaRPr lang="en-US" sz="1400" dirty="0">
              <a:solidFill>
                <a:schemeClr val="tx2"/>
              </a:solidFill>
            </a:endParaRPr>
          </a:p>
        </p:txBody>
      </p:sp>
      <p:sp>
        <p:nvSpPr>
          <p:cNvPr id="14" name="Rectangle 2"/>
          <p:cNvSpPr txBox="1">
            <a:spLocks noChangeArrowheads="1"/>
          </p:cNvSpPr>
          <p:nvPr/>
        </p:nvSpPr>
        <p:spPr>
          <a:xfrm>
            <a:off x="1391244" y="76200"/>
            <a:ext cx="69145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fontAlgn="auto">
              <a:spcAft>
                <a:spcPts val="0"/>
              </a:spcAft>
            </a:pPr>
            <a:r>
              <a:rPr lang="en-US" sz="2800" b="1" dirty="0" smtClean="0"/>
              <a:t>Spacecraft Anomalies: </a:t>
            </a:r>
            <a:r>
              <a:rPr lang="en-US" sz="2800" dirty="0" smtClean="0"/>
              <a:t>WAAS Outage – 27 Feb 14</a:t>
            </a:r>
          </a:p>
        </p:txBody>
      </p:sp>
      <p:sp>
        <p:nvSpPr>
          <p:cNvPr id="3" name="TextBox 2"/>
          <p:cNvSpPr txBox="1"/>
          <p:nvPr/>
        </p:nvSpPr>
        <p:spPr>
          <a:xfrm>
            <a:off x="6045993" y="76200"/>
            <a:ext cx="2397919" cy="523220"/>
          </a:xfrm>
          <a:prstGeom prst="rect">
            <a:avLst/>
          </a:prstGeom>
          <a:noFill/>
        </p:spPr>
        <p:txBody>
          <a:bodyPr wrap="square" rtlCol="0">
            <a:spAutoFit/>
          </a:bodyPr>
          <a:lstStyle/>
          <a:p>
            <a:pPr algn="r"/>
            <a:r>
              <a:rPr lang="en-US" sz="1400" b="1" dirty="0" smtClean="0">
                <a:solidFill>
                  <a:schemeClr val="tx2"/>
                </a:solidFill>
              </a:rPr>
              <a:t>Manuscript in</a:t>
            </a:r>
          </a:p>
          <a:p>
            <a:pPr algn="r"/>
            <a:r>
              <a:rPr lang="en-US" sz="1400" b="1" dirty="0" smtClean="0">
                <a:solidFill>
                  <a:schemeClr val="tx2"/>
                </a:solidFill>
              </a:rPr>
              <a:t>Preparation (</a:t>
            </a:r>
            <a:r>
              <a:rPr lang="en-US" sz="1400" b="1" dirty="0" err="1" smtClean="0">
                <a:solidFill>
                  <a:schemeClr val="tx2"/>
                </a:solidFill>
              </a:rPr>
              <a:t>Loto’aniu</a:t>
            </a:r>
            <a:r>
              <a:rPr lang="en-US" sz="1400" b="1" dirty="0" smtClean="0">
                <a:solidFill>
                  <a:schemeClr val="tx2"/>
                </a:solidFill>
              </a:rPr>
              <a:t>)</a:t>
            </a:r>
            <a:endParaRPr lang="en-US" sz="1400" b="1" dirty="0">
              <a:solidFill>
                <a:schemeClr val="tx2"/>
              </a:solidFill>
            </a:endParaRPr>
          </a:p>
        </p:txBody>
      </p:sp>
      <p:sp>
        <p:nvSpPr>
          <p:cNvPr id="19" name="TextBox 18"/>
          <p:cNvSpPr txBox="1"/>
          <p:nvPr/>
        </p:nvSpPr>
        <p:spPr>
          <a:xfrm>
            <a:off x="76200" y="1147255"/>
            <a:ext cx="8166110" cy="954107"/>
          </a:xfrm>
          <a:prstGeom prst="rect">
            <a:avLst/>
          </a:prstGeom>
          <a:noFill/>
        </p:spPr>
        <p:txBody>
          <a:bodyPr wrap="square" rtlCol="0">
            <a:spAutoFit/>
          </a:bodyPr>
          <a:lstStyle/>
          <a:p>
            <a:pPr algn="just"/>
            <a:r>
              <a:rPr lang="en-US" sz="1400" u="sng" dirty="0" smtClean="0">
                <a:solidFill>
                  <a:schemeClr val="tx2"/>
                </a:solidFill>
              </a:rPr>
              <a:t>FAA Message to SWPC:</a:t>
            </a:r>
            <a:r>
              <a:rPr lang="en-US" sz="1400" dirty="0" smtClean="0">
                <a:solidFill>
                  <a:schemeClr val="tx2"/>
                </a:solidFill>
              </a:rPr>
              <a:t> “An </a:t>
            </a:r>
            <a:r>
              <a:rPr lang="en-US" sz="1400" dirty="0" err="1">
                <a:solidFill>
                  <a:schemeClr val="tx2"/>
                </a:solidFill>
              </a:rPr>
              <a:t>Ionospheric</a:t>
            </a:r>
            <a:r>
              <a:rPr lang="en-US" sz="1400" dirty="0">
                <a:solidFill>
                  <a:schemeClr val="tx2"/>
                </a:solidFill>
              </a:rPr>
              <a:t> Storm began on 2/27/14. The Satellite Operations Specialists were alerted at the WAAS O&amp;M by a Significant Event 757 at 2120 Zulu. So far, LPV and LPV200 service has not been available in Eastern Alaska and Northeastern CONUS. At times, North Central CONUS and all of Alaska have lost LPV and LPV200 Service</a:t>
            </a:r>
            <a:r>
              <a:rPr lang="en-US" sz="1400" dirty="0" smtClean="0">
                <a:solidFill>
                  <a:schemeClr val="tx2"/>
                </a:solidFill>
              </a:rPr>
              <a:t>.”</a:t>
            </a:r>
            <a:endParaRPr lang="en-US" sz="1400" dirty="0">
              <a:solidFill>
                <a:schemeClr val="tx2"/>
              </a:solidFill>
            </a:endParaRPr>
          </a:p>
        </p:txBody>
      </p:sp>
      <p:sp>
        <p:nvSpPr>
          <p:cNvPr id="21" name="TextBox 20"/>
          <p:cNvSpPr txBox="1"/>
          <p:nvPr/>
        </p:nvSpPr>
        <p:spPr>
          <a:xfrm rot="16200000">
            <a:off x="-503758" y="3163545"/>
            <a:ext cx="1338828" cy="369332"/>
          </a:xfrm>
          <a:prstGeom prst="rect">
            <a:avLst/>
          </a:prstGeom>
          <a:noFill/>
        </p:spPr>
        <p:txBody>
          <a:bodyPr wrap="none" rtlCol="0">
            <a:spAutoFit/>
          </a:bodyPr>
          <a:lstStyle/>
          <a:p>
            <a:r>
              <a:rPr lang="en-US" b="1" dirty="0" smtClean="0">
                <a:solidFill>
                  <a:schemeClr val="tx2"/>
                </a:solidFill>
              </a:rPr>
              <a:t>Storm Day</a:t>
            </a:r>
            <a:endParaRPr lang="en-US" b="1" dirty="0">
              <a:solidFill>
                <a:schemeClr val="tx2"/>
              </a:solidFill>
            </a:endParaRPr>
          </a:p>
        </p:txBody>
      </p:sp>
      <p:sp>
        <p:nvSpPr>
          <p:cNvPr id="25" name="TextBox 24"/>
          <p:cNvSpPr txBox="1"/>
          <p:nvPr/>
        </p:nvSpPr>
        <p:spPr>
          <a:xfrm>
            <a:off x="6354373" y="2451041"/>
            <a:ext cx="1806970" cy="338554"/>
          </a:xfrm>
          <a:prstGeom prst="rect">
            <a:avLst/>
          </a:prstGeom>
          <a:solidFill>
            <a:schemeClr val="bg1"/>
          </a:solidFill>
        </p:spPr>
        <p:txBody>
          <a:bodyPr wrap="none" rtlCol="0">
            <a:spAutoFit/>
          </a:bodyPr>
          <a:lstStyle/>
          <a:p>
            <a:pPr algn="r"/>
            <a:r>
              <a:rPr lang="en-US" sz="800" b="1" dirty="0" smtClean="0">
                <a:solidFill>
                  <a:schemeClr val="tx2"/>
                </a:solidFill>
              </a:rPr>
              <a:t>Magnetopause Standoff Distance</a:t>
            </a:r>
          </a:p>
          <a:p>
            <a:pPr algn="r"/>
            <a:r>
              <a:rPr lang="en-US" sz="800" b="1" dirty="0" smtClean="0">
                <a:solidFill>
                  <a:schemeClr val="tx2"/>
                </a:solidFill>
              </a:rPr>
              <a:t>27 Feb 14</a:t>
            </a:r>
            <a:endParaRPr lang="en-US" sz="800" b="1" dirty="0">
              <a:solidFill>
                <a:schemeClr val="tx2"/>
              </a:solidFill>
            </a:endParaRPr>
          </a:p>
        </p:txBody>
      </p:sp>
      <p:sp>
        <p:nvSpPr>
          <p:cNvPr id="26" name="TextBox 25"/>
          <p:cNvSpPr txBox="1"/>
          <p:nvPr/>
        </p:nvSpPr>
        <p:spPr>
          <a:xfrm>
            <a:off x="6206609" y="3101500"/>
            <a:ext cx="181958" cy="138742"/>
          </a:xfrm>
          <a:prstGeom prst="rect">
            <a:avLst/>
          </a:prstGeom>
          <a:solidFill>
            <a:schemeClr val="bg1"/>
          </a:solidFill>
        </p:spPr>
        <p:txBody>
          <a:bodyPr wrap="none" rtlCol="0">
            <a:spAutoFit/>
          </a:bodyPr>
          <a:lstStyle/>
          <a:p>
            <a:pPr algn="ctr"/>
            <a:r>
              <a:rPr lang="en-US" sz="600" b="1" dirty="0" smtClean="0">
                <a:solidFill>
                  <a:schemeClr val="tx2"/>
                </a:solidFill>
              </a:rPr>
              <a:t>GEO</a:t>
            </a:r>
            <a:endParaRPr lang="en-US" sz="600" b="1" dirty="0">
              <a:solidFill>
                <a:schemeClr val="tx2"/>
              </a:solidFill>
            </a:endParaRPr>
          </a:p>
        </p:txBody>
      </p:sp>
      <p:cxnSp>
        <p:nvCxnSpPr>
          <p:cNvPr id="28" name="Straight Connector 27"/>
          <p:cNvCxnSpPr/>
          <p:nvPr/>
        </p:nvCxnSpPr>
        <p:spPr>
          <a:xfrm>
            <a:off x="6397252" y="3197062"/>
            <a:ext cx="1922842"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7"/>
          <a:stretch>
            <a:fillRect/>
          </a:stretch>
        </p:blipFill>
        <p:spPr>
          <a:xfrm>
            <a:off x="3132287" y="4557045"/>
            <a:ext cx="2626360" cy="2148840"/>
          </a:xfrm>
          <a:prstGeom prst="rect">
            <a:avLst/>
          </a:prstGeom>
        </p:spPr>
      </p:pic>
      <p:sp>
        <p:nvSpPr>
          <p:cNvPr id="13" name="TextBox 12"/>
          <p:cNvSpPr txBox="1"/>
          <p:nvPr/>
        </p:nvSpPr>
        <p:spPr>
          <a:xfrm>
            <a:off x="419478" y="4434328"/>
            <a:ext cx="2547236" cy="307777"/>
          </a:xfrm>
          <a:prstGeom prst="rect">
            <a:avLst/>
          </a:prstGeom>
          <a:solidFill>
            <a:schemeClr val="bg1"/>
          </a:solidFill>
        </p:spPr>
        <p:txBody>
          <a:bodyPr wrap="none" rtlCol="0">
            <a:spAutoFit/>
          </a:bodyPr>
          <a:lstStyle/>
          <a:p>
            <a:r>
              <a:rPr lang="en-US" sz="1400" dirty="0" smtClean="0">
                <a:solidFill>
                  <a:schemeClr val="tx2"/>
                </a:solidFill>
              </a:rPr>
              <a:t>WAAS Coverage 26 February</a:t>
            </a:r>
            <a:endParaRPr lang="en-US" sz="1400" dirty="0">
              <a:solidFill>
                <a:schemeClr val="tx2"/>
              </a:solidFill>
            </a:endParaRPr>
          </a:p>
        </p:txBody>
      </p:sp>
      <p:sp>
        <p:nvSpPr>
          <p:cNvPr id="15" name="TextBox 14"/>
          <p:cNvSpPr txBox="1"/>
          <p:nvPr/>
        </p:nvSpPr>
        <p:spPr>
          <a:xfrm>
            <a:off x="3274313" y="4434328"/>
            <a:ext cx="2342308" cy="307777"/>
          </a:xfrm>
          <a:prstGeom prst="rect">
            <a:avLst/>
          </a:prstGeom>
          <a:solidFill>
            <a:schemeClr val="bg1"/>
          </a:solidFill>
        </p:spPr>
        <p:txBody>
          <a:bodyPr wrap="none" rtlCol="0">
            <a:spAutoFit/>
          </a:bodyPr>
          <a:lstStyle/>
          <a:p>
            <a:r>
              <a:rPr lang="en-US" sz="1400" dirty="0" smtClean="0">
                <a:solidFill>
                  <a:schemeClr val="tx2"/>
                </a:solidFill>
              </a:rPr>
              <a:t>TEC 26 February 20:45 UT</a:t>
            </a:r>
            <a:endParaRPr lang="en-US" sz="1400" dirty="0">
              <a:solidFill>
                <a:schemeClr val="tx2"/>
              </a:solidFill>
            </a:endParaRPr>
          </a:p>
        </p:txBody>
      </p:sp>
      <p:sp>
        <p:nvSpPr>
          <p:cNvPr id="22" name="TextBox 21"/>
          <p:cNvSpPr txBox="1"/>
          <p:nvPr/>
        </p:nvSpPr>
        <p:spPr>
          <a:xfrm rot="16200000">
            <a:off x="-760238" y="5455736"/>
            <a:ext cx="1851789" cy="369332"/>
          </a:xfrm>
          <a:prstGeom prst="rect">
            <a:avLst/>
          </a:prstGeom>
          <a:noFill/>
        </p:spPr>
        <p:txBody>
          <a:bodyPr wrap="none" rtlCol="0">
            <a:spAutoFit/>
          </a:bodyPr>
          <a:lstStyle/>
          <a:p>
            <a:r>
              <a:rPr lang="en-US" b="1" dirty="0" smtClean="0">
                <a:solidFill>
                  <a:schemeClr val="tx2"/>
                </a:solidFill>
              </a:rPr>
              <a:t>Reference  Day</a:t>
            </a:r>
            <a:endParaRPr lang="en-US" b="1" dirty="0">
              <a:solidFill>
                <a:schemeClr val="tx2"/>
              </a:solidFill>
            </a:endParaRPr>
          </a:p>
        </p:txBody>
      </p:sp>
      <p:sp>
        <p:nvSpPr>
          <p:cNvPr id="30" name="TextBox 29"/>
          <p:cNvSpPr txBox="1"/>
          <p:nvPr/>
        </p:nvSpPr>
        <p:spPr>
          <a:xfrm>
            <a:off x="6644581" y="3251336"/>
            <a:ext cx="1226618" cy="215444"/>
          </a:xfrm>
          <a:prstGeom prst="rect">
            <a:avLst/>
          </a:prstGeom>
          <a:solidFill>
            <a:schemeClr val="bg1"/>
          </a:solidFill>
          <a:ln>
            <a:solidFill>
              <a:schemeClr val="bg1"/>
            </a:solidFill>
          </a:ln>
        </p:spPr>
        <p:txBody>
          <a:bodyPr wrap="none" rtlCol="0">
            <a:spAutoFit/>
          </a:bodyPr>
          <a:lstStyle/>
          <a:p>
            <a:pPr algn="ctr"/>
            <a:r>
              <a:rPr lang="en-US" sz="800" b="1" dirty="0" smtClean="0">
                <a:solidFill>
                  <a:schemeClr val="tx2"/>
                </a:solidFill>
              </a:rPr>
              <a:t>GOES Magnetic Field</a:t>
            </a:r>
            <a:endParaRPr lang="en-US" sz="800" b="1" dirty="0">
              <a:solidFill>
                <a:schemeClr val="tx2"/>
              </a:solidFill>
            </a:endParaRPr>
          </a:p>
        </p:txBody>
      </p:sp>
      <p:sp>
        <p:nvSpPr>
          <p:cNvPr id="31" name="Rectangle 30"/>
          <p:cNvSpPr/>
          <p:nvPr/>
        </p:nvSpPr>
        <p:spPr>
          <a:xfrm>
            <a:off x="7499617" y="4633472"/>
            <a:ext cx="722299" cy="243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317145" y="4588216"/>
            <a:ext cx="912621" cy="584775"/>
          </a:xfrm>
          <a:prstGeom prst="rect">
            <a:avLst/>
          </a:prstGeom>
          <a:noFill/>
        </p:spPr>
        <p:txBody>
          <a:bodyPr wrap="none" rtlCol="0">
            <a:spAutoFit/>
          </a:bodyPr>
          <a:lstStyle/>
          <a:p>
            <a:pPr algn="ctr"/>
            <a:r>
              <a:rPr lang="en-US" sz="800" b="1" dirty="0" smtClean="0">
                <a:solidFill>
                  <a:schemeClr val="tx2"/>
                </a:solidFill>
              </a:rPr>
              <a:t>Magnetopause</a:t>
            </a:r>
          </a:p>
          <a:p>
            <a:pPr algn="r"/>
            <a:r>
              <a:rPr lang="en-US" sz="800" b="1" dirty="0" smtClean="0">
                <a:solidFill>
                  <a:schemeClr val="tx2"/>
                </a:solidFill>
              </a:rPr>
              <a:t>Location</a:t>
            </a:r>
          </a:p>
          <a:p>
            <a:pPr algn="r"/>
            <a:r>
              <a:rPr lang="en-US" sz="800" b="1" dirty="0" smtClean="0">
                <a:solidFill>
                  <a:schemeClr val="tx2"/>
                </a:solidFill>
              </a:rPr>
              <a:t>27 Feb 14</a:t>
            </a:r>
          </a:p>
          <a:p>
            <a:pPr algn="r"/>
            <a:r>
              <a:rPr lang="en-US" sz="800" b="1" dirty="0" smtClean="0">
                <a:solidFill>
                  <a:schemeClr val="tx2"/>
                </a:solidFill>
              </a:rPr>
              <a:t>19:58 UT</a:t>
            </a:r>
            <a:endParaRPr lang="en-US" sz="800" b="1" dirty="0">
              <a:solidFill>
                <a:schemeClr val="tx2"/>
              </a:solidFill>
            </a:endParaRPr>
          </a:p>
        </p:txBody>
      </p:sp>
      <p:sp>
        <p:nvSpPr>
          <p:cNvPr id="33" name="TextBox 32"/>
          <p:cNvSpPr txBox="1"/>
          <p:nvPr/>
        </p:nvSpPr>
        <p:spPr>
          <a:xfrm>
            <a:off x="5489256" y="6658689"/>
            <a:ext cx="2957861" cy="246221"/>
          </a:xfrm>
          <a:prstGeom prst="rect">
            <a:avLst/>
          </a:prstGeom>
          <a:noFill/>
        </p:spPr>
        <p:txBody>
          <a:bodyPr wrap="none" rtlCol="0">
            <a:spAutoFit/>
          </a:bodyPr>
          <a:lstStyle/>
          <a:p>
            <a:pPr algn="r"/>
            <a:r>
              <a:rPr lang="en-US" sz="1000" b="1" dirty="0" smtClean="0">
                <a:solidFill>
                  <a:schemeClr val="tx2"/>
                </a:solidFill>
              </a:rPr>
              <a:t>LPV - Lateral Precision with Vertical guidance</a:t>
            </a:r>
            <a:endParaRPr lang="en-US" sz="1000" b="1" dirty="0">
              <a:solidFill>
                <a:schemeClr val="tx2"/>
              </a:solidFill>
            </a:endParaRPr>
          </a:p>
        </p:txBody>
      </p:sp>
      <p:sp>
        <p:nvSpPr>
          <p:cNvPr id="2" name="Oval 1"/>
          <p:cNvSpPr/>
          <p:nvPr/>
        </p:nvSpPr>
        <p:spPr>
          <a:xfrm>
            <a:off x="7086600" y="2895600"/>
            <a:ext cx="413017" cy="413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00" y="5615748"/>
            <a:ext cx="458780" cy="169277"/>
          </a:xfrm>
          <a:prstGeom prst="rect">
            <a:avLst/>
          </a:prstGeom>
          <a:noFill/>
        </p:spPr>
        <p:txBody>
          <a:bodyPr wrap="none" rtlCol="0">
            <a:spAutoFit/>
          </a:bodyPr>
          <a:lstStyle/>
          <a:p>
            <a:r>
              <a:rPr lang="en-US" sz="500" b="1" dirty="0" smtClean="0">
                <a:solidFill>
                  <a:schemeClr val="tx2"/>
                </a:solidFill>
              </a:rPr>
              <a:t>GOES 15</a:t>
            </a:r>
            <a:endParaRPr lang="en-US" sz="500" b="1" dirty="0">
              <a:solidFill>
                <a:schemeClr val="tx2"/>
              </a:solidFill>
            </a:endParaRPr>
          </a:p>
        </p:txBody>
      </p:sp>
      <p:sp>
        <p:nvSpPr>
          <p:cNvPr id="32" name="TextBox 31"/>
          <p:cNvSpPr txBox="1"/>
          <p:nvPr/>
        </p:nvSpPr>
        <p:spPr>
          <a:xfrm>
            <a:off x="7641809" y="5383506"/>
            <a:ext cx="458780" cy="169277"/>
          </a:xfrm>
          <a:prstGeom prst="rect">
            <a:avLst/>
          </a:prstGeom>
          <a:noFill/>
        </p:spPr>
        <p:txBody>
          <a:bodyPr wrap="none" rtlCol="0">
            <a:spAutoFit/>
          </a:bodyPr>
          <a:lstStyle/>
          <a:p>
            <a:r>
              <a:rPr lang="en-US" sz="500" b="1" dirty="0" smtClean="0">
                <a:solidFill>
                  <a:schemeClr val="tx2"/>
                </a:solidFill>
              </a:rPr>
              <a:t>GOES 14</a:t>
            </a:r>
            <a:endParaRPr lang="en-US" sz="500" b="1" dirty="0">
              <a:solidFill>
                <a:schemeClr val="tx2"/>
              </a:solidFill>
            </a:endParaRPr>
          </a:p>
        </p:txBody>
      </p:sp>
      <p:sp>
        <p:nvSpPr>
          <p:cNvPr id="34" name="TextBox 33"/>
          <p:cNvSpPr txBox="1"/>
          <p:nvPr/>
        </p:nvSpPr>
        <p:spPr>
          <a:xfrm>
            <a:off x="7544065" y="5170658"/>
            <a:ext cx="458780" cy="169277"/>
          </a:xfrm>
          <a:prstGeom prst="rect">
            <a:avLst/>
          </a:prstGeom>
          <a:noFill/>
        </p:spPr>
        <p:txBody>
          <a:bodyPr wrap="none" rtlCol="0">
            <a:spAutoFit/>
          </a:bodyPr>
          <a:lstStyle/>
          <a:p>
            <a:r>
              <a:rPr lang="en-US" sz="500" b="1" dirty="0" smtClean="0">
                <a:solidFill>
                  <a:schemeClr val="tx2"/>
                </a:solidFill>
              </a:rPr>
              <a:t>GOES 13</a:t>
            </a:r>
            <a:endParaRPr lang="en-US" sz="500" b="1" dirty="0">
              <a:solidFill>
                <a:schemeClr val="tx2"/>
              </a:solidFill>
            </a:endParaRPr>
          </a:p>
        </p:txBody>
      </p:sp>
    </p:spTree>
    <p:extLst>
      <p:ext uri="{BB962C8B-B14F-4D97-AF65-F5344CB8AC3E}">
        <p14:creationId xmlns:p14="http://schemas.microsoft.com/office/powerpoint/2010/main" val="3476173853"/>
      </p:ext>
    </p:extLst>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Content Placeholder 16" descr="a2_h0_mpa_20031102_v02_spectro_zone_ave.png"/>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167919" y="1835844"/>
            <a:ext cx="4559118" cy="2763102"/>
          </a:xfrm>
          <a:prstGeom prst="rect">
            <a:avLst/>
          </a:prstGeom>
        </p:spPr>
      </p:pic>
      <p:pic>
        <p:nvPicPr>
          <p:cNvPr id="28678" name="Content Placeholder 10" descr="a2_h0_mpa_20031102_v02_spectrum_0819.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5615" y="1384911"/>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 name="Oval 15"/>
          <p:cNvSpPr/>
          <p:nvPr/>
        </p:nvSpPr>
        <p:spPr>
          <a:xfrm>
            <a:off x="3048000" y="2700907"/>
            <a:ext cx="585788" cy="81597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Oval 16"/>
          <p:cNvSpPr/>
          <p:nvPr/>
        </p:nvSpPr>
        <p:spPr>
          <a:xfrm>
            <a:off x="2984500" y="3592412"/>
            <a:ext cx="909637" cy="10668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p:cNvSpPr txBox="1"/>
          <p:nvPr/>
        </p:nvSpPr>
        <p:spPr>
          <a:xfrm>
            <a:off x="762000" y="2872202"/>
            <a:ext cx="2222500" cy="24606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000" b="1" i="1" dirty="0">
                <a:solidFill>
                  <a:schemeClr val="tx1"/>
                </a:solidFill>
              </a:rPr>
              <a:t>Trapped Secondary/ Photo-electrons</a:t>
            </a:r>
            <a:endParaRPr lang="en-US" sz="1000" b="1" i="1" baseline="30000" dirty="0">
              <a:solidFill>
                <a:schemeClr val="tx1"/>
              </a:solidFill>
            </a:endParaRPr>
          </a:p>
        </p:txBody>
      </p:sp>
      <p:sp>
        <p:nvSpPr>
          <p:cNvPr id="19" name="TextBox 18"/>
          <p:cNvSpPr txBox="1"/>
          <p:nvPr/>
        </p:nvSpPr>
        <p:spPr>
          <a:xfrm>
            <a:off x="2209800" y="3926581"/>
            <a:ext cx="681038" cy="2460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1000" b="1" i="1" dirty="0">
                <a:solidFill>
                  <a:schemeClr val="tx1"/>
                </a:solidFill>
              </a:rPr>
              <a:t>Ion Line</a:t>
            </a:r>
            <a:endParaRPr lang="en-US" sz="1000" b="1" i="1" baseline="30000" dirty="0">
              <a:solidFill>
                <a:schemeClr val="tx1"/>
              </a:solidFill>
            </a:endParaRPr>
          </a:p>
        </p:txBody>
      </p:sp>
      <p:sp>
        <p:nvSpPr>
          <p:cNvPr id="31" name="TextBox 30"/>
          <p:cNvSpPr txBox="1"/>
          <p:nvPr/>
        </p:nvSpPr>
        <p:spPr>
          <a:xfrm>
            <a:off x="5661711" y="1759561"/>
            <a:ext cx="681037" cy="246062"/>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1000" b="1" i="1" dirty="0">
                <a:solidFill>
                  <a:schemeClr val="tx1"/>
                </a:solidFill>
              </a:rPr>
              <a:t>Ion Line</a:t>
            </a:r>
            <a:endParaRPr lang="en-US" sz="1000" b="1" i="1" baseline="30000" dirty="0">
              <a:solidFill>
                <a:schemeClr val="tx1"/>
              </a:solidFill>
            </a:endParaRPr>
          </a:p>
        </p:txBody>
      </p:sp>
      <p:sp>
        <p:nvSpPr>
          <p:cNvPr id="32" name="TextBox 31"/>
          <p:cNvSpPr txBox="1"/>
          <p:nvPr/>
        </p:nvSpPr>
        <p:spPr>
          <a:xfrm>
            <a:off x="6712697" y="4191000"/>
            <a:ext cx="1439863" cy="2460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a:defRPr/>
            </a:pPr>
            <a:r>
              <a:rPr lang="en-US" sz="1000" b="1" i="1" dirty="0">
                <a:solidFill>
                  <a:schemeClr val="tx1"/>
                </a:solidFill>
              </a:rPr>
              <a:t>Barrier Potential</a:t>
            </a:r>
            <a:endParaRPr lang="en-US" sz="1000" b="1" i="1" baseline="30000" dirty="0">
              <a:solidFill>
                <a:schemeClr val="tx1"/>
              </a:solidFill>
            </a:endParaRPr>
          </a:p>
        </p:txBody>
      </p:sp>
      <p:sp>
        <p:nvSpPr>
          <p:cNvPr id="2" name="TextBox 1"/>
          <p:cNvSpPr txBox="1"/>
          <p:nvPr/>
        </p:nvSpPr>
        <p:spPr>
          <a:xfrm>
            <a:off x="152400" y="4599748"/>
            <a:ext cx="2972289" cy="246221"/>
          </a:xfrm>
          <a:prstGeom prst="rect">
            <a:avLst/>
          </a:prstGeom>
          <a:noFill/>
        </p:spPr>
        <p:txBody>
          <a:bodyPr wrap="none" rtlCol="0">
            <a:spAutoFit/>
          </a:bodyPr>
          <a:lstStyle/>
          <a:p>
            <a:r>
              <a:rPr lang="en-US" sz="1000" b="1" i="1" dirty="0" smtClean="0">
                <a:solidFill>
                  <a:schemeClr val="tx2"/>
                </a:solidFill>
              </a:rPr>
              <a:t>LANL MPA </a:t>
            </a:r>
            <a:r>
              <a:rPr lang="en-US" sz="1000" b="1" i="1" dirty="0">
                <a:solidFill>
                  <a:schemeClr val="tx2"/>
                </a:solidFill>
              </a:rPr>
              <a:t>data provided </a:t>
            </a:r>
            <a:r>
              <a:rPr lang="en-US" sz="1000" b="1" i="1" dirty="0" smtClean="0">
                <a:solidFill>
                  <a:schemeClr val="tx2"/>
                </a:solidFill>
              </a:rPr>
              <a:t>by Dr. M</a:t>
            </a:r>
            <a:r>
              <a:rPr lang="en-US" sz="1000" b="1" i="1" dirty="0">
                <a:solidFill>
                  <a:schemeClr val="tx2"/>
                </a:solidFill>
              </a:rPr>
              <a:t>. </a:t>
            </a:r>
            <a:r>
              <a:rPr lang="en-US" sz="1000" b="1" i="1" dirty="0" smtClean="0">
                <a:solidFill>
                  <a:schemeClr val="tx2"/>
                </a:solidFill>
              </a:rPr>
              <a:t>Thomsen</a:t>
            </a:r>
          </a:p>
        </p:txBody>
      </p:sp>
      <p:sp>
        <p:nvSpPr>
          <p:cNvPr id="21" name="Rectangle 2"/>
          <p:cNvSpPr txBox="1">
            <a:spLocks noChangeArrowheads="1"/>
          </p:cNvSpPr>
          <p:nvPr/>
        </p:nvSpPr>
        <p:spPr>
          <a:xfrm>
            <a:off x="1391244" y="76200"/>
            <a:ext cx="69145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a:t>
            </a:r>
            <a:r>
              <a:rPr lang="en-US" sz="3200" b="1" dirty="0" smtClean="0"/>
              <a:t>Team</a:t>
            </a:r>
          </a:p>
          <a:p>
            <a:pPr fontAlgn="auto">
              <a:spcAft>
                <a:spcPts val="0"/>
              </a:spcAft>
            </a:pPr>
            <a:r>
              <a:rPr lang="en-US" sz="2800" b="1" dirty="0" smtClean="0"/>
              <a:t>Spacecraft Anomalies: </a:t>
            </a:r>
            <a:r>
              <a:rPr lang="en-US" sz="2800" dirty="0" smtClean="0"/>
              <a:t>Spacecraft Frame Charging</a:t>
            </a:r>
          </a:p>
        </p:txBody>
      </p:sp>
      <p:sp>
        <p:nvSpPr>
          <p:cNvPr id="3" name="TextBox 2"/>
          <p:cNvSpPr txBox="1"/>
          <p:nvPr/>
        </p:nvSpPr>
        <p:spPr>
          <a:xfrm>
            <a:off x="151359" y="4835481"/>
            <a:ext cx="8183256" cy="1392689"/>
          </a:xfrm>
          <a:prstGeom prst="rect">
            <a:avLst/>
          </a:prstGeom>
          <a:noFill/>
        </p:spPr>
        <p:txBody>
          <a:bodyPr wrap="square" rtlCol="0">
            <a:spAutoFit/>
          </a:bodyPr>
          <a:lstStyle/>
          <a:p>
            <a:r>
              <a:rPr lang="en-US" sz="1600" dirty="0">
                <a:solidFill>
                  <a:schemeClr val="tx2"/>
                </a:solidFill>
              </a:rPr>
              <a:t>Spacecraft electric potential derived from electron and ion fluxes (0.03 - 30 </a:t>
            </a:r>
            <a:r>
              <a:rPr lang="en-US" sz="1600" dirty="0" err="1">
                <a:solidFill>
                  <a:schemeClr val="tx2"/>
                </a:solidFill>
              </a:rPr>
              <a:t>keV</a:t>
            </a:r>
            <a:r>
              <a:rPr lang="en-US" sz="1600" dirty="0">
                <a:solidFill>
                  <a:schemeClr val="tx2"/>
                </a:solidFill>
              </a:rPr>
              <a:t>)</a:t>
            </a:r>
          </a:p>
          <a:p>
            <a:pPr marL="285750" indent="-285750">
              <a:spcBef>
                <a:spcPts val="600"/>
              </a:spcBef>
              <a:buFont typeface="Wingdings" panose="05000000000000000000" pitchFamily="2" charset="2"/>
              <a:buChar char="Ø"/>
            </a:pPr>
            <a:r>
              <a:rPr lang="en-US" sz="1400" dirty="0" smtClean="0">
                <a:solidFill>
                  <a:schemeClr val="tx2"/>
                </a:solidFill>
              </a:rPr>
              <a:t>GEO </a:t>
            </a:r>
            <a:r>
              <a:rPr lang="en-US" sz="1400" dirty="0">
                <a:solidFill>
                  <a:schemeClr val="tx2"/>
                </a:solidFill>
              </a:rPr>
              <a:t>s/c charge negatively to balance currents due to incident and emitted electrons and ions </a:t>
            </a:r>
          </a:p>
          <a:p>
            <a:pPr marL="285750" indent="-285750">
              <a:spcBef>
                <a:spcPts val="300"/>
              </a:spcBef>
              <a:buFont typeface="Wingdings" panose="05000000000000000000" pitchFamily="2" charset="2"/>
              <a:buChar char="Ø"/>
            </a:pPr>
            <a:r>
              <a:rPr lang="en-US" sz="1400" dirty="0">
                <a:solidFill>
                  <a:schemeClr val="tx2"/>
                </a:solidFill>
              </a:rPr>
              <a:t>Upsets </a:t>
            </a:r>
            <a:r>
              <a:rPr lang="en-US" sz="1400" dirty="0" smtClean="0">
                <a:solidFill>
                  <a:schemeClr val="tx2"/>
                </a:solidFill>
              </a:rPr>
              <a:t>caused </a:t>
            </a:r>
            <a:r>
              <a:rPr lang="en-US" sz="1400" dirty="0">
                <a:solidFill>
                  <a:schemeClr val="tx2"/>
                </a:solidFill>
              </a:rPr>
              <a:t>by discharges </a:t>
            </a:r>
            <a:r>
              <a:rPr lang="en-US" sz="1400" dirty="0" smtClean="0">
                <a:solidFill>
                  <a:schemeClr val="tx2"/>
                </a:solidFill>
              </a:rPr>
              <a:t>from differential </a:t>
            </a:r>
            <a:r>
              <a:rPr lang="en-US" sz="1400" dirty="0">
                <a:solidFill>
                  <a:schemeClr val="tx2"/>
                </a:solidFill>
              </a:rPr>
              <a:t>charging when s/c is </a:t>
            </a:r>
            <a:r>
              <a:rPr lang="en-US" sz="1400" dirty="0" smtClean="0">
                <a:solidFill>
                  <a:schemeClr val="tx2"/>
                </a:solidFill>
              </a:rPr>
              <a:t>sunlit or emerges </a:t>
            </a:r>
            <a:r>
              <a:rPr lang="en-US" sz="1400" dirty="0">
                <a:solidFill>
                  <a:schemeClr val="tx2"/>
                </a:solidFill>
              </a:rPr>
              <a:t>from eclipse</a:t>
            </a:r>
          </a:p>
          <a:p>
            <a:pPr marL="285750" indent="-285750">
              <a:spcBef>
                <a:spcPts val="300"/>
              </a:spcBef>
              <a:buFont typeface="Wingdings" panose="05000000000000000000" pitchFamily="2" charset="2"/>
              <a:buChar char="Ø"/>
            </a:pPr>
            <a:r>
              <a:rPr lang="en-US" sz="1400" dirty="0">
                <a:solidFill>
                  <a:schemeClr val="tx2"/>
                </a:solidFill>
              </a:rPr>
              <a:t>Uniform (frame) charging </a:t>
            </a:r>
            <a:r>
              <a:rPr lang="en-US" sz="1400" dirty="0" smtClean="0">
                <a:solidFill>
                  <a:schemeClr val="tx2"/>
                </a:solidFill>
              </a:rPr>
              <a:t>is seen as an ‘ion </a:t>
            </a:r>
            <a:r>
              <a:rPr lang="en-US" sz="1400" dirty="0">
                <a:solidFill>
                  <a:schemeClr val="tx2"/>
                </a:solidFill>
              </a:rPr>
              <a:t>line</a:t>
            </a:r>
            <a:r>
              <a:rPr lang="en-US" sz="1400" dirty="0" smtClean="0">
                <a:solidFill>
                  <a:schemeClr val="tx2"/>
                </a:solidFill>
              </a:rPr>
              <a:t>’ </a:t>
            </a:r>
            <a:r>
              <a:rPr lang="en-US" sz="1400" dirty="0">
                <a:solidFill>
                  <a:schemeClr val="tx2"/>
                </a:solidFill>
              </a:rPr>
              <a:t>at the s/c potential [</a:t>
            </a:r>
            <a:r>
              <a:rPr lang="en-US" sz="1400" dirty="0" err="1">
                <a:solidFill>
                  <a:schemeClr val="tx2"/>
                </a:solidFill>
              </a:rPr>
              <a:t>DeForest</a:t>
            </a:r>
            <a:r>
              <a:rPr lang="en-US" sz="1400" dirty="0">
                <a:solidFill>
                  <a:schemeClr val="tx2"/>
                </a:solidFill>
              </a:rPr>
              <a:t>, 1972]</a:t>
            </a:r>
          </a:p>
          <a:p>
            <a:pPr marL="285750" indent="-285750">
              <a:spcBef>
                <a:spcPts val="300"/>
              </a:spcBef>
              <a:buFont typeface="Wingdings" panose="05000000000000000000" pitchFamily="2" charset="2"/>
              <a:buChar char="Ø"/>
            </a:pPr>
            <a:r>
              <a:rPr lang="en-US" sz="1400" dirty="0" smtClean="0">
                <a:solidFill>
                  <a:schemeClr val="tx2"/>
                </a:solidFill>
              </a:rPr>
              <a:t>Differential charging </a:t>
            </a:r>
            <a:r>
              <a:rPr lang="en-US" sz="1400" dirty="0">
                <a:solidFill>
                  <a:schemeClr val="tx2"/>
                </a:solidFill>
              </a:rPr>
              <a:t>traps </a:t>
            </a:r>
            <a:r>
              <a:rPr lang="en-US" sz="1400" dirty="0" err="1">
                <a:solidFill>
                  <a:schemeClr val="tx2"/>
                </a:solidFill>
              </a:rPr>
              <a:t>secondaries</a:t>
            </a:r>
            <a:r>
              <a:rPr lang="en-US" sz="1400" dirty="0">
                <a:solidFill>
                  <a:schemeClr val="tx2"/>
                </a:solidFill>
              </a:rPr>
              <a:t> and photoelectrons </a:t>
            </a:r>
            <a:r>
              <a:rPr lang="en-US" sz="1400" dirty="0" smtClean="0">
                <a:solidFill>
                  <a:schemeClr val="tx2"/>
                </a:solidFill>
              </a:rPr>
              <a:t>in </a:t>
            </a:r>
            <a:r>
              <a:rPr lang="en-US" sz="1400" dirty="0">
                <a:solidFill>
                  <a:schemeClr val="tx2"/>
                </a:solidFill>
              </a:rPr>
              <a:t>a barrier potential [Whipple, 1976]</a:t>
            </a:r>
          </a:p>
        </p:txBody>
      </p:sp>
      <p:sp>
        <p:nvSpPr>
          <p:cNvPr id="4" name="TextBox 3"/>
          <p:cNvSpPr txBox="1"/>
          <p:nvPr/>
        </p:nvSpPr>
        <p:spPr>
          <a:xfrm>
            <a:off x="396368" y="1197841"/>
            <a:ext cx="4070345" cy="677108"/>
          </a:xfrm>
          <a:prstGeom prst="rect">
            <a:avLst/>
          </a:prstGeom>
          <a:noFill/>
        </p:spPr>
        <p:txBody>
          <a:bodyPr wrap="none" rtlCol="0">
            <a:spAutoFit/>
          </a:bodyPr>
          <a:lstStyle/>
          <a:p>
            <a:pPr algn="ctr"/>
            <a:r>
              <a:rPr lang="en-US" sz="2000" b="1" dirty="0" smtClean="0">
                <a:solidFill>
                  <a:schemeClr val="tx2"/>
                </a:solidFill>
              </a:rPr>
              <a:t>Planning ahead for GOES-R</a:t>
            </a:r>
          </a:p>
          <a:p>
            <a:pPr algn="ctr"/>
            <a:r>
              <a:rPr lang="en-US" b="1" dirty="0" smtClean="0">
                <a:solidFill>
                  <a:schemeClr val="tx2"/>
                </a:solidFill>
              </a:rPr>
              <a:t>(capability does not currently exist)</a:t>
            </a:r>
            <a:endParaRPr lang="en-US" b="1" dirty="0">
              <a:solidFill>
                <a:schemeClr val="tx2"/>
              </a:solidFill>
            </a:endParaRPr>
          </a:p>
        </p:txBody>
      </p:sp>
      <p:sp>
        <p:nvSpPr>
          <p:cNvPr id="5" name="TextBox 4"/>
          <p:cNvSpPr txBox="1"/>
          <p:nvPr/>
        </p:nvSpPr>
        <p:spPr>
          <a:xfrm>
            <a:off x="151359" y="6281663"/>
            <a:ext cx="8154441" cy="500137"/>
          </a:xfrm>
          <a:prstGeom prst="rect">
            <a:avLst/>
          </a:prstGeom>
          <a:noFill/>
        </p:spPr>
        <p:txBody>
          <a:bodyPr wrap="square" rtlCol="0">
            <a:spAutoFit/>
          </a:bodyPr>
          <a:lstStyle/>
          <a:p>
            <a:pPr marL="228600" indent="-228600" algn="just">
              <a:spcBef>
                <a:spcPts val="300"/>
              </a:spcBef>
            </a:pPr>
            <a:r>
              <a:rPr lang="en-US" sz="800" dirty="0" err="1">
                <a:solidFill>
                  <a:schemeClr val="tx2"/>
                </a:solidFill>
              </a:rPr>
              <a:t>DeForest</a:t>
            </a:r>
            <a:r>
              <a:rPr lang="en-US" sz="800" dirty="0">
                <a:solidFill>
                  <a:schemeClr val="tx2"/>
                </a:solidFill>
              </a:rPr>
              <a:t>, S. E. (1972), Spacecraft charging at synchronous orbit, </a:t>
            </a:r>
            <a:r>
              <a:rPr lang="en-US" sz="800" i="1" dirty="0">
                <a:solidFill>
                  <a:schemeClr val="tx2"/>
                </a:solidFill>
              </a:rPr>
              <a:t>J. </a:t>
            </a:r>
            <a:r>
              <a:rPr lang="en-US" sz="800" i="1" dirty="0" err="1">
                <a:solidFill>
                  <a:schemeClr val="tx2"/>
                </a:solidFill>
              </a:rPr>
              <a:t>Geophys</a:t>
            </a:r>
            <a:r>
              <a:rPr lang="en-US" sz="800" i="1" dirty="0">
                <a:solidFill>
                  <a:schemeClr val="tx2"/>
                </a:solidFill>
              </a:rPr>
              <a:t>. Res., </a:t>
            </a:r>
            <a:r>
              <a:rPr lang="en-US" sz="800" i="1" dirty="0" smtClean="0">
                <a:solidFill>
                  <a:schemeClr val="tx2"/>
                </a:solidFill>
              </a:rPr>
              <a:t>77</a:t>
            </a:r>
            <a:r>
              <a:rPr lang="en-US" sz="800" dirty="0" smtClean="0">
                <a:solidFill>
                  <a:schemeClr val="tx2"/>
                </a:solidFill>
              </a:rPr>
              <a:t>, pp. 651–659</a:t>
            </a:r>
            <a:r>
              <a:rPr lang="en-US" sz="800" dirty="0">
                <a:solidFill>
                  <a:schemeClr val="tx2"/>
                </a:solidFill>
              </a:rPr>
              <a:t>, doi:10.1029/JA077i004p00651.</a:t>
            </a:r>
          </a:p>
          <a:p>
            <a:pPr marL="228600" indent="-228600" algn="just">
              <a:spcBef>
                <a:spcPts val="300"/>
              </a:spcBef>
            </a:pPr>
            <a:r>
              <a:rPr lang="en-US" sz="800" dirty="0" smtClean="0">
                <a:solidFill>
                  <a:schemeClr val="tx2"/>
                </a:solidFill>
              </a:rPr>
              <a:t>Whipple </a:t>
            </a:r>
            <a:r>
              <a:rPr lang="en-US" sz="800" dirty="0">
                <a:solidFill>
                  <a:schemeClr val="tx2"/>
                </a:solidFill>
              </a:rPr>
              <a:t>Jr., E. C. (1976), Observation of photoelectrons and secondary electrons reflected from a potential barrier in the vicinity of ATS 6, </a:t>
            </a:r>
            <a:r>
              <a:rPr lang="en-US" sz="800" i="1" dirty="0">
                <a:solidFill>
                  <a:schemeClr val="tx2"/>
                </a:solidFill>
              </a:rPr>
              <a:t>J. </a:t>
            </a:r>
            <a:r>
              <a:rPr lang="en-US" sz="800" i="1" dirty="0" err="1">
                <a:solidFill>
                  <a:schemeClr val="tx2"/>
                </a:solidFill>
              </a:rPr>
              <a:t>Geophys</a:t>
            </a:r>
            <a:r>
              <a:rPr lang="en-US" sz="800" i="1" dirty="0">
                <a:solidFill>
                  <a:schemeClr val="tx2"/>
                </a:solidFill>
              </a:rPr>
              <a:t>. Res., </a:t>
            </a:r>
            <a:r>
              <a:rPr lang="en-US" sz="800" i="1" dirty="0" smtClean="0">
                <a:solidFill>
                  <a:schemeClr val="tx2"/>
                </a:solidFill>
              </a:rPr>
              <a:t>81</a:t>
            </a:r>
            <a:r>
              <a:rPr lang="en-US" sz="800" dirty="0" smtClean="0">
                <a:solidFill>
                  <a:schemeClr val="tx2"/>
                </a:solidFill>
              </a:rPr>
              <a:t>, pp. 715–719</a:t>
            </a:r>
            <a:r>
              <a:rPr lang="en-US" sz="800" dirty="0">
                <a:solidFill>
                  <a:schemeClr val="tx2"/>
                </a:solidFill>
              </a:rPr>
              <a:t>, doi:10.1029/JA081i004p00715.</a:t>
            </a:r>
          </a:p>
        </p:txBody>
      </p:sp>
    </p:spTree>
    <p:extLst>
      <p:ext uri="{BB962C8B-B14F-4D97-AF65-F5344CB8AC3E}">
        <p14:creationId xmlns:p14="http://schemas.microsoft.com/office/powerpoint/2010/main" val="30446970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CT2012_VAP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4694" y="1678858"/>
            <a:ext cx="6178506" cy="4633879"/>
          </a:xfrm>
          <a:prstGeom prst="rect">
            <a:avLst/>
          </a:prstGeom>
        </p:spPr>
      </p:pic>
      <p:sp>
        <p:nvSpPr>
          <p:cNvPr id="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Space Weather Team</a:t>
            </a:r>
            <a:endParaRPr lang="en-US" sz="3200" b="1" dirty="0" smtClean="0"/>
          </a:p>
          <a:p>
            <a:pPr fontAlgn="auto">
              <a:spcAft>
                <a:spcPts val="0"/>
              </a:spcAft>
            </a:pPr>
            <a:r>
              <a:rPr lang="en-US" sz="2800" b="1" dirty="0" smtClean="0"/>
              <a:t>Research Item:</a:t>
            </a:r>
            <a:r>
              <a:rPr lang="en-US" sz="2800" dirty="0" smtClean="0"/>
              <a:t> Radiation Belt Dynamics</a:t>
            </a:r>
          </a:p>
        </p:txBody>
      </p:sp>
      <p:sp>
        <p:nvSpPr>
          <p:cNvPr id="15" name="TextBox 14"/>
          <p:cNvSpPr txBox="1"/>
          <p:nvPr/>
        </p:nvSpPr>
        <p:spPr>
          <a:xfrm>
            <a:off x="6796088" y="1991841"/>
            <a:ext cx="1645248" cy="1208559"/>
          </a:xfrm>
          <a:prstGeom prst="rect">
            <a:avLst/>
          </a:prstGeom>
          <a:noFill/>
          <a:ln>
            <a:noFill/>
          </a:ln>
        </p:spPr>
        <p:txBody>
          <a:bodyPr wrap="square" rtlCol="0">
            <a:noAutofit/>
          </a:bodyPr>
          <a:lstStyle/>
          <a:p>
            <a:pPr algn="r"/>
            <a:r>
              <a:rPr lang="en-US" sz="1400" dirty="0" smtClean="0">
                <a:solidFill>
                  <a:schemeClr val="tx2"/>
                </a:solidFill>
              </a:rPr>
              <a:t>&gt;0.8 </a:t>
            </a:r>
            <a:r>
              <a:rPr lang="en-US" sz="1400" dirty="0" err="1" smtClean="0">
                <a:solidFill>
                  <a:schemeClr val="tx2"/>
                </a:solidFill>
              </a:rPr>
              <a:t>MeV</a:t>
            </a:r>
            <a:r>
              <a:rPr lang="en-US" sz="1400" dirty="0" smtClean="0">
                <a:solidFill>
                  <a:schemeClr val="tx2"/>
                </a:solidFill>
              </a:rPr>
              <a:t> electron flux in equatorial plane in SM coordinates.</a:t>
            </a:r>
            <a:endParaRPr lang="en-US" sz="1400" dirty="0">
              <a:solidFill>
                <a:schemeClr val="tx2"/>
              </a:solidFill>
            </a:endParaRPr>
          </a:p>
        </p:txBody>
      </p:sp>
      <p:sp>
        <p:nvSpPr>
          <p:cNvPr id="17" name="Title 1"/>
          <p:cNvSpPr txBox="1">
            <a:spLocks/>
          </p:cNvSpPr>
          <p:nvPr/>
        </p:nvSpPr>
        <p:spPr>
          <a:xfrm>
            <a:off x="196737" y="1219200"/>
            <a:ext cx="8229600" cy="381000"/>
          </a:xfrm>
          <a:prstGeom prst="rect">
            <a:avLst/>
          </a:prstGeom>
        </p:spPr>
        <p:txBody>
          <a:bodyPr>
            <a:noAutofit/>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2000" b="1" dirty="0" smtClean="0"/>
              <a:t>Rebuilding of Earth’s outer radiation belt during 8-9 October 2012 geomagnetic storm</a:t>
            </a:r>
            <a:endParaRPr lang="en-US" sz="2000" b="1" dirty="0"/>
          </a:p>
        </p:txBody>
      </p:sp>
      <p:sp>
        <p:nvSpPr>
          <p:cNvPr id="18" name="TextBox 17"/>
          <p:cNvSpPr txBox="1"/>
          <p:nvPr/>
        </p:nvSpPr>
        <p:spPr>
          <a:xfrm>
            <a:off x="6948620" y="3295471"/>
            <a:ext cx="1492716" cy="1200329"/>
          </a:xfrm>
          <a:prstGeom prst="rect">
            <a:avLst/>
          </a:prstGeom>
          <a:noFill/>
        </p:spPr>
        <p:txBody>
          <a:bodyPr wrap="none" rtlCol="0">
            <a:spAutoFit/>
          </a:bodyPr>
          <a:lstStyle/>
          <a:p>
            <a:pPr algn="r"/>
            <a:r>
              <a:rPr lang="en-US" dirty="0" smtClean="0">
                <a:solidFill>
                  <a:srgbClr val="FF0000"/>
                </a:solidFill>
              </a:rPr>
              <a:t>GOES-15</a:t>
            </a:r>
          </a:p>
          <a:p>
            <a:pPr algn="r"/>
            <a:r>
              <a:rPr lang="en-US" dirty="0" smtClean="0">
                <a:solidFill>
                  <a:schemeClr val="tx2"/>
                </a:solidFill>
              </a:rPr>
              <a:t>and</a:t>
            </a:r>
            <a:r>
              <a:rPr lang="en-US" dirty="0" smtClean="0">
                <a:solidFill>
                  <a:srgbClr val="FF00FF"/>
                </a:solidFill>
              </a:rPr>
              <a:t> RBSP-A</a:t>
            </a:r>
          </a:p>
          <a:p>
            <a:pPr algn="r"/>
            <a:r>
              <a:rPr lang="en-US" dirty="0" smtClean="0">
                <a:solidFill>
                  <a:schemeClr val="tx2"/>
                </a:solidFill>
              </a:rPr>
              <a:t>spacecraft </a:t>
            </a:r>
          </a:p>
          <a:p>
            <a:pPr algn="r"/>
            <a:r>
              <a:rPr lang="en-US" dirty="0" smtClean="0">
                <a:solidFill>
                  <a:schemeClr val="tx2"/>
                </a:solidFill>
              </a:rPr>
              <a:t>positions</a:t>
            </a:r>
            <a:endParaRPr lang="en-US" dirty="0">
              <a:solidFill>
                <a:schemeClr val="tx2"/>
              </a:solidFill>
            </a:endParaRPr>
          </a:p>
        </p:txBody>
      </p:sp>
      <p:sp>
        <p:nvSpPr>
          <p:cNvPr id="19" name="TextBox 18"/>
          <p:cNvSpPr txBox="1"/>
          <p:nvPr/>
        </p:nvSpPr>
        <p:spPr>
          <a:xfrm>
            <a:off x="6696458" y="4953000"/>
            <a:ext cx="1653679" cy="461665"/>
          </a:xfrm>
          <a:prstGeom prst="rect">
            <a:avLst/>
          </a:prstGeom>
          <a:noFill/>
        </p:spPr>
        <p:txBody>
          <a:bodyPr wrap="square" rtlCol="0">
            <a:spAutoFit/>
          </a:bodyPr>
          <a:lstStyle/>
          <a:p>
            <a:pPr algn="r"/>
            <a:r>
              <a:rPr lang="en-US" sz="1200" dirty="0" smtClean="0">
                <a:solidFill>
                  <a:schemeClr val="tx2"/>
                </a:solidFill>
              </a:rPr>
              <a:t>[After Kress et al., GRL, 2014]</a:t>
            </a:r>
            <a:endParaRPr lang="en-US" sz="1200" dirty="0">
              <a:solidFill>
                <a:schemeClr val="tx2"/>
              </a:solidFill>
            </a:endParaRPr>
          </a:p>
        </p:txBody>
      </p:sp>
      <p:sp>
        <p:nvSpPr>
          <p:cNvPr id="3" name="Rectangle 2"/>
          <p:cNvSpPr/>
          <p:nvPr/>
        </p:nvSpPr>
        <p:spPr>
          <a:xfrm>
            <a:off x="384084" y="6353471"/>
            <a:ext cx="7854906" cy="461665"/>
          </a:xfrm>
          <a:prstGeom prst="rect">
            <a:avLst/>
          </a:prstGeom>
        </p:spPr>
        <p:txBody>
          <a:bodyPr wrap="square">
            <a:spAutoFit/>
          </a:bodyPr>
          <a:lstStyle/>
          <a:p>
            <a:pPr algn="just"/>
            <a:r>
              <a:rPr lang="en-US" sz="1200" dirty="0">
                <a:solidFill>
                  <a:schemeClr val="tx2"/>
                </a:solidFill>
              </a:rPr>
              <a:t>Kress, B. T., M. K. Hudson, and J. </a:t>
            </a:r>
            <a:r>
              <a:rPr lang="en-US" sz="1200" dirty="0" err="1">
                <a:solidFill>
                  <a:schemeClr val="tx2"/>
                </a:solidFill>
              </a:rPr>
              <a:t>Paral</a:t>
            </a:r>
            <a:r>
              <a:rPr lang="en-US" sz="1200" dirty="0">
                <a:solidFill>
                  <a:schemeClr val="tx2"/>
                </a:solidFill>
              </a:rPr>
              <a:t> (2014), Rebuilding of the Earth's outer electron belt during 8–10 October 2012, </a:t>
            </a:r>
            <a:r>
              <a:rPr lang="en-US" sz="1200" i="1" dirty="0" err="1">
                <a:solidFill>
                  <a:schemeClr val="tx2"/>
                </a:solidFill>
              </a:rPr>
              <a:t>Geophys</a:t>
            </a:r>
            <a:r>
              <a:rPr lang="en-US" sz="1200" i="1" dirty="0">
                <a:solidFill>
                  <a:schemeClr val="tx2"/>
                </a:solidFill>
              </a:rPr>
              <a:t>. Res. Lett., 41</a:t>
            </a:r>
            <a:r>
              <a:rPr lang="en-US" sz="1200" dirty="0">
                <a:solidFill>
                  <a:schemeClr val="tx2"/>
                </a:solidFill>
              </a:rPr>
              <a:t>, 749–754, doi:</a:t>
            </a:r>
            <a:r>
              <a:rPr lang="en-US" sz="1200" dirty="0">
                <a:solidFill>
                  <a:schemeClr val="tx2"/>
                </a:solidFill>
                <a:hlinkClick r:id="rId5" tooltip="Link to external resource: 10.1002/2013GL058588"/>
              </a:rPr>
              <a:t>10.1002/2013GL058588</a:t>
            </a:r>
            <a:r>
              <a:rPr lang="en-US" sz="1200" dirty="0">
                <a:solidFill>
                  <a:schemeClr val="tx2"/>
                </a:solidFill>
              </a:rPr>
              <a:t>.</a:t>
            </a:r>
          </a:p>
        </p:txBody>
      </p:sp>
    </p:spTree>
    <p:extLst>
      <p:ext uri="{BB962C8B-B14F-4D97-AF65-F5344CB8AC3E}">
        <p14:creationId xmlns:p14="http://schemas.microsoft.com/office/powerpoint/2010/main" val="1883939924"/>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20" y="1219200"/>
            <a:ext cx="7730170" cy="5257800"/>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IONO </a:t>
            </a:r>
            <a:r>
              <a:rPr lang="en-US" sz="3200" b="1" dirty="0" smtClean="0"/>
              <a:t>Team</a:t>
            </a:r>
          </a:p>
          <a:p>
            <a:pPr fontAlgn="auto">
              <a:spcAft>
                <a:spcPts val="0"/>
              </a:spcAft>
            </a:pPr>
            <a:r>
              <a:rPr lang="en-US" sz="2800" b="1" i="1" dirty="0" smtClean="0"/>
              <a:t>Terry &amp; Justin’s Most Excellent Adventure</a:t>
            </a:r>
            <a:r>
              <a:rPr lang="en-US" sz="2800" b="1" dirty="0" smtClean="0"/>
              <a:t> </a:t>
            </a:r>
            <a:r>
              <a:rPr lang="en-US" sz="2800" dirty="0" smtClean="0"/>
              <a:t> </a:t>
            </a:r>
          </a:p>
        </p:txBody>
      </p:sp>
      <p:sp>
        <p:nvSpPr>
          <p:cNvPr id="2" name="TextBox 1"/>
          <p:cNvSpPr txBox="1"/>
          <p:nvPr/>
        </p:nvSpPr>
        <p:spPr>
          <a:xfrm>
            <a:off x="2598473" y="2439470"/>
            <a:ext cx="3219664" cy="369332"/>
          </a:xfrm>
          <a:prstGeom prst="rect">
            <a:avLst/>
          </a:prstGeom>
          <a:solidFill>
            <a:schemeClr val="bg1"/>
          </a:solidFill>
        </p:spPr>
        <p:txBody>
          <a:bodyPr wrap="none" rtlCol="0">
            <a:spAutoFit/>
          </a:bodyPr>
          <a:lstStyle/>
          <a:p>
            <a:r>
              <a:rPr lang="en-US" b="1" dirty="0" smtClean="0">
                <a:solidFill>
                  <a:schemeClr val="tx2"/>
                </a:solidFill>
              </a:rPr>
              <a:t>Terry </a:t>
            </a:r>
            <a:r>
              <a:rPr lang="en-US" b="1" dirty="0" err="1" smtClean="0">
                <a:solidFill>
                  <a:schemeClr val="tx2"/>
                </a:solidFill>
              </a:rPr>
              <a:t>Bullett</a:t>
            </a:r>
            <a:r>
              <a:rPr lang="en-US" b="1" dirty="0" smtClean="0">
                <a:solidFill>
                  <a:schemeClr val="tx2"/>
                </a:solidFill>
              </a:rPr>
              <a:t> &amp; Justin </a:t>
            </a:r>
            <a:r>
              <a:rPr lang="en-US" b="1" dirty="0" err="1" smtClean="0">
                <a:solidFill>
                  <a:schemeClr val="tx2"/>
                </a:solidFill>
              </a:rPr>
              <a:t>Mabie</a:t>
            </a:r>
            <a:endParaRPr lang="en-US" b="1" dirty="0">
              <a:solidFill>
                <a:schemeClr val="tx2"/>
              </a:solidFill>
            </a:endParaRPr>
          </a:p>
        </p:txBody>
      </p:sp>
      <p:pic>
        <p:nvPicPr>
          <p:cNvPr id="4098" name="Picture 2" descr="http://behindthethrills.com/wp-content/uploads/2011/01/b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7843" y="211258"/>
            <a:ext cx="1133554" cy="75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981456"/>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p:nvPr/>
        </p:nvCxnSpPr>
        <p:spPr bwMode="auto">
          <a:xfrm>
            <a:off x="4294091" y="2125475"/>
            <a:ext cx="0" cy="298355"/>
          </a:xfrm>
          <a:prstGeom prst="line">
            <a:avLst/>
          </a:prstGeom>
          <a:solidFill>
            <a:schemeClr val="accent1"/>
          </a:solidFill>
          <a:ln w="12700" cap="flat" cmpd="sng" algn="ctr">
            <a:solidFill>
              <a:srgbClr val="000099"/>
            </a:solidFill>
            <a:prstDash val="solid"/>
            <a:round/>
            <a:headEnd type="none" w="med" len="med"/>
            <a:tailEnd type="none" w="med" len="med"/>
          </a:ln>
          <a:effectLst/>
        </p:spPr>
      </p:cxnSp>
      <p:grpSp>
        <p:nvGrpSpPr>
          <p:cNvPr id="19" name="Group 18"/>
          <p:cNvGrpSpPr/>
          <p:nvPr/>
        </p:nvGrpSpPr>
        <p:grpSpPr>
          <a:xfrm>
            <a:off x="1779087" y="4397498"/>
            <a:ext cx="4906690" cy="684087"/>
            <a:chOff x="1779087" y="4300541"/>
            <a:chExt cx="4906690" cy="684087"/>
          </a:xfrm>
        </p:grpSpPr>
        <p:cxnSp>
          <p:nvCxnSpPr>
            <p:cNvPr id="67" name="Straight Connector 66"/>
            <p:cNvCxnSpPr/>
            <p:nvPr/>
          </p:nvCxnSpPr>
          <p:spPr bwMode="auto">
            <a:xfrm rot="5400000">
              <a:off x="4075395" y="4490969"/>
              <a:ext cx="383463" cy="2608"/>
            </a:xfrm>
            <a:prstGeom prst="line">
              <a:avLst/>
            </a:prstGeom>
            <a:solidFill>
              <a:schemeClr val="accent1"/>
            </a:solidFill>
            <a:ln w="12700" cap="flat" cmpd="sng" algn="ctr">
              <a:solidFill>
                <a:srgbClr val="000099"/>
              </a:solidFill>
              <a:prstDash val="solid"/>
              <a:round/>
              <a:headEnd type="none" w="med" len="med"/>
              <a:tailEnd type="none" w="med" len="med"/>
            </a:ln>
            <a:effectLst/>
          </p:spPr>
        </p:cxnSp>
        <p:cxnSp>
          <p:nvCxnSpPr>
            <p:cNvPr id="55" name="Straight Connector 54"/>
            <p:cNvCxnSpPr/>
            <p:nvPr/>
          </p:nvCxnSpPr>
          <p:spPr bwMode="auto">
            <a:xfrm>
              <a:off x="1779087" y="4691682"/>
              <a:ext cx="4896112" cy="0"/>
            </a:xfrm>
            <a:prstGeom prst="line">
              <a:avLst/>
            </a:prstGeom>
            <a:solidFill>
              <a:schemeClr val="accent1"/>
            </a:solidFill>
            <a:ln w="12700" cap="flat" cmpd="sng" algn="ctr">
              <a:solidFill>
                <a:srgbClr val="000099"/>
              </a:solidFill>
              <a:prstDash val="solid"/>
              <a:round/>
              <a:headEnd type="none" w="med" len="med"/>
              <a:tailEnd type="none" w="med" len="med"/>
            </a:ln>
            <a:effectLst/>
          </p:spPr>
        </p:cxnSp>
        <p:cxnSp>
          <p:nvCxnSpPr>
            <p:cNvPr id="62" name="Straight Connector 61"/>
            <p:cNvCxnSpPr/>
            <p:nvPr/>
          </p:nvCxnSpPr>
          <p:spPr bwMode="auto">
            <a:xfrm rot="5400000">
              <a:off x="1631603" y="4837144"/>
              <a:ext cx="294968" cy="0"/>
            </a:xfrm>
            <a:prstGeom prst="line">
              <a:avLst/>
            </a:prstGeom>
            <a:solidFill>
              <a:schemeClr val="accent1"/>
            </a:solidFill>
            <a:ln w="12700" cap="flat" cmpd="sng" algn="ctr">
              <a:solidFill>
                <a:srgbClr val="000099"/>
              </a:solidFill>
              <a:prstDash val="solid"/>
              <a:round/>
              <a:headEnd type="none" w="med" len="med"/>
              <a:tailEnd type="none" w="med" len="med"/>
            </a:ln>
            <a:effectLst/>
          </p:spPr>
        </p:cxnSp>
        <p:cxnSp>
          <p:nvCxnSpPr>
            <p:cNvPr id="63" name="Straight Connector 62"/>
            <p:cNvCxnSpPr/>
            <p:nvPr/>
          </p:nvCxnSpPr>
          <p:spPr bwMode="auto">
            <a:xfrm rot="5400000">
              <a:off x="4800838" y="4837144"/>
              <a:ext cx="294968" cy="0"/>
            </a:xfrm>
            <a:prstGeom prst="line">
              <a:avLst/>
            </a:prstGeom>
            <a:solidFill>
              <a:schemeClr val="accent1"/>
            </a:solidFill>
            <a:ln w="12700" cap="flat" cmpd="sng" algn="ctr">
              <a:solidFill>
                <a:srgbClr val="000099"/>
              </a:solidFill>
              <a:prstDash val="solid"/>
              <a:round/>
              <a:headEnd type="none" w="med" len="med"/>
              <a:tailEnd type="none" w="med" len="med"/>
            </a:ln>
            <a:effectLst/>
          </p:spPr>
        </p:cxnSp>
        <p:cxnSp>
          <p:nvCxnSpPr>
            <p:cNvPr id="64" name="Straight Connector 63"/>
            <p:cNvCxnSpPr/>
            <p:nvPr/>
          </p:nvCxnSpPr>
          <p:spPr bwMode="auto">
            <a:xfrm rot="5400000">
              <a:off x="6538293" y="4837144"/>
              <a:ext cx="294968" cy="0"/>
            </a:xfrm>
            <a:prstGeom prst="line">
              <a:avLst/>
            </a:prstGeom>
            <a:solidFill>
              <a:schemeClr val="accent1"/>
            </a:solidFill>
            <a:ln w="12700" cap="flat" cmpd="sng" algn="ctr">
              <a:solidFill>
                <a:srgbClr val="000099"/>
              </a:solidFill>
              <a:prstDash val="solid"/>
              <a:round/>
              <a:headEnd type="none" w="med" len="med"/>
              <a:tailEnd type="none" w="med" len="med"/>
            </a:ln>
            <a:effectLst/>
          </p:spPr>
        </p:cxnSp>
        <p:cxnSp>
          <p:nvCxnSpPr>
            <p:cNvPr id="66" name="Straight Connector 65"/>
            <p:cNvCxnSpPr/>
            <p:nvPr/>
          </p:nvCxnSpPr>
          <p:spPr bwMode="auto">
            <a:xfrm rot="5400000">
              <a:off x="3201698" y="4837144"/>
              <a:ext cx="294968" cy="0"/>
            </a:xfrm>
            <a:prstGeom prst="line">
              <a:avLst/>
            </a:prstGeom>
            <a:solidFill>
              <a:schemeClr val="accent1"/>
            </a:solidFill>
            <a:ln w="12700" cap="flat" cmpd="sng" algn="ctr">
              <a:solidFill>
                <a:srgbClr val="000099"/>
              </a:solidFill>
              <a:prstDash val="solid"/>
              <a:round/>
              <a:headEnd type="none" w="med" len="med"/>
              <a:tailEnd type="none" w="med" len="med"/>
            </a:ln>
            <a:effectLst/>
          </p:spPr>
        </p:cxnSp>
      </p:grpSp>
      <p:cxnSp>
        <p:nvCxnSpPr>
          <p:cNvPr id="74" name="Straight Connector 73"/>
          <p:cNvCxnSpPr/>
          <p:nvPr/>
        </p:nvCxnSpPr>
        <p:spPr bwMode="auto">
          <a:xfrm flipH="1" flipV="1">
            <a:off x="5333852" y="3068860"/>
            <a:ext cx="617037" cy="11270"/>
          </a:xfrm>
          <a:prstGeom prst="line">
            <a:avLst/>
          </a:prstGeom>
          <a:solidFill>
            <a:schemeClr val="accent1"/>
          </a:solidFill>
          <a:ln w="9525" cap="flat" cmpd="sng" algn="ctr">
            <a:solidFill>
              <a:srgbClr val="000099"/>
            </a:solidFill>
            <a:prstDash val="dash"/>
            <a:round/>
            <a:headEnd type="none" w="med" len="med"/>
            <a:tailEnd type="stealth" w="med" len="med"/>
          </a:ln>
          <a:effectLst/>
        </p:spPr>
      </p:cxnSp>
      <p:sp>
        <p:nvSpPr>
          <p:cNvPr id="53" name="Rectangle 52"/>
          <p:cNvSpPr/>
          <p:nvPr/>
        </p:nvSpPr>
        <p:spPr bwMode="auto">
          <a:xfrm>
            <a:off x="3200400" y="2379081"/>
            <a:ext cx="2133452" cy="2210554"/>
          </a:xfrm>
          <a:prstGeom prst="rect">
            <a:avLst/>
          </a:prstGeom>
          <a:solidFill>
            <a:schemeClr val="bg1"/>
          </a:solidFill>
          <a:ln w="12700"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cxnSp>
        <p:nvCxnSpPr>
          <p:cNvPr id="70" name="Straight Connector 69"/>
          <p:cNvCxnSpPr/>
          <p:nvPr/>
        </p:nvCxnSpPr>
        <p:spPr bwMode="auto">
          <a:xfrm flipH="1">
            <a:off x="1937952" y="2163492"/>
            <a:ext cx="766221" cy="546756"/>
          </a:xfrm>
          <a:prstGeom prst="line">
            <a:avLst/>
          </a:prstGeom>
          <a:solidFill>
            <a:schemeClr val="accent1"/>
          </a:solidFill>
          <a:ln w="12700" cap="flat" cmpd="sng" algn="ctr">
            <a:solidFill>
              <a:srgbClr val="000099"/>
            </a:solidFill>
            <a:prstDash val="solid"/>
            <a:round/>
            <a:headEnd type="none" w="med" len="med"/>
            <a:tailEnd type="none" w="med" len="med"/>
          </a:ln>
          <a:effectLst/>
        </p:spPr>
      </p:cxnSp>
      <p:cxnSp>
        <p:nvCxnSpPr>
          <p:cNvPr id="71" name="Straight Connector 70"/>
          <p:cNvCxnSpPr/>
          <p:nvPr/>
        </p:nvCxnSpPr>
        <p:spPr bwMode="auto">
          <a:xfrm>
            <a:off x="5884365" y="2137480"/>
            <a:ext cx="689377" cy="546755"/>
          </a:xfrm>
          <a:prstGeom prst="line">
            <a:avLst/>
          </a:prstGeom>
          <a:solidFill>
            <a:schemeClr val="accent1"/>
          </a:solidFill>
          <a:ln w="12700" cap="flat" cmpd="sng" algn="ctr">
            <a:solidFill>
              <a:srgbClr val="000099"/>
            </a:solidFill>
            <a:prstDash val="solid"/>
            <a:round/>
            <a:headEnd type="none" w="med" len="med"/>
            <a:tailEnd type="none" w="med" len="med"/>
          </a:ln>
          <a:effectLst/>
        </p:spPr>
      </p:cxnSp>
      <p:grpSp>
        <p:nvGrpSpPr>
          <p:cNvPr id="4" name="Group 27"/>
          <p:cNvGrpSpPr/>
          <p:nvPr/>
        </p:nvGrpSpPr>
        <p:grpSpPr>
          <a:xfrm>
            <a:off x="5955732" y="4986642"/>
            <a:ext cx="1460090" cy="688273"/>
            <a:chOff x="2707363" y="2143417"/>
            <a:chExt cx="1460090" cy="688273"/>
          </a:xfrm>
        </p:grpSpPr>
        <p:sp>
          <p:nvSpPr>
            <p:cNvPr id="29" name="Rectangle 28"/>
            <p:cNvSpPr/>
            <p:nvPr/>
          </p:nvSpPr>
          <p:spPr bwMode="auto">
            <a:xfrm>
              <a:off x="2707363" y="2143417"/>
              <a:ext cx="1460090" cy="68827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30" name="TextBox 29"/>
            <p:cNvSpPr txBox="1"/>
            <p:nvPr/>
          </p:nvSpPr>
          <p:spPr>
            <a:xfrm>
              <a:off x="2844966" y="2143417"/>
              <a:ext cx="1059907" cy="338554"/>
            </a:xfrm>
            <a:prstGeom prst="rect">
              <a:avLst/>
            </a:prstGeom>
            <a:noFill/>
          </p:spPr>
          <p:txBody>
            <a:bodyPr wrap="none" rtlCol="0">
              <a:spAutoFit/>
            </a:bodyPr>
            <a:lstStyle/>
            <a:p>
              <a:pPr algn="ctr"/>
              <a:r>
                <a:rPr lang="en-US" dirty="0" smtClean="0">
                  <a:solidFill>
                    <a:schemeClr val="bg1"/>
                  </a:solidFill>
                </a:rPr>
                <a:t>DSCOVR</a:t>
              </a:r>
            </a:p>
          </p:txBody>
        </p:sp>
      </p:grpSp>
      <p:sp>
        <p:nvSpPr>
          <p:cNvPr id="36" name="TextBox 35"/>
          <p:cNvSpPr txBox="1"/>
          <p:nvPr/>
        </p:nvSpPr>
        <p:spPr>
          <a:xfrm>
            <a:off x="5893245" y="5684748"/>
            <a:ext cx="1726755" cy="461665"/>
          </a:xfrm>
          <a:prstGeom prst="rect">
            <a:avLst/>
          </a:prstGeom>
          <a:noFill/>
        </p:spPr>
        <p:txBody>
          <a:bodyPr wrap="none" rtlCol="0">
            <a:spAutoFit/>
          </a:bodyPr>
          <a:lstStyle/>
          <a:p>
            <a:r>
              <a:rPr lang="en-US" sz="1200" b="0" dirty="0" smtClean="0">
                <a:solidFill>
                  <a:schemeClr val="tx2"/>
                </a:solidFill>
              </a:rPr>
              <a:t>W. Rowland/C (25%)</a:t>
            </a:r>
          </a:p>
          <a:p>
            <a:r>
              <a:rPr lang="en-US" sz="1200" dirty="0" smtClean="0">
                <a:solidFill>
                  <a:schemeClr val="tx2"/>
                </a:solidFill>
              </a:rPr>
              <a:t>Paul </a:t>
            </a:r>
            <a:r>
              <a:rPr lang="en-US" sz="1200" dirty="0" err="1" smtClean="0">
                <a:solidFill>
                  <a:schemeClr val="tx2"/>
                </a:solidFill>
              </a:rPr>
              <a:t>Lotoaniu</a:t>
            </a:r>
            <a:r>
              <a:rPr lang="en-US" sz="1200" dirty="0" smtClean="0">
                <a:solidFill>
                  <a:schemeClr val="tx2"/>
                </a:solidFill>
              </a:rPr>
              <a:t>/C (50%)</a:t>
            </a:r>
            <a:endParaRPr lang="en-US" sz="1200" dirty="0">
              <a:solidFill>
                <a:schemeClr val="tx2"/>
              </a:solidFill>
            </a:endParaRPr>
          </a:p>
        </p:txBody>
      </p:sp>
      <p:grpSp>
        <p:nvGrpSpPr>
          <p:cNvPr id="6" name="Group 24"/>
          <p:cNvGrpSpPr/>
          <p:nvPr/>
        </p:nvGrpSpPr>
        <p:grpSpPr>
          <a:xfrm>
            <a:off x="2619137" y="4992864"/>
            <a:ext cx="1460090" cy="688273"/>
            <a:chOff x="2644877" y="2143417"/>
            <a:chExt cx="1460090" cy="688273"/>
          </a:xfrm>
        </p:grpSpPr>
        <p:sp>
          <p:nvSpPr>
            <p:cNvPr id="26" name="Rectangle 25"/>
            <p:cNvSpPr/>
            <p:nvPr/>
          </p:nvSpPr>
          <p:spPr bwMode="auto">
            <a:xfrm>
              <a:off x="2644877" y="2143417"/>
              <a:ext cx="1460090" cy="68827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7" name="TextBox 26"/>
            <p:cNvSpPr txBox="1"/>
            <p:nvPr/>
          </p:nvSpPr>
          <p:spPr>
            <a:xfrm>
              <a:off x="2877830" y="2143417"/>
              <a:ext cx="994183" cy="338554"/>
            </a:xfrm>
            <a:prstGeom prst="rect">
              <a:avLst/>
            </a:prstGeom>
            <a:noFill/>
          </p:spPr>
          <p:txBody>
            <a:bodyPr wrap="none" rtlCol="0">
              <a:spAutoFit/>
            </a:bodyPr>
            <a:lstStyle/>
            <a:p>
              <a:pPr algn="ctr"/>
              <a:r>
                <a:rPr lang="en-US" dirty="0" smtClean="0">
                  <a:solidFill>
                    <a:schemeClr val="bg1"/>
                  </a:solidFill>
                </a:rPr>
                <a:t>GOES-R</a:t>
              </a:r>
            </a:p>
          </p:txBody>
        </p:sp>
      </p:grpSp>
      <p:sp>
        <p:nvSpPr>
          <p:cNvPr id="38" name="TextBox 37"/>
          <p:cNvSpPr txBox="1"/>
          <p:nvPr/>
        </p:nvSpPr>
        <p:spPr>
          <a:xfrm>
            <a:off x="2624052" y="5690970"/>
            <a:ext cx="1726755" cy="1200329"/>
          </a:xfrm>
          <a:prstGeom prst="rect">
            <a:avLst/>
          </a:prstGeom>
          <a:noFill/>
        </p:spPr>
        <p:txBody>
          <a:bodyPr wrap="none" rtlCol="0">
            <a:spAutoFit/>
          </a:bodyPr>
          <a:lstStyle/>
          <a:p>
            <a:r>
              <a:rPr lang="en-US" sz="1200" b="0" dirty="0">
                <a:solidFill>
                  <a:schemeClr val="tx2"/>
                </a:solidFill>
              </a:rPr>
              <a:t>W Rowland/C (75</a:t>
            </a:r>
            <a:r>
              <a:rPr lang="en-US" sz="1200" b="0" dirty="0" smtClean="0">
                <a:solidFill>
                  <a:schemeClr val="tx2"/>
                </a:solidFill>
              </a:rPr>
              <a:t>%)</a:t>
            </a:r>
            <a:endParaRPr lang="en-US" sz="1200" b="1" dirty="0" smtClean="0">
              <a:solidFill>
                <a:srgbClr val="FF0000"/>
              </a:solidFill>
            </a:endParaRPr>
          </a:p>
          <a:p>
            <a:r>
              <a:rPr lang="en-US" sz="1200" b="0" dirty="0" smtClean="0">
                <a:solidFill>
                  <a:schemeClr val="tx2"/>
                </a:solidFill>
              </a:rPr>
              <a:t>Jonathan Darnel/C</a:t>
            </a:r>
          </a:p>
          <a:p>
            <a:r>
              <a:rPr lang="en-US" sz="1200" dirty="0" smtClean="0">
                <a:solidFill>
                  <a:srgbClr val="1F497D"/>
                </a:solidFill>
              </a:rPr>
              <a:t>Janet </a:t>
            </a:r>
            <a:r>
              <a:rPr lang="en-US" sz="1200" dirty="0" err="1" smtClean="0">
                <a:solidFill>
                  <a:srgbClr val="1F497D"/>
                </a:solidFill>
              </a:rPr>
              <a:t>Machol</a:t>
            </a:r>
            <a:r>
              <a:rPr lang="en-US" sz="1200" dirty="0" smtClean="0">
                <a:solidFill>
                  <a:srgbClr val="1F497D"/>
                </a:solidFill>
              </a:rPr>
              <a:t>/C</a:t>
            </a:r>
          </a:p>
          <a:p>
            <a:r>
              <a:rPr lang="en-US" sz="1200" dirty="0" smtClean="0">
                <a:solidFill>
                  <a:srgbClr val="1F497D"/>
                </a:solidFill>
              </a:rPr>
              <a:t>Paul </a:t>
            </a:r>
            <a:r>
              <a:rPr lang="en-US" sz="1200" dirty="0" err="1" smtClean="0">
                <a:solidFill>
                  <a:srgbClr val="1F497D"/>
                </a:solidFill>
              </a:rPr>
              <a:t>Lotoaniu</a:t>
            </a:r>
            <a:r>
              <a:rPr lang="en-US" sz="1200" dirty="0" smtClean="0">
                <a:solidFill>
                  <a:srgbClr val="1F497D"/>
                </a:solidFill>
              </a:rPr>
              <a:t>/C (50%)</a:t>
            </a:r>
          </a:p>
          <a:p>
            <a:r>
              <a:rPr lang="en-US" sz="1200" dirty="0" smtClean="0">
                <a:solidFill>
                  <a:srgbClr val="1F497D"/>
                </a:solidFill>
              </a:rPr>
              <a:t>Jim Manley/C (20%)</a:t>
            </a:r>
          </a:p>
          <a:p>
            <a:r>
              <a:rPr lang="en-US" sz="1200" dirty="0" smtClean="0">
                <a:solidFill>
                  <a:schemeClr val="tx2"/>
                </a:solidFill>
              </a:rPr>
              <a:t>Brian Kress/C</a:t>
            </a:r>
            <a:endParaRPr lang="en-US" sz="1200" baseline="30000" dirty="0" smtClean="0">
              <a:solidFill>
                <a:schemeClr val="tx2"/>
              </a:solidFill>
            </a:endParaRPr>
          </a:p>
        </p:txBody>
      </p:sp>
      <p:grpSp>
        <p:nvGrpSpPr>
          <p:cNvPr id="8" name="Group 30"/>
          <p:cNvGrpSpPr/>
          <p:nvPr/>
        </p:nvGrpSpPr>
        <p:grpSpPr>
          <a:xfrm>
            <a:off x="4218277" y="4986642"/>
            <a:ext cx="1460090" cy="688273"/>
            <a:chOff x="2644877" y="2143417"/>
            <a:chExt cx="1460090" cy="688273"/>
          </a:xfrm>
        </p:grpSpPr>
        <p:sp>
          <p:nvSpPr>
            <p:cNvPr id="32" name="Rectangle 31"/>
            <p:cNvSpPr/>
            <p:nvPr/>
          </p:nvSpPr>
          <p:spPr bwMode="auto">
            <a:xfrm>
              <a:off x="2644877" y="2143417"/>
              <a:ext cx="1460090" cy="68827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lang="en-US" dirty="0" smtClean="0">
                <a:latin typeface="Arial" charset="0"/>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p:txBody>
        </p:sp>
        <p:sp>
          <p:nvSpPr>
            <p:cNvPr id="33" name="TextBox 32"/>
            <p:cNvSpPr txBox="1"/>
            <p:nvPr/>
          </p:nvSpPr>
          <p:spPr>
            <a:xfrm>
              <a:off x="2644883" y="2143417"/>
              <a:ext cx="1460084" cy="584775"/>
            </a:xfrm>
            <a:prstGeom prst="rect">
              <a:avLst/>
            </a:prstGeom>
            <a:noFill/>
          </p:spPr>
          <p:txBody>
            <a:bodyPr wrap="square" rtlCol="0">
              <a:spAutoFit/>
            </a:bodyPr>
            <a:lstStyle/>
            <a:p>
              <a:pPr algn="ctr"/>
              <a:r>
                <a:rPr lang="en-US" dirty="0" smtClean="0">
                  <a:solidFill>
                    <a:schemeClr val="bg1"/>
                  </a:solidFill>
                </a:rPr>
                <a:t>WDS for Geophysics</a:t>
              </a:r>
            </a:p>
          </p:txBody>
        </p:sp>
      </p:grpSp>
      <p:sp>
        <p:nvSpPr>
          <p:cNvPr id="43" name="TextBox 42"/>
          <p:cNvSpPr txBox="1"/>
          <p:nvPr/>
        </p:nvSpPr>
        <p:spPr>
          <a:xfrm>
            <a:off x="4218276" y="5665084"/>
            <a:ext cx="1651414" cy="646331"/>
          </a:xfrm>
          <a:prstGeom prst="rect">
            <a:avLst/>
          </a:prstGeom>
          <a:noFill/>
        </p:spPr>
        <p:txBody>
          <a:bodyPr wrap="none" rtlCol="0">
            <a:spAutoFit/>
          </a:bodyPr>
          <a:lstStyle/>
          <a:p>
            <a:r>
              <a:rPr lang="en-US" sz="1200" b="0" dirty="0" smtClean="0">
                <a:solidFill>
                  <a:schemeClr val="tx2"/>
                </a:solidFill>
              </a:rPr>
              <a:t>Justin </a:t>
            </a:r>
            <a:r>
              <a:rPr lang="en-US" sz="1200" b="0" dirty="0" err="1" smtClean="0">
                <a:solidFill>
                  <a:schemeClr val="tx2"/>
                </a:solidFill>
              </a:rPr>
              <a:t>Mabie</a:t>
            </a:r>
            <a:r>
              <a:rPr lang="en-US" sz="1200" b="0" dirty="0" smtClean="0">
                <a:solidFill>
                  <a:schemeClr val="tx2"/>
                </a:solidFill>
              </a:rPr>
              <a:t>/C (50%)</a:t>
            </a:r>
          </a:p>
          <a:p>
            <a:r>
              <a:rPr lang="en-US" sz="1200" b="0" dirty="0" smtClean="0">
                <a:solidFill>
                  <a:schemeClr val="tx2"/>
                </a:solidFill>
              </a:rPr>
              <a:t>Karen Horan/F</a:t>
            </a:r>
          </a:p>
          <a:p>
            <a:r>
              <a:rPr lang="en-US" sz="1200" b="0" dirty="0" smtClean="0">
                <a:solidFill>
                  <a:schemeClr val="tx2"/>
                </a:solidFill>
              </a:rPr>
              <a:t>Craig Clark/F</a:t>
            </a:r>
          </a:p>
        </p:txBody>
      </p:sp>
      <p:grpSp>
        <p:nvGrpSpPr>
          <p:cNvPr id="10" name="Group 27"/>
          <p:cNvGrpSpPr/>
          <p:nvPr/>
        </p:nvGrpSpPr>
        <p:grpSpPr>
          <a:xfrm>
            <a:off x="1049042" y="4986642"/>
            <a:ext cx="1460090" cy="688273"/>
            <a:chOff x="2644877" y="2143417"/>
            <a:chExt cx="1460090" cy="688273"/>
          </a:xfrm>
        </p:grpSpPr>
        <p:sp>
          <p:nvSpPr>
            <p:cNvPr id="50" name="Rectangle 49"/>
            <p:cNvSpPr/>
            <p:nvPr/>
          </p:nvSpPr>
          <p:spPr bwMode="auto">
            <a:xfrm>
              <a:off x="2644877" y="2143417"/>
              <a:ext cx="1460090" cy="68827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51" name="TextBox 50"/>
            <p:cNvSpPr txBox="1"/>
            <p:nvPr/>
          </p:nvSpPr>
          <p:spPr>
            <a:xfrm>
              <a:off x="2701500" y="2143417"/>
              <a:ext cx="1346844" cy="584775"/>
            </a:xfrm>
            <a:prstGeom prst="rect">
              <a:avLst/>
            </a:prstGeom>
            <a:noFill/>
          </p:spPr>
          <p:txBody>
            <a:bodyPr wrap="none" rtlCol="0">
              <a:spAutoFit/>
            </a:bodyPr>
            <a:lstStyle/>
            <a:p>
              <a:pPr algn="ctr"/>
              <a:r>
                <a:rPr lang="en-US" dirty="0" err="1" smtClean="0">
                  <a:solidFill>
                    <a:schemeClr val="bg1"/>
                  </a:solidFill>
                </a:rPr>
                <a:t>Ionospheric</a:t>
              </a:r>
              <a:endParaRPr lang="en-US" dirty="0" smtClean="0">
                <a:solidFill>
                  <a:schemeClr val="bg1"/>
                </a:solidFill>
              </a:endParaRPr>
            </a:p>
            <a:p>
              <a:pPr algn="ctr"/>
              <a:r>
                <a:rPr lang="en-US" dirty="0" smtClean="0">
                  <a:solidFill>
                    <a:schemeClr val="bg1"/>
                  </a:solidFill>
                </a:rPr>
                <a:t>Sounding</a:t>
              </a:r>
            </a:p>
          </p:txBody>
        </p:sp>
      </p:grpSp>
      <p:sp>
        <p:nvSpPr>
          <p:cNvPr id="49" name="TextBox 48"/>
          <p:cNvSpPr txBox="1"/>
          <p:nvPr/>
        </p:nvSpPr>
        <p:spPr>
          <a:xfrm>
            <a:off x="1049041" y="5684748"/>
            <a:ext cx="1651414" cy="830997"/>
          </a:xfrm>
          <a:prstGeom prst="rect">
            <a:avLst/>
          </a:prstGeom>
          <a:noFill/>
        </p:spPr>
        <p:txBody>
          <a:bodyPr wrap="none" rtlCol="0">
            <a:spAutoFit/>
          </a:bodyPr>
          <a:lstStyle/>
          <a:p>
            <a:r>
              <a:rPr lang="en-US" sz="1200" b="0" dirty="0" smtClean="0">
                <a:solidFill>
                  <a:schemeClr val="tx2"/>
                </a:solidFill>
              </a:rPr>
              <a:t>Terry </a:t>
            </a:r>
            <a:r>
              <a:rPr lang="en-US" sz="1200" b="0" dirty="0" err="1" smtClean="0">
                <a:solidFill>
                  <a:schemeClr val="tx2"/>
                </a:solidFill>
              </a:rPr>
              <a:t>Bullett</a:t>
            </a:r>
            <a:r>
              <a:rPr lang="en-US" sz="1200" b="0" dirty="0" smtClean="0">
                <a:solidFill>
                  <a:schemeClr val="tx2"/>
                </a:solidFill>
              </a:rPr>
              <a:t>/C</a:t>
            </a:r>
          </a:p>
          <a:p>
            <a:r>
              <a:rPr lang="en-US" sz="1200" b="0" dirty="0" smtClean="0">
                <a:solidFill>
                  <a:schemeClr val="tx2"/>
                </a:solidFill>
              </a:rPr>
              <a:t>Jim Manley/C (80%)</a:t>
            </a:r>
          </a:p>
          <a:p>
            <a:r>
              <a:rPr lang="en-US" sz="1200" b="0" dirty="0" smtClean="0">
                <a:solidFill>
                  <a:schemeClr val="tx2"/>
                </a:solidFill>
              </a:rPr>
              <a:t>Justin </a:t>
            </a:r>
            <a:r>
              <a:rPr lang="en-US" sz="1200" b="0" dirty="0" err="1" smtClean="0">
                <a:solidFill>
                  <a:schemeClr val="tx2"/>
                </a:solidFill>
              </a:rPr>
              <a:t>Mabie</a:t>
            </a:r>
            <a:r>
              <a:rPr lang="en-US" sz="1200" b="0" dirty="0" smtClean="0">
                <a:solidFill>
                  <a:schemeClr val="tx2"/>
                </a:solidFill>
              </a:rPr>
              <a:t>/C (50%)</a:t>
            </a:r>
          </a:p>
          <a:p>
            <a:r>
              <a:rPr lang="en-US" sz="1200" b="0" dirty="0" smtClean="0">
                <a:solidFill>
                  <a:schemeClr val="tx2"/>
                </a:solidFill>
              </a:rPr>
              <a:t>Ray </a:t>
            </a:r>
            <a:r>
              <a:rPr lang="en-US" sz="1200" b="0" dirty="0" err="1" smtClean="0">
                <a:solidFill>
                  <a:schemeClr val="tx2"/>
                </a:solidFill>
              </a:rPr>
              <a:t>Conkright</a:t>
            </a:r>
            <a:r>
              <a:rPr lang="en-US" sz="1200" b="0" dirty="0" smtClean="0">
                <a:solidFill>
                  <a:schemeClr val="tx2"/>
                </a:solidFill>
              </a:rPr>
              <a:t>/C</a:t>
            </a:r>
          </a:p>
        </p:txBody>
      </p:sp>
      <p:grpSp>
        <p:nvGrpSpPr>
          <p:cNvPr id="16" name="Group 15"/>
          <p:cNvGrpSpPr/>
          <p:nvPr/>
        </p:nvGrpSpPr>
        <p:grpSpPr>
          <a:xfrm>
            <a:off x="1197632" y="2675997"/>
            <a:ext cx="1460090" cy="923330"/>
            <a:chOff x="1394428" y="2570466"/>
            <a:chExt cx="1460090" cy="923330"/>
          </a:xfrm>
        </p:grpSpPr>
        <p:sp>
          <p:nvSpPr>
            <p:cNvPr id="61" name="Rectangle 60"/>
            <p:cNvSpPr/>
            <p:nvPr/>
          </p:nvSpPr>
          <p:spPr bwMode="auto">
            <a:xfrm>
              <a:off x="1394428" y="2593101"/>
              <a:ext cx="1460090" cy="78572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0" name="TextBox 19"/>
            <p:cNvSpPr txBox="1"/>
            <p:nvPr/>
          </p:nvSpPr>
          <p:spPr>
            <a:xfrm>
              <a:off x="1410175" y="2570466"/>
              <a:ext cx="1428596" cy="923330"/>
            </a:xfrm>
            <a:prstGeom prst="rect">
              <a:avLst/>
            </a:prstGeom>
            <a:noFill/>
          </p:spPr>
          <p:txBody>
            <a:bodyPr wrap="none" rtlCol="0">
              <a:spAutoFit/>
            </a:bodyPr>
            <a:lstStyle/>
            <a:p>
              <a:pPr algn="ctr"/>
              <a:r>
                <a:rPr lang="en-US" dirty="0" smtClean="0">
                  <a:solidFill>
                    <a:schemeClr val="bg1"/>
                  </a:solidFill>
                </a:rPr>
                <a:t>Earth</a:t>
              </a:r>
            </a:p>
            <a:p>
              <a:pPr algn="ctr">
                <a:lnSpc>
                  <a:spcPct val="90000"/>
                </a:lnSpc>
              </a:pPr>
              <a:r>
                <a:rPr lang="en-US" dirty="0" smtClean="0">
                  <a:solidFill>
                    <a:schemeClr val="bg1"/>
                  </a:solidFill>
                </a:rPr>
                <a:t>Observation</a:t>
              </a:r>
            </a:p>
            <a:p>
              <a:pPr algn="ctr"/>
              <a:r>
                <a:rPr lang="en-US" dirty="0" smtClean="0">
                  <a:solidFill>
                    <a:schemeClr val="bg1"/>
                  </a:solidFill>
                </a:rPr>
                <a:t>Group</a:t>
              </a:r>
            </a:p>
          </p:txBody>
        </p:sp>
      </p:grpSp>
      <p:sp>
        <p:nvSpPr>
          <p:cNvPr id="34" name="TextBox 33"/>
          <p:cNvSpPr txBox="1"/>
          <p:nvPr/>
        </p:nvSpPr>
        <p:spPr>
          <a:xfrm>
            <a:off x="1204434" y="3481239"/>
            <a:ext cx="1698607" cy="1200329"/>
          </a:xfrm>
          <a:prstGeom prst="rect">
            <a:avLst/>
          </a:prstGeom>
          <a:noFill/>
        </p:spPr>
        <p:txBody>
          <a:bodyPr wrap="none" rtlCol="0">
            <a:spAutoFit/>
          </a:bodyPr>
          <a:lstStyle/>
          <a:p>
            <a:r>
              <a:rPr lang="en-US" sz="1200" b="0" dirty="0" smtClean="0">
                <a:solidFill>
                  <a:schemeClr val="tx2"/>
                </a:solidFill>
              </a:rPr>
              <a:t>Chris </a:t>
            </a:r>
            <a:r>
              <a:rPr lang="en-US" sz="1200" b="0" dirty="0" err="1" smtClean="0">
                <a:solidFill>
                  <a:schemeClr val="tx2"/>
                </a:solidFill>
              </a:rPr>
              <a:t>Elvidge</a:t>
            </a:r>
            <a:r>
              <a:rPr lang="en-US" sz="1200" b="0" dirty="0" smtClean="0">
                <a:solidFill>
                  <a:schemeClr val="tx2"/>
                </a:solidFill>
              </a:rPr>
              <a:t>/F</a:t>
            </a:r>
          </a:p>
          <a:p>
            <a:r>
              <a:rPr lang="en-US" sz="1200" b="0" dirty="0" smtClean="0">
                <a:solidFill>
                  <a:schemeClr val="tx2"/>
                </a:solidFill>
              </a:rPr>
              <a:t>Kim Baugh/C</a:t>
            </a:r>
          </a:p>
          <a:p>
            <a:r>
              <a:rPr lang="en-US" sz="1200" b="0" dirty="0" err="1" smtClean="0">
                <a:solidFill>
                  <a:schemeClr val="tx2"/>
                </a:solidFill>
              </a:rPr>
              <a:t>Tilo</a:t>
            </a:r>
            <a:r>
              <a:rPr lang="en-US" sz="1200" b="0" dirty="0" smtClean="0">
                <a:solidFill>
                  <a:schemeClr val="tx2"/>
                </a:solidFill>
              </a:rPr>
              <a:t> </a:t>
            </a:r>
            <a:r>
              <a:rPr lang="en-US" sz="1200" b="0" dirty="0" err="1" smtClean="0">
                <a:solidFill>
                  <a:schemeClr val="tx2"/>
                </a:solidFill>
              </a:rPr>
              <a:t>Ghosh</a:t>
            </a:r>
            <a:r>
              <a:rPr lang="en-US" sz="1200" b="0" dirty="0" smtClean="0">
                <a:solidFill>
                  <a:schemeClr val="tx2"/>
                </a:solidFill>
              </a:rPr>
              <a:t>/C (remote)</a:t>
            </a:r>
          </a:p>
          <a:p>
            <a:r>
              <a:rPr lang="en-US" sz="1200" b="0" dirty="0" smtClean="0">
                <a:solidFill>
                  <a:schemeClr val="tx2"/>
                </a:solidFill>
              </a:rPr>
              <a:t>Mikhail </a:t>
            </a:r>
            <a:r>
              <a:rPr lang="en-US" sz="1200" b="0" dirty="0" err="1" smtClean="0">
                <a:solidFill>
                  <a:schemeClr val="tx2"/>
                </a:solidFill>
              </a:rPr>
              <a:t>Zhizhin</a:t>
            </a:r>
            <a:r>
              <a:rPr lang="en-US" sz="1200" b="0" dirty="0" smtClean="0">
                <a:solidFill>
                  <a:schemeClr val="tx2"/>
                </a:solidFill>
              </a:rPr>
              <a:t>/C</a:t>
            </a:r>
          </a:p>
          <a:p>
            <a:r>
              <a:rPr lang="en-US" sz="1200" b="0" dirty="0" smtClean="0">
                <a:solidFill>
                  <a:schemeClr val="tx2"/>
                </a:solidFill>
              </a:rPr>
              <a:t>David Hsu/C</a:t>
            </a:r>
          </a:p>
          <a:p>
            <a:r>
              <a:rPr lang="en-US" sz="1200" b="0" dirty="0" smtClean="0">
                <a:solidFill>
                  <a:schemeClr val="tx2"/>
                </a:solidFill>
              </a:rPr>
              <a:t>Michael </a:t>
            </a:r>
            <a:r>
              <a:rPr lang="en-US" sz="1200" b="0" dirty="0" err="1" smtClean="0">
                <a:solidFill>
                  <a:schemeClr val="tx2"/>
                </a:solidFill>
              </a:rPr>
              <a:t>VonHendy</a:t>
            </a:r>
            <a:r>
              <a:rPr lang="en-US" sz="1200" b="0" dirty="0" smtClean="0">
                <a:solidFill>
                  <a:schemeClr val="tx2"/>
                </a:solidFill>
              </a:rPr>
              <a:t>/S</a:t>
            </a:r>
          </a:p>
        </p:txBody>
      </p:sp>
      <p:grpSp>
        <p:nvGrpSpPr>
          <p:cNvPr id="18" name="Group 17"/>
          <p:cNvGrpSpPr/>
          <p:nvPr/>
        </p:nvGrpSpPr>
        <p:grpSpPr>
          <a:xfrm>
            <a:off x="5843697" y="2675997"/>
            <a:ext cx="1460090" cy="785726"/>
            <a:chOff x="6040493" y="2503964"/>
            <a:chExt cx="1460090" cy="785726"/>
          </a:xfrm>
        </p:grpSpPr>
        <p:sp>
          <p:nvSpPr>
            <p:cNvPr id="60" name="Rectangle 59"/>
            <p:cNvSpPr/>
            <p:nvPr/>
          </p:nvSpPr>
          <p:spPr bwMode="auto">
            <a:xfrm>
              <a:off x="6040493" y="2503964"/>
              <a:ext cx="1460090" cy="78572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24" name="TextBox 23"/>
            <p:cNvSpPr txBox="1"/>
            <p:nvPr/>
          </p:nvSpPr>
          <p:spPr>
            <a:xfrm>
              <a:off x="6344781" y="2604440"/>
              <a:ext cx="851516" cy="618631"/>
            </a:xfrm>
            <a:prstGeom prst="rect">
              <a:avLst/>
            </a:prstGeom>
            <a:noFill/>
          </p:spPr>
          <p:txBody>
            <a:bodyPr wrap="none" rtlCol="0">
              <a:spAutoFit/>
            </a:bodyPr>
            <a:lstStyle/>
            <a:p>
              <a:pPr algn="ctr">
                <a:lnSpc>
                  <a:spcPct val="90000"/>
                </a:lnSpc>
              </a:pPr>
              <a:r>
                <a:rPr lang="en-US" dirty="0" smtClean="0">
                  <a:solidFill>
                    <a:schemeClr val="bg1"/>
                  </a:solidFill>
                </a:rPr>
                <a:t>CORS</a:t>
              </a:r>
            </a:p>
            <a:p>
              <a:pPr algn="ctr"/>
              <a:r>
                <a:rPr lang="en-US" dirty="0" smtClean="0">
                  <a:solidFill>
                    <a:schemeClr val="bg1"/>
                  </a:solidFill>
                </a:rPr>
                <a:t>GPS</a:t>
              </a:r>
            </a:p>
          </p:txBody>
        </p:sp>
      </p:grpSp>
      <p:sp>
        <p:nvSpPr>
          <p:cNvPr id="37" name="TextBox 36"/>
          <p:cNvSpPr txBox="1"/>
          <p:nvPr/>
        </p:nvSpPr>
        <p:spPr>
          <a:xfrm>
            <a:off x="5962976" y="3456655"/>
            <a:ext cx="1816523" cy="461665"/>
          </a:xfrm>
          <a:prstGeom prst="rect">
            <a:avLst/>
          </a:prstGeom>
          <a:noFill/>
        </p:spPr>
        <p:txBody>
          <a:bodyPr wrap="none" rtlCol="0">
            <a:spAutoFit/>
          </a:bodyPr>
          <a:lstStyle/>
          <a:p>
            <a:r>
              <a:rPr lang="en-US" sz="1200" b="0" dirty="0" smtClean="0">
                <a:solidFill>
                  <a:schemeClr val="tx2"/>
                </a:solidFill>
              </a:rPr>
              <a:t>Fran Coloma/C</a:t>
            </a:r>
          </a:p>
          <a:p>
            <a:r>
              <a:rPr lang="en-US" sz="1200" b="0" dirty="0" smtClean="0">
                <a:solidFill>
                  <a:schemeClr val="tx2"/>
                </a:solidFill>
              </a:rPr>
              <a:t>Ernie </a:t>
            </a:r>
            <a:r>
              <a:rPr lang="en-US" sz="1200" b="0" dirty="0" err="1" smtClean="0">
                <a:solidFill>
                  <a:schemeClr val="tx2"/>
                </a:solidFill>
              </a:rPr>
              <a:t>Joynt</a:t>
            </a:r>
            <a:r>
              <a:rPr lang="en-US" sz="1200" b="0" dirty="0" smtClean="0">
                <a:solidFill>
                  <a:schemeClr val="tx2"/>
                </a:solidFill>
              </a:rPr>
              <a:t> (ISD@35%)</a:t>
            </a:r>
          </a:p>
        </p:txBody>
      </p:sp>
      <p:grpSp>
        <p:nvGrpSpPr>
          <p:cNvPr id="17" name="Group 16"/>
          <p:cNvGrpSpPr/>
          <p:nvPr/>
        </p:nvGrpSpPr>
        <p:grpSpPr>
          <a:xfrm>
            <a:off x="3340892" y="2423828"/>
            <a:ext cx="1460090" cy="864299"/>
            <a:chOff x="3652061" y="2296685"/>
            <a:chExt cx="1460090" cy="785726"/>
          </a:xfrm>
        </p:grpSpPr>
        <p:sp>
          <p:nvSpPr>
            <p:cNvPr id="40" name="Rectangle 39"/>
            <p:cNvSpPr/>
            <p:nvPr/>
          </p:nvSpPr>
          <p:spPr bwMode="auto">
            <a:xfrm>
              <a:off x="3652061" y="2296685"/>
              <a:ext cx="1460090" cy="78572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p:txBody>
        </p:sp>
        <p:sp>
          <p:nvSpPr>
            <p:cNvPr id="41" name="TextBox 40"/>
            <p:cNvSpPr txBox="1"/>
            <p:nvPr/>
          </p:nvSpPr>
          <p:spPr>
            <a:xfrm>
              <a:off x="3855840" y="2397161"/>
              <a:ext cx="1052532" cy="618631"/>
            </a:xfrm>
            <a:prstGeom prst="rect">
              <a:avLst/>
            </a:prstGeom>
            <a:noFill/>
          </p:spPr>
          <p:txBody>
            <a:bodyPr wrap="none" rtlCol="0">
              <a:spAutoFit/>
            </a:bodyPr>
            <a:lstStyle/>
            <a:p>
              <a:pPr algn="ctr">
                <a:lnSpc>
                  <a:spcPct val="90000"/>
                </a:lnSpc>
              </a:pPr>
              <a:r>
                <a:rPr lang="en-US" dirty="0" smtClean="0">
                  <a:solidFill>
                    <a:schemeClr val="bg1"/>
                  </a:solidFill>
                </a:rPr>
                <a:t>Space</a:t>
              </a:r>
            </a:p>
            <a:p>
              <a:pPr algn="ctr"/>
              <a:r>
                <a:rPr lang="en-US" dirty="0" smtClean="0">
                  <a:solidFill>
                    <a:schemeClr val="bg1"/>
                  </a:solidFill>
                </a:rPr>
                <a:t>Weather</a:t>
              </a:r>
            </a:p>
          </p:txBody>
        </p:sp>
      </p:grpSp>
      <p:sp>
        <p:nvSpPr>
          <p:cNvPr id="42" name="TextBox 41"/>
          <p:cNvSpPr txBox="1"/>
          <p:nvPr/>
        </p:nvSpPr>
        <p:spPr>
          <a:xfrm>
            <a:off x="3345807" y="3256921"/>
            <a:ext cx="1819729" cy="1384995"/>
          </a:xfrm>
          <a:prstGeom prst="rect">
            <a:avLst/>
          </a:prstGeom>
          <a:noFill/>
        </p:spPr>
        <p:txBody>
          <a:bodyPr wrap="none" rtlCol="0">
            <a:spAutoFit/>
          </a:bodyPr>
          <a:lstStyle/>
          <a:p>
            <a:r>
              <a:rPr lang="en-US" sz="1200" b="0" dirty="0" smtClean="0">
                <a:solidFill>
                  <a:schemeClr val="tx2"/>
                </a:solidFill>
              </a:rPr>
              <a:t>Dan Wilkinson/F</a:t>
            </a:r>
          </a:p>
          <a:p>
            <a:r>
              <a:rPr lang="en-US" sz="1200" b="0" dirty="0" smtClean="0">
                <a:solidFill>
                  <a:schemeClr val="tx2"/>
                </a:solidFill>
              </a:rPr>
              <a:t>Rob </a:t>
            </a:r>
            <a:r>
              <a:rPr lang="en-US" sz="1200" b="0" dirty="0" err="1" smtClean="0">
                <a:solidFill>
                  <a:schemeClr val="tx2"/>
                </a:solidFill>
              </a:rPr>
              <a:t>Redmon</a:t>
            </a:r>
            <a:r>
              <a:rPr lang="en-US" sz="1200" b="0" dirty="0" smtClean="0">
                <a:solidFill>
                  <a:schemeClr val="tx2"/>
                </a:solidFill>
              </a:rPr>
              <a:t>/F</a:t>
            </a:r>
          </a:p>
          <a:p>
            <a:r>
              <a:rPr lang="en-US" sz="1200" dirty="0" smtClean="0">
                <a:solidFill>
                  <a:schemeClr val="tx2"/>
                </a:solidFill>
              </a:rPr>
              <a:t>Juan Rodriguez/C</a:t>
            </a:r>
          </a:p>
          <a:p>
            <a:r>
              <a:rPr lang="en-US" sz="1200" b="0" dirty="0" smtClean="0">
                <a:solidFill>
                  <a:schemeClr val="tx2"/>
                </a:solidFill>
              </a:rPr>
              <a:t>Dominic Fuller-Rowell/S</a:t>
            </a:r>
          </a:p>
          <a:p>
            <a:r>
              <a:rPr lang="en-US" sz="1200" b="1" dirty="0" smtClean="0">
                <a:solidFill>
                  <a:srgbClr val="FF0000"/>
                </a:solidFill>
              </a:rPr>
              <a:t>Solar Physicist/F-V</a:t>
            </a:r>
            <a:r>
              <a:rPr lang="en-US" sz="1200" b="1" baseline="30000" dirty="0" smtClean="0">
                <a:solidFill>
                  <a:srgbClr val="FF0000"/>
                </a:solidFill>
              </a:rPr>
              <a:t>1</a:t>
            </a:r>
          </a:p>
          <a:p>
            <a:r>
              <a:rPr lang="en-US" sz="1200" dirty="0" smtClean="0">
                <a:solidFill>
                  <a:schemeClr val="tx2"/>
                </a:solidFill>
              </a:rPr>
              <a:t>Margaret Tilton/C</a:t>
            </a:r>
            <a:endParaRPr lang="en-US" sz="1200" baseline="30000" dirty="0" smtClean="0">
              <a:solidFill>
                <a:schemeClr val="tx2"/>
              </a:solidFill>
            </a:endParaRPr>
          </a:p>
          <a:p>
            <a:r>
              <a:rPr lang="en-US" sz="1200" b="0" dirty="0" smtClean="0">
                <a:solidFill>
                  <a:schemeClr val="tx2"/>
                </a:solidFill>
              </a:rPr>
              <a:t>Stefan Codrescu/S</a:t>
            </a:r>
          </a:p>
        </p:txBody>
      </p:sp>
      <p:sp>
        <p:nvSpPr>
          <p:cNvPr id="54" name="Text Box 14"/>
          <p:cNvSpPr txBox="1">
            <a:spLocks noChangeArrowheads="1"/>
          </p:cNvSpPr>
          <p:nvPr/>
        </p:nvSpPr>
        <p:spPr bwMode="auto">
          <a:xfrm>
            <a:off x="6871237" y="1422261"/>
            <a:ext cx="1015021" cy="938719"/>
          </a:xfrm>
          <a:prstGeom prst="rect">
            <a:avLst/>
          </a:prstGeom>
          <a:noFill/>
          <a:ln w="9525">
            <a:solidFill>
              <a:srgbClr val="000099"/>
            </a:solidFill>
            <a:miter lim="800000"/>
            <a:headEnd/>
            <a:tailEnd/>
          </a:ln>
        </p:spPr>
        <p:txBody>
          <a:bodyPr wrap="none">
            <a:spAutoFit/>
          </a:bodyPr>
          <a:lstStyle/>
          <a:p>
            <a:r>
              <a:rPr lang="en-US" sz="1100" b="0" u="sng" dirty="0">
                <a:solidFill>
                  <a:schemeClr val="tx2"/>
                </a:solidFill>
              </a:rPr>
              <a:t>Key</a:t>
            </a:r>
          </a:p>
          <a:p>
            <a:r>
              <a:rPr lang="en-US" sz="1100" b="0" dirty="0">
                <a:solidFill>
                  <a:schemeClr val="tx2"/>
                </a:solidFill>
              </a:rPr>
              <a:t>F – Federal </a:t>
            </a:r>
          </a:p>
          <a:p>
            <a:r>
              <a:rPr lang="en-US" sz="1100" b="0" dirty="0">
                <a:solidFill>
                  <a:schemeClr val="tx2"/>
                </a:solidFill>
              </a:rPr>
              <a:t>C – </a:t>
            </a:r>
            <a:r>
              <a:rPr lang="en-US" sz="1100" b="0" dirty="0" smtClean="0">
                <a:solidFill>
                  <a:schemeClr val="tx2"/>
                </a:solidFill>
              </a:rPr>
              <a:t>CIRES</a:t>
            </a:r>
            <a:endParaRPr lang="en-US" sz="1100" b="0" dirty="0">
              <a:solidFill>
                <a:schemeClr val="tx2"/>
              </a:solidFill>
            </a:endParaRPr>
          </a:p>
          <a:p>
            <a:r>
              <a:rPr lang="en-US" sz="1100" b="0" dirty="0">
                <a:solidFill>
                  <a:schemeClr val="tx2"/>
                </a:solidFill>
              </a:rPr>
              <a:t>S – Student</a:t>
            </a:r>
          </a:p>
          <a:p>
            <a:r>
              <a:rPr lang="en-US" sz="1100" dirty="0" smtClean="0">
                <a:solidFill>
                  <a:schemeClr val="tx2"/>
                </a:solidFill>
              </a:rPr>
              <a:t>V – Vacancy</a:t>
            </a:r>
            <a:endParaRPr lang="en-US" sz="1100" b="0" dirty="0">
              <a:solidFill>
                <a:schemeClr val="tx2"/>
              </a:solidFill>
            </a:endParaRPr>
          </a:p>
        </p:txBody>
      </p:sp>
      <p:cxnSp>
        <p:nvCxnSpPr>
          <p:cNvPr id="69" name="Straight Connector 68"/>
          <p:cNvCxnSpPr/>
          <p:nvPr/>
        </p:nvCxnSpPr>
        <p:spPr bwMode="auto">
          <a:xfrm flipH="1" flipV="1">
            <a:off x="2657724" y="3080129"/>
            <a:ext cx="553665" cy="11366"/>
          </a:xfrm>
          <a:prstGeom prst="line">
            <a:avLst/>
          </a:prstGeom>
          <a:solidFill>
            <a:schemeClr val="accent1"/>
          </a:solidFill>
          <a:ln w="9525" cap="flat" cmpd="sng" algn="ctr">
            <a:solidFill>
              <a:srgbClr val="000099"/>
            </a:solidFill>
            <a:prstDash val="dash"/>
            <a:round/>
            <a:headEnd type="stealth" w="med" len="med"/>
            <a:tailEnd type="none" w="med" len="med"/>
          </a:ln>
          <a:effectLst/>
        </p:spPr>
      </p:cxnSp>
      <p:sp>
        <p:nvSpPr>
          <p:cNvPr id="72" name="Text Box 2"/>
          <p:cNvSpPr txBox="1">
            <a:spLocks noChangeArrowheads="1"/>
          </p:cNvSpPr>
          <p:nvPr/>
        </p:nvSpPr>
        <p:spPr bwMode="auto">
          <a:xfrm>
            <a:off x="2094627" y="152400"/>
            <a:ext cx="4616242" cy="925511"/>
          </a:xfrm>
          <a:prstGeom prst="rect">
            <a:avLst/>
          </a:prstGeom>
          <a:noFill/>
          <a:ln w="9525">
            <a:noFill/>
            <a:round/>
            <a:headEnd/>
            <a:tailEnd/>
          </a:ln>
          <a:effectLst/>
        </p:spPr>
        <p:txBody>
          <a:bodyPr wrap="none" lIns="90000" tIns="46800" rIns="90000" bIns="46800">
            <a:spAutoFit/>
          </a:bodyPr>
          <a:lstStyle/>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chemeClr val="tx2"/>
                </a:solidFill>
                <a:ea typeface="DejaVu LGC Sans" charset="0"/>
                <a:cs typeface="DejaVu LGC Sans" charset="0"/>
              </a:rPr>
              <a:t>STP Division Overview</a:t>
            </a:r>
            <a:endParaRPr lang="en-US" sz="3200" b="1" u="sng" dirty="0" smtClean="0">
              <a:solidFill>
                <a:schemeClr val="tx2"/>
              </a:solidFill>
              <a:ea typeface="DejaVu LGC Sans" charset="0"/>
              <a:cs typeface="DejaVu LGC Sans" charset="0"/>
            </a:endParaRPr>
          </a:p>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smtClean="0">
                <a:solidFill>
                  <a:schemeClr val="tx2"/>
                </a:solidFill>
                <a:ea typeface="DejaVu LGC Sans" charset="0"/>
                <a:cs typeface="DejaVu LGC Sans" charset="0"/>
              </a:rPr>
              <a:t>STP Organizational Chart</a:t>
            </a:r>
            <a:endParaRPr lang="en-US" sz="2800" b="0" dirty="0">
              <a:solidFill>
                <a:schemeClr val="tx2"/>
              </a:solidFill>
              <a:ea typeface="DejaVu LGC Sans" charset="0"/>
              <a:cs typeface="DejaVu LGC Sans" charset="0"/>
            </a:endParaRPr>
          </a:p>
        </p:txBody>
      </p:sp>
      <p:sp>
        <p:nvSpPr>
          <p:cNvPr id="68" name="TextBox 67"/>
          <p:cNvSpPr txBox="1"/>
          <p:nvPr/>
        </p:nvSpPr>
        <p:spPr>
          <a:xfrm>
            <a:off x="2428438" y="1299568"/>
            <a:ext cx="3745641" cy="923330"/>
          </a:xfrm>
          <a:prstGeom prst="rect">
            <a:avLst/>
          </a:prstGeom>
          <a:solidFill>
            <a:schemeClr val="bg1"/>
          </a:solidFill>
          <a:ln w="12700">
            <a:solidFill>
              <a:srgbClr val="000099"/>
            </a:solidFill>
          </a:ln>
        </p:spPr>
        <p:txBody>
          <a:bodyPr wrap="none" rtlCol="0">
            <a:spAutoFit/>
          </a:bodyPr>
          <a:lstStyle/>
          <a:p>
            <a:r>
              <a:rPr lang="en-US" dirty="0" smtClean="0">
                <a:solidFill>
                  <a:schemeClr val="tx2"/>
                </a:solidFill>
              </a:rPr>
              <a:t>Solar &amp; Terrestrial Physics Division</a:t>
            </a:r>
          </a:p>
          <a:p>
            <a:pPr>
              <a:tabLst>
                <a:tab pos="236538" algn="l"/>
              </a:tabLst>
            </a:pPr>
            <a:r>
              <a:rPr lang="en-US" b="0" dirty="0" smtClean="0">
                <a:solidFill>
                  <a:schemeClr val="tx2"/>
                </a:solidFill>
              </a:rPr>
              <a:t>	</a:t>
            </a:r>
            <a:r>
              <a:rPr lang="en-US" sz="1600" b="0" dirty="0" smtClean="0">
                <a:solidFill>
                  <a:schemeClr val="tx2"/>
                </a:solidFill>
              </a:rPr>
              <a:t>Bill Denig, Chief</a:t>
            </a:r>
          </a:p>
          <a:p>
            <a:pPr>
              <a:tabLst>
                <a:tab pos="236538" algn="l"/>
              </a:tabLst>
            </a:pPr>
            <a:r>
              <a:rPr lang="en-US" sz="1600" b="0" dirty="0" smtClean="0">
                <a:solidFill>
                  <a:schemeClr val="tx2"/>
                </a:solidFill>
              </a:rPr>
              <a:t>	Janet Brown, Admin</a:t>
            </a:r>
            <a:endParaRPr lang="en-US" sz="1600" b="0" dirty="0">
              <a:solidFill>
                <a:schemeClr val="tx2"/>
              </a:solidFill>
            </a:endParaRPr>
          </a:p>
        </p:txBody>
      </p:sp>
      <p:sp>
        <p:nvSpPr>
          <p:cNvPr id="2" name="TextBox 1"/>
          <p:cNvSpPr txBox="1"/>
          <p:nvPr/>
        </p:nvSpPr>
        <p:spPr>
          <a:xfrm>
            <a:off x="6838847" y="6458099"/>
            <a:ext cx="1619353" cy="400110"/>
          </a:xfrm>
          <a:prstGeom prst="rect">
            <a:avLst/>
          </a:prstGeom>
          <a:noFill/>
        </p:spPr>
        <p:txBody>
          <a:bodyPr wrap="none" rtlCol="0">
            <a:spAutoFit/>
          </a:bodyPr>
          <a:lstStyle/>
          <a:p>
            <a:pPr algn="r"/>
            <a:r>
              <a:rPr lang="en-US" sz="1000" b="1" baseline="30000" dirty="0" smtClean="0">
                <a:solidFill>
                  <a:srgbClr val="FF0000"/>
                </a:solidFill>
              </a:rPr>
              <a:t>1</a:t>
            </a:r>
            <a:r>
              <a:rPr lang="en-US" sz="1000" b="1" dirty="0" smtClean="0">
                <a:solidFill>
                  <a:srgbClr val="FF0000"/>
                </a:solidFill>
              </a:rPr>
              <a:t>Pending FY15 Funding</a:t>
            </a:r>
          </a:p>
          <a:p>
            <a:pPr algn="r"/>
            <a:r>
              <a:rPr lang="en-US" sz="1000" b="1" dirty="0" smtClean="0">
                <a:solidFill>
                  <a:srgbClr val="FF0000"/>
                </a:solidFill>
              </a:rPr>
              <a:t>3 Federal Vacancies</a:t>
            </a:r>
          </a:p>
        </p:txBody>
      </p:sp>
      <p:sp>
        <p:nvSpPr>
          <p:cNvPr id="22" name="TextBox 21"/>
          <p:cNvSpPr txBox="1"/>
          <p:nvPr/>
        </p:nvSpPr>
        <p:spPr>
          <a:xfrm>
            <a:off x="5357681" y="6340635"/>
            <a:ext cx="1071127" cy="461665"/>
          </a:xfrm>
          <a:prstGeom prst="rect">
            <a:avLst/>
          </a:prstGeom>
          <a:noFill/>
        </p:spPr>
        <p:txBody>
          <a:bodyPr wrap="none" rtlCol="0">
            <a:spAutoFit/>
          </a:bodyPr>
          <a:lstStyle/>
          <a:p>
            <a:r>
              <a:rPr lang="en-US" sz="1200" dirty="0" smtClean="0">
                <a:solidFill>
                  <a:schemeClr val="tx2"/>
                </a:solidFill>
              </a:rPr>
              <a:t>Departures:</a:t>
            </a:r>
          </a:p>
          <a:p>
            <a:r>
              <a:rPr lang="en-US" sz="1200" dirty="0" smtClean="0">
                <a:solidFill>
                  <a:schemeClr val="tx2"/>
                </a:solidFill>
              </a:rPr>
              <a:t>Rob Prentice</a:t>
            </a:r>
            <a:endParaRPr lang="en-US" sz="1200" dirty="0">
              <a:solidFill>
                <a:schemeClr val="tx2"/>
              </a:solidFill>
            </a:endParaRPr>
          </a:p>
        </p:txBody>
      </p:sp>
    </p:spTree>
    <p:extLst>
      <p:ext uri="{BB962C8B-B14F-4D97-AF65-F5344CB8AC3E}">
        <p14:creationId xmlns:p14="http://schemas.microsoft.com/office/powerpoint/2010/main" val="2057959688"/>
      </p:ext>
    </p:extLst>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IONO </a:t>
            </a:r>
            <a:r>
              <a:rPr lang="en-US" sz="3200" b="1" dirty="0" smtClean="0"/>
              <a:t>Team</a:t>
            </a:r>
          </a:p>
          <a:p>
            <a:pPr fontAlgn="auto">
              <a:spcAft>
                <a:spcPts val="0"/>
              </a:spcAft>
            </a:pPr>
            <a:r>
              <a:rPr lang="en-US" sz="2800" b="1" dirty="0" smtClean="0"/>
              <a:t>VIPIR: </a:t>
            </a:r>
            <a:r>
              <a:rPr lang="en-US" sz="2800" dirty="0" smtClean="0"/>
              <a:t>Antarctic Construction</a:t>
            </a:r>
            <a:r>
              <a:rPr lang="en-US" sz="2800" b="1" dirty="0" smtClean="0"/>
              <a:t> </a:t>
            </a:r>
            <a:r>
              <a:rPr lang="en-US" sz="2800" dirty="0" smtClean="0"/>
              <a:t> </a:t>
            </a:r>
          </a:p>
        </p:txBody>
      </p:sp>
      <p:sp>
        <p:nvSpPr>
          <p:cNvPr id="6" name="AutoShape 4"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307975" y="-16383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155575" y="-17907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6219" y="114300"/>
            <a:ext cx="1141863"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965330" y="6400800"/>
            <a:ext cx="6314549" cy="369332"/>
          </a:xfrm>
          <a:prstGeom prst="rect">
            <a:avLst/>
          </a:prstGeom>
          <a:noFill/>
        </p:spPr>
        <p:txBody>
          <a:bodyPr wrap="none" rtlCol="0">
            <a:spAutoFit/>
          </a:bodyPr>
          <a:lstStyle/>
          <a:p>
            <a:r>
              <a:rPr lang="en-US" dirty="0" smtClean="0">
                <a:solidFill>
                  <a:schemeClr val="tx2"/>
                </a:solidFill>
              </a:rPr>
              <a:t>Antarctic Blog: </a:t>
            </a:r>
            <a:r>
              <a:rPr lang="en-US" dirty="0" smtClean="0">
                <a:solidFill>
                  <a:schemeClr val="tx2"/>
                </a:solidFill>
                <a:hlinkClick r:id="rId3"/>
              </a:rPr>
              <a:t>http</a:t>
            </a:r>
            <a:r>
              <a:rPr lang="en-US" dirty="0">
                <a:solidFill>
                  <a:schemeClr val="tx2"/>
                </a:solidFill>
                <a:hlinkClick r:id="rId3"/>
              </a:rPr>
              <a:t>://ciresblogs.colorado.edu/spaceweather</a:t>
            </a:r>
            <a:r>
              <a:rPr lang="en-US" dirty="0" smtClean="0">
                <a:solidFill>
                  <a:schemeClr val="tx2"/>
                </a:solidFill>
                <a:hlinkClick r:id="rId3"/>
              </a:rPr>
              <a:t>/</a:t>
            </a:r>
            <a:endParaRPr lang="en-US" dirty="0" smtClean="0">
              <a:solidFill>
                <a:schemeClr val="tx2"/>
              </a:solidFill>
            </a:endParaRPr>
          </a:p>
        </p:txBody>
      </p:sp>
      <p:grpSp>
        <p:nvGrpSpPr>
          <p:cNvPr id="5" name="Group 4"/>
          <p:cNvGrpSpPr/>
          <p:nvPr/>
        </p:nvGrpSpPr>
        <p:grpSpPr>
          <a:xfrm>
            <a:off x="152399" y="2730684"/>
            <a:ext cx="8104506" cy="3559988"/>
            <a:chOff x="155574" y="2730684"/>
            <a:chExt cx="8104506" cy="3559988"/>
          </a:xfrm>
        </p:grpSpPr>
        <p:pic>
          <p:nvPicPr>
            <p:cNvPr id="2050" name="Picture 2" descr="Justin Mab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4" y="4668431"/>
              <a:ext cx="1597025" cy="1622241"/>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2052" name="Picture 4" descr="Terry Bull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532" y="2730684"/>
              <a:ext cx="1597025" cy="1630647"/>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28488" y="2730684"/>
              <a:ext cx="6331592" cy="355998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4" name="TextBox 3"/>
          <p:cNvSpPr txBox="1"/>
          <p:nvPr/>
        </p:nvSpPr>
        <p:spPr>
          <a:xfrm>
            <a:off x="91440" y="1295400"/>
            <a:ext cx="8226425" cy="1200329"/>
          </a:xfrm>
          <a:prstGeom prst="rect">
            <a:avLst/>
          </a:prstGeom>
          <a:noFill/>
        </p:spPr>
        <p:txBody>
          <a:bodyPr wrap="square" rtlCol="0">
            <a:spAutoFit/>
          </a:bodyPr>
          <a:lstStyle/>
          <a:p>
            <a:pPr algn="just"/>
            <a:r>
              <a:rPr lang="en-US" dirty="0" smtClean="0">
                <a:solidFill>
                  <a:schemeClr val="tx2"/>
                </a:solidFill>
              </a:rPr>
              <a:t>Terry and Justin continue to assemble the Vertical Incidence Pulsed Ionosphere Radar (VIPIR) at </a:t>
            </a:r>
            <a:r>
              <a:rPr lang="en-US" dirty="0">
                <a:solidFill>
                  <a:schemeClr val="tx2"/>
                </a:solidFill>
              </a:rPr>
              <a:t>South Korea’s Jang </a:t>
            </a:r>
            <a:r>
              <a:rPr lang="en-US" dirty="0" err="1">
                <a:solidFill>
                  <a:schemeClr val="tx2"/>
                </a:solidFill>
              </a:rPr>
              <a:t>Bogo</a:t>
            </a:r>
            <a:r>
              <a:rPr lang="en-US" dirty="0">
                <a:solidFill>
                  <a:schemeClr val="tx2"/>
                </a:solidFill>
              </a:rPr>
              <a:t> Station in </a:t>
            </a:r>
            <a:r>
              <a:rPr lang="en-US" dirty="0" smtClean="0">
                <a:solidFill>
                  <a:schemeClr val="tx2"/>
                </a:solidFill>
              </a:rPr>
              <a:t>the Antarctic. Once operational, these data will contribute to Korea’s increased interest in space weather. The team is currently trying to work through some equipment issues.   </a:t>
            </a:r>
            <a:endParaRPr lang="en-US" dirty="0">
              <a:solidFill>
                <a:schemeClr val="tx2"/>
              </a:solidFill>
            </a:endParaRPr>
          </a:p>
        </p:txBody>
      </p:sp>
      <p:sp>
        <p:nvSpPr>
          <p:cNvPr id="2" name="TextBox 1"/>
          <p:cNvSpPr txBox="1"/>
          <p:nvPr/>
        </p:nvSpPr>
        <p:spPr>
          <a:xfrm>
            <a:off x="307975" y="6400800"/>
            <a:ext cx="800219" cy="369332"/>
          </a:xfrm>
          <a:prstGeom prst="rect">
            <a:avLst/>
          </a:prstGeom>
          <a:noFill/>
        </p:spPr>
        <p:txBody>
          <a:bodyPr wrap="none" rtlCol="0">
            <a:spAutoFit/>
          </a:bodyPr>
          <a:lstStyle/>
          <a:p>
            <a:r>
              <a:rPr lang="en-US" dirty="0" smtClean="0">
                <a:solidFill>
                  <a:schemeClr val="tx2"/>
                </a:solidFill>
                <a:hlinkClick r:id="rId7"/>
              </a:rPr>
              <a:t>Movie</a:t>
            </a:r>
            <a:endParaRPr lang="en-US" dirty="0">
              <a:solidFill>
                <a:schemeClr val="tx2"/>
              </a:solidFill>
            </a:endParaRPr>
          </a:p>
        </p:txBody>
      </p:sp>
    </p:spTree>
    <p:extLst>
      <p:ext uri="{BB962C8B-B14F-4D97-AF65-F5344CB8AC3E}">
        <p14:creationId xmlns:p14="http://schemas.microsoft.com/office/powerpoint/2010/main" val="4071525869"/>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EOG </a:t>
            </a:r>
            <a:r>
              <a:rPr lang="en-US" sz="3200" b="1" dirty="0" smtClean="0"/>
              <a:t>Team</a:t>
            </a:r>
          </a:p>
          <a:p>
            <a:pPr fontAlgn="auto">
              <a:spcAft>
                <a:spcPts val="0"/>
              </a:spcAft>
            </a:pPr>
            <a:r>
              <a:rPr lang="en-US" sz="2800" b="1" dirty="0" smtClean="0"/>
              <a:t>DNB Boat Detection: </a:t>
            </a:r>
            <a:r>
              <a:rPr lang="en-US" sz="2800" dirty="0" smtClean="0"/>
              <a:t>Indonesia</a:t>
            </a:r>
            <a:r>
              <a:rPr lang="en-US" sz="2800" b="1" dirty="0" smtClean="0"/>
              <a:t> </a:t>
            </a:r>
            <a:r>
              <a:rPr lang="en-US" sz="2800" dirty="0" smtClean="0"/>
              <a:t> </a:t>
            </a:r>
          </a:p>
        </p:txBody>
      </p:sp>
      <p:sp>
        <p:nvSpPr>
          <p:cNvPr id="4" name="TextBox 3"/>
          <p:cNvSpPr txBox="1"/>
          <p:nvPr/>
        </p:nvSpPr>
        <p:spPr>
          <a:xfrm>
            <a:off x="468002" y="6106009"/>
            <a:ext cx="3223959" cy="369332"/>
          </a:xfrm>
          <a:prstGeom prst="rect">
            <a:avLst/>
          </a:prstGeom>
          <a:noFill/>
        </p:spPr>
        <p:txBody>
          <a:bodyPr wrap="none" rtlCol="0">
            <a:spAutoFit/>
          </a:bodyPr>
          <a:lstStyle/>
          <a:p>
            <a:r>
              <a:rPr lang="en-US" b="1" dirty="0" smtClean="0">
                <a:hlinkClick r:id="rId2"/>
              </a:rPr>
              <a:t>Demo (Under Development)</a:t>
            </a:r>
            <a:endParaRPr lang="en-US"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36" y="1295400"/>
            <a:ext cx="8229600" cy="4702629"/>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64064958"/>
      </p:ext>
    </p:extLst>
  </p:cSld>
  <p:clrMapOvr>
    <a:masterClrMapping/>
  </p:clrMapOvr>
  <p:transition spd="slow">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EOG </a:t>
            </a:r>
            <a:r>
              <a:rPr lang="en-US" sz="3200" b="1" dirty="0" smtClean="0"/>
              <a:t>Team</a:t>
            </a:r>
          </a:p>
          <a:p>
            <a:pPr fontAlgn="auto">
              <a:spcAft>
                <a:spcPts val="0"/>
              </a:spcAft>
            </a:pPr>
            <a:r>
              <a:rPr lang="en-US" sz="2800" b="1" dirty="0" smtClean="0"/>
              <a:t>VIIRS Application: </a:t>
            </a:r>
            <a:r>
              <a:rPr lang="en-US" sz="2800" dirty="0" smtClean="0"/>
              <a:t>Lightning Detection (aka noise)</a:t>
            </a:r>
            <a:r>
              <a:rPr lang="en-US" sz="2800" b="1" dirty="0" smtClean="0"/>
              <a:t> </a:t>
            </a:r>
            <a:r>
              <a:rPr lang="en-US" sz="2800" dirty="0" smtClean="0"/>
              <a:t> </a:t>
            </a:r>
          </a:p>
        </p:txBody>
      </p:sp>
      <p:sp>
        <p:nvSpPr>
          <p:cNvPr id="6" name="AutoShape 4"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307975" y="-16383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155575" y="-17907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p:cNvGrpSpPr/>
          <p:nvPr/>
        </p:nvGrpSpPr>
        <p:grpSpPr>
          <a:xfrm>
            <a:off x="2743200" y="3601055"/>
            <a:ext cx="4419729" cy="3053693"/>
            <a:chOff x="1828671" y="3650399"/>
            <a:chExt cx="4419729" cy="3053693"/>
          </a:xfrm>
        </p:grpSpPr>
        <p:pic>
          <p:nvPicPr>
            <p:cNvPr id="24"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671" y="3650399"/>
              <a:ext cx="4419729" cy="305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383475" y="4915635"/>
              <a:ext cx="444352" cy="523220"/>
            </a:xfrm>
            <a:prstGeom prst="rect">
              <a:avLst/>
            </a:prstGeom>
            <a:noFill/>
          </p:spPr>
          <p:txBody>
            <a:bodyPr wrap="none" rtlCol="0">
              <a:spAutoFit/>
            </a:bodyPr>
            <a:lstStyle/>
            <a:p>
              <a:r>
                <a:rPr lang="en-US" sz="2800" b="1" dirty="0" smtClean="0">
                  <a:solidFill>
                    <a:schemeClr val="tx2"/>
                  </a:solidFill>
                </a:rPr>
                <a:t>A</a:t>
              </a:r>
              <a:endParaRPr lang="en-US" sz="2800" b="1" dirty="0">
                <a:solidFill>
                  <a:schemeClr val="tx2"/>
                </a:solidFill>
              </a:endParaRPr>
            </a:p>
          </p:txBody>
        </p:sp>
        <p:sp>
          <p:nvSpPr>
            <p:cNvPr id="30" name="TextBox 29"/>
            <p:cNvSpPr txBox="1"/>
            <p:nvPr/>
          </p:nvSpPr>
          <p:spPr>
            <a:xfrm>
              <a:off x="5696461" y="4915635"/>
              <a:ext cx="444352" cy="523220"/>
            </a:xfrm>
            <a:prstGeom prst="rect">
              <a:avLst/>
            </a:prstGeom>
            <a:noFill/>
          </p:spPr>
          <p:txBody>
            <a:bodyPr wrap="none" rtlCol="0">
              <a:spAutoFit/>
            </a:bodyPr>
            <a:lstStyle/>
            <a:p>
              <a:r>
                <a:rPr lang="en-US" sz="2800" b="1" dirty="0">
                  <a:solidFill>
                    <a:schemeClr val="tx2"/>
                  </a:solidFill>
                </a:rPr>
                <a:t>B</a:t>
              </a:r>
            </a:p>
          </p:txBody>
        </p:sp>
      </p:grpSp>
      <p:pic>
        <p:nvPicPr>
          <p:cNvPr id="25" name="Picture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2794" y="1472022"/>
            <a:ext cx="4320540" cy="1787366"/>
          </a:xfrm>
          <a:prstGeom prst="rect">
            <a:avLst/>
          </a:prstGeom>
          <a:ln w="19050">
            <a:solidFill>
              <a:schemeClr val="accent2">
                <a:lumMod val="75000"/>
              </a:schemeClr>
            </a:solidFill>
          </a:ln>
        </p:spPr>
      </p:pic>
      <p:sp>
        <p:nvSpPr>
          <p:cNvPr id="27" name="TextBox 26"/>
          <p:cNvSpPr txBox="1"/>
          <p:nvPr/>
        </p:nvSpPr>
        <p:spPr>
          <a:xfrm>
            <a:off x="5095453" y="1061468"/>
            <a:ext cx="444352" cy="523220"/>
          </a:xfrm>
          <a:prstGeom prst="rect">
            <a:avLst/>
          </a:prstGeom>
          <a:noFill/>
        </p:spPr>
        <p:txBody>
          <a:bodyPr wrap="none" rtlCol="0">
            <a:spAutoFit/>
          </a:bodyPr>
          <a:lstStyle/>
          <a:p>
            <a:r>
              <a:rPr lang="en-US" sz="2800" b="1" dirty="0" smtClean="0">
                <a:solidFill>
                  <a:schemeClr val="tx2"/>
                </a:solidFill>
              </a:rPr>
              <a:t>A</a:t>
            </a:r>
            <a:endParaRPr lang="en-US" sz="2800" b="1" dirty="0">
              <a:solidFill>
                <a:schemeClr val="tx2"/>
              </a:solidFill>
            </a:endParaRPr>
          </a:p>
        </p:txBody>
      </p:sp>
      <p:sp>
        <p:nvSpPr>
          <p:cNvPr id="28" name="TextBox 27"/>
          <p:cNvSpPr txBox="1"/>
          <p:nvPr/>
        </p:nvSpPr>
        <p:spPr>
          <a:xfrm>
            <a:off x="5123054" y="3151705"/>
            <a:ext cx="444352" cy="523220"/>
          </a:xfrm>
          <a:prstGeom prst="rect">
            <a:avLst/>
          </a:prstGeom>
          <a:noFill/>
        </p:spPr>
        <p:txBody>
          <a:bodyPr wrap="none" rtlCol="0">
            <a:spAutoFit/>
          </a:bodyPr>
          <a:lstStyle/>
          <a:p>
            <a:r>
              <a:rPr lang="en-US" sz="2800" b="1" dirty="0">
                <a:solidFill>
                  <a:schemeClr val="tx2"/>
                </a:solidFill>
              </a:rPr>
              <a:t>B</a:t>
            </a:r>
          </a:p>
        </p:txBody>
      </p:sp>
      <p:sp>
        <p:nvSpPr>
          <p:cNvPr id="31" name="TextBox 30"/>
          <p:cNvSpPr txBox="1"/>
          <p:nvPr/>
        </p:nvSpPr>
        <p:spPr>
          <a:xfrm>
            <a:off x="2926609" y="2182986"/>
            <a:ext cx="1524701" cy="523220"/>
          </a:xfrm>
          <a:prstGeom prst="rect">
            <a:avLst/>
          </a:prstGeom>
          <a:noFill/>
        </p:spPr>
        <p:txBody>
          <a:bodyPr wrap="none" rtlCol="0">
            <a:spAutoFit/>
          </a:bodyPr>
          <a:lstStyle/>
          <a:p>
            <a:r>
              <a:rPr lang="en-US" sz="2800" dirty="0" smtClean="0">
                <a:solidFill>
                  <a:srgbClr val="FFFF00"/>
                </a:solidFill>
              </a:rPr>
              <a:t>Lightning</a:t>
            </a:r>
            <a:endParaRPr lang="en-US" sz="2800" dirty="0">
              <a:solidFill>
                <a:srgbClr val="FFFF00"/>
              </a:solidFill>
            </a:endParaRPr>
          </a:p>
        </p:txBody>
      </p:sp>
      <p:cxnSp>
        <p:nvCxnSpPr>
          <p:cNvPr id="32" name="Straight Arrow Connector 31"/>
          <p:cNvCxnSpPr>
            <a:stCxn id="31" idx="0"/>
          </p:cNvCxnSpPr>
          <p:nvPr/>
        </p:nvCxnSpPr>
        <p:spPr>
          <a:xfrm flipV="1">
            <a:off x="3688960" y="1890734"/>
            <a:ext cx="503912" cy="292252"/>
          </a:xfrm>
          <a:prstGeom prst="straightConnector1">
            <a:avLst/>
          </a:prstGeom>
          <a:ln w="15875">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463147" y="2068686"/>
            <a:ext cx="506073" cy="228600"/>
          </a:xfrm>
          <a:prstGeom prst="straightConnector1">
            <a:avLst/>
          </a:prstGeom>
          <a:ln w="15875">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522534" y="2574792"/>
            <a:ext cx="1419859" cy="184889"/>
          </a:xfrm>
          <a:prstGeom prst="straightConnector1">
            <a:avLst/>
          </a:prstGeom>
          <a:ln w="15875">
            <a:solidFill>
              <a:srgbClr val="FFFF00"/>
            </a:solidFill>
            <a:tailEnd type="arrow" w="lg" len="lg"/>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95028" y="1441286"/>
            <a:ext cx="2054226" cy="923330"/>
          </a:xfrm>
          <a:prstGeom prst="rect">
            <a:avLst/>
          </a:prstGeom>
          <a:noFill/>
        </p:spPr>
        <p:txBody>
          <a:bodyPr wrap="square" rtlCol="0">
            <a:spAutoFit/>
          </a:bodyPr>
          <a:lstStyle/>
          <a:p>
            <a:pPr algn="just"/>
            <a:r>
              <a:rPr lang="en-US" b="1" dirty="0" smtClean="0">
                <a:solidFill>
                  <a:schemeClr val="tx2"/>
                </a:solidFill>
              </a:rPr>
              <a:t>Identifying noise spikes in VIIRS DNB data</a:t>
            </a:r>
            <a:endParaRPr lang="en-US" b="1" dirty="0">
              <a:solidFill>
                <a:schemeClr val="tx2"/>
              </a:solidFill>
            </a:endParaRPr>
          </a:p>
        </p:txBody>
      </p:sp>
      <p:pic>
        <p:nvPicPr>
          <p:cNvPr id="2050" name="Picture 2" descr="http://i.dailymail.co.uk/i/pix/2009/08/04/article-1203954-05F1C992000005DC-772_233x4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79" y="2371725"/>
            <a:ext cx="2219325" cy="4029075"/>
          </a:xfrm>
          <a:prstGeom prst="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2921" y="6522464"/>
            <a:ext cx="1558440" cy="246221"/>
          </a:xfrm>
          <a:prstGeom prst="rect">
            <a:avLst/>
          </a:prstGeom>
          <a:noFill/>
        </p:spPr>
        <p:txBody>
          <a:bodyPr wrap="none" rtlCol="0">
            <a:spAutoFit/>
          </a:bodyPr>
          <a:lstStyle/>
          <a:p>
            <a:r>
              <a:rPr lang="en-US" sz="1000" b="1" dirty="0" smtClean="0">
                <a:solidFill>
                  <a:schemeClr val="tx2"/>
                </a:solidFill>
              </a:rPr>
              <a:t>DNB – Day/Night Band</a:t>
            </a:r>
            <a:endParaRPr lang="en-US" sz="1000" b="1" dirty="0">
              <a:solidFill>
                <a:schemeClr val="tx2"/>
              </a:solidFill>
            </a:endParaRPr>
          </a:p>
        </p:txBody>
      </p:sp>
    </p:spTree>
    <p:extLst>
      <p:ext uri="{BB962C8B-B14F-4D97-AF65-F5344CB8AC3E}">
        <p14:creationId xmlns:p14="http://schemas.microsoft.com/office/powerpoint/2010/main" val="4122931536"/>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5584543" y="3810000"/>
            <a:ext cx="2905792" cy="2179344"/>
          </a:xfrm>
          <a:prstGeom prst="rect">
            <a:avLst/>
          </a:prstGeom>
        </p:spPr>
      </p:pic>
      <p:pic>
        <p:nvPicPr>
          <p:cNvPr id="12" name="Picture 11"/>
          <p:cNvPicPr>
            <a:picLocks noChangeAspect="1"/>
          </p:cNvPicPr>
          <p:nvPr/>
        </p:nvPicPr>
        <p:blipFill>
          <a:blip r:embed="rId3"/>
          <a:stretch>
            <a:fillRect/>
          </a:stretch>
        </p:blipFill>
        <p:spPr>
          <a:xfrm>
            <a:off x="2819400" y="3810000"/>
            <a:ext cx="2905792" cy="2179344"/>
          </a:xfrm>
          <a:prstGeom prst="rect">
            <a:avLst/>
          </a:prstGeom>
        </p:spPr>
      </p:pic>
      <p:pic>
        <p:nvPicPr>
          <p:cNvPr id="14" name="Picture 13"/>
          <p:cNvPicPr>
            <a:picLocks noChangeAspect="1"/>
          </p:cNvPicPr>
          <p:nvPr/>
        </p:nvPicPr>
        <p:blipFill>
          <a:blip r:embed="rId4"/>
          <a:stretch>
            <a:fillRect/>
          </a:stretch>
        </p:blipFill>
        <p:spPr>
          <a:xfrm>
            <a:off x="66009" y="3810000"/>
            <a:ext cx="2905791" cy="2179343"/>
          </a:xfrm>
          <a:prstGeom prst="rect">
            <a:avLst/>
          </a:prstGeom>
        </p:spPr>
      </p:pic>
      <p:sp>
        <p:nvSpPr>
          <p:cNvPr id="79" name="Rectangle 78"/>
          <p:cNvSpPr/>
          <p:nvPr/>
        </p:nvSpPr>
        <p:spPr>
          <a:xfrm>
            <a:off x="155575" y="3786062"/>
            <a:ext cx="274270" cy="2081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2907367" y="3786062"/>
            <a:ext cx="274270" cy="2081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5675553" y="3786062"/>
            <a:ext cx="274270" cy="20812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EOG </a:t>
            </a:r>
            <a:r>
              <a:rPr lang="en-US" sz="3200" b="1" dirty="0" smtClean="0"/>
              <a:t>Team</a:t>
            </a:r>
          </a:p>
          <a:p>
            <a:pPr fontAlgn="auto">
              <a:spcAft>
                <a:spcPts val="0"/>
              </a:spcAft>
            </a:pPr>
            <a:r>
              <a:rPr lang="en-US" sz="2800" b="1" dirty="0" smtClean="0"/>
              <a:t>Flare Shapes: </a:t>
            </a:r>
            <a:r>
              <a:rPr lang="en-US" sz="2800" dirty="0" smtClean="0"/>
              <a:t>Source Area vs Zenith Angle  </a:t>
            </a:r>
          </a:p>
        </p:txBody>
      </p:sp>
      <p:sp>
        <p:nvSpPr>
          <p:cNvPr id="6" name="AutoShape 4"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307975" y="-16383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data:image/png;base64,iVBORw0KGgoAAAANSUhEUgAAAPsAAADJCAMAAADSHrQyAAAC2VBMVEUA//8IjAgAzv8Axv8A9/8A7/8Ae/8AhP8A5/8AlP8AUv8AnP8Ac/8Aa/8AWv8AjP8Apf8A3v8ASv8AY/8A1v8ArP8AtP8Avf8AcP8AaP//AAAAYP8AVv8ATv8Agf8Aif8Aof8AmP8AQf8HrGm8I42hMqr//60A4P8Ap/93zc2xmZkA2f/aY2PFgoIAyf8A6P8s9fXmT09M5+eVtbVk2tq+i4vWrQAAkP/vPT1t1NSiqakAwf+snp7RcnKAxsYAuv/Ke3v6HByQubnrRUUA4eWrs67zMjLuEz/ChYXVa2umpaXGNoDcYGD4IyPkU1PPz6s/VWY+tb0cudpv39Ty5qSNa2u9vaaDhYtUV1txR0lkW1tmoKB+jIyCpaWKOzv8/LaNIyV9QklUgIbX16QZrq4zj3MswN4BxaYfm4U4oW8vfoIMzXUof3Atp7ImolkSaVeHXF4eqLslfUNOaGZIc0E4iFpEaE89mkUsm8EwiD8yeVYLtKojhH0LxMa17Nt3gpIAydiThol0i4R1fJZnlnJHeY9kc5M5aWI9PkQ0uou03dZKUlIYvKaKjobK2NOh5ei6tpV6pLVrKSmt4+9gjXxugIuxxbMwZmCq083d/9+0ya/OxZBn3u94rJOu17i2tL2bpcFyc2ybnYskkMdisrJTPDyY3csR1bknlrEM6cwjrZAc8uIjnppLkEFhfh8AexehUVhEcwCNeXJQp9YCx4ywQ0OBRcXeIF5qT9ajRqdaWuDBN4apP6LmFk6GOcLSI291Nc9YOuF5WcyScLfUQ22OdLunaaPDTIRfgN10jc/bQ2K0aJaGXMG1R5VzctClWqXcnQbZhifucQDChjjcVie0qVnRbjXneQC+oj6xr2vLhjPjWyuckWXHskDmjwC0bFNhldynikPOnAz3VgDAeEltq8y1kHAhxC9/pWNltnVB1WEmNFmSx5F/555nTh8k/7zDaIRzoc8A42ZIoDpmAAASAUlEQVR4nO1c+0MTV76fraGlS32gCHp83ypBEIkhBBIQCAQowUgTjEjUdldisGi6pNYaG4JD93p3YYOPrXK1FSpqScCoVLrim6JUfAu+iu3qqlu6be/de3X/gntmQpRMeARmzmR64fNDziPnfL/nM9/vnOfMYNgIhiV4wxfDmrvf8MWw5u7PbUThuH8UItmc5/5E3ClEJBsL5BT4e3E+n98jPVcsFt9HpIxj3CHVu/dT+IHPLwD//hOxWM/vv9YQgQVxCRFd0MzidPGTBysPRgRFkHl3xQ9eQqONY9x/ILh/Q/zcEd/dXhUYERQY9NH3iLRhL3EK9yHrztvw5+Hf4E97e9ft9s6H977XI1HGMe5zlz9+Ar4jaHeIO8Xtt+903BPfE//dHqQPYl4ZNopbmD9fn7jibuetOx1PiAtwS3z7Xof4Tvjd75/s339wPvyfQV1c405g/vxR+q79f33Seefbh+LOdtDxXfutjgdi8e1vOu/vUM+fzxR/LISriFc37lOvePjtdx3ib755+FD8RPx9B7wZbn27YkcXMxq4yx2yjw95cOsJvPNvdXX+Hd7+t9qJn47Hj8WP45mQjwVzGUlPW6vu3flhVFJX5r128R1i8PuuXSx+8DiJCenc5h4Mgid2tj9KCk5KSmrs2t72sFMsg4Og+K/McJ/IYQRfuRq8Uiw+8Dw9rvHZ3yKh8TsYEc9l7sGPoNl3PP7BPTN4YlfXI0bkY+M4i7Bx4OuwceMaJ/b2FxPgMPeJV9p6oc0gsACuYubXALEG7nIPkF1CrAB7laMIaGsLQKyCs9wvAeQqsLHcRGzGhVjUOjjKPfYmQE59LPYKNwFuoNfBTe4zQNsM9FqwlzmI6aeVbKjhJPeXAStasNc4CHCdFTXYJK4BUs96jRVN2GiOYdIpkDWJHVXYZE5h9OgscHw0S8qwCVzC5BPpgD1t2BTuYMKEJnCGRX3YGK5gyoks0MSqRmwqBwDbceIMkDVPHcOqWuzXHMC5JgBmt0ydyrJabJoPQTRg6jno6nNaYIx19dh432HaV6ebATg7p2Wab/T7kPs55dnmc1/5Tv947N98g3NNsoyvYDi+Zc7s3tDCQht8YveWOaDJafDZZzMyZs/xRHOGrAl5M9jnPq2lGWSQzKfNOfvV+D7u9Wnjz4BziFvCej//62bQfI6MtWSc6bdgi7IZbd/P9vh+DjQ7x/GpJ8CJAQb0qVnpLSjbwvK8rgkcd0bGzAYDT+LGHAfH0U31xrA6n5/S1OyKzc441fOPvmoQ5JGBzXXchKYsV2z22Re5x7OmgBNTpmT0WgeSR9YeFtfvk5uyJndHz55xxSYfJzKJ1KkJEzJ6qXQc3YKevX2b0U3Nrg0Z5UlX7Pypa+dfFDnVW7XTMlT7OKzt101qanZtwylPumKTwCm3vblJWU0ee3WTwHlETWJrn/a108AVVZ50bcOC1zw2ZM97Vj15FtG2LVv789eAKyY7+bIzcl55qpeC54FHFjiPpk1sncu4Tlqmnz453Rm51sfhy3mPnGtgOpI2scN9uvJ6N+PTN7sjWX2dO02/dpZCdXr6dSTkseksYEZT6wxn5HRbd+R6Rp+lX7n2CiXjBkDSLDbOoCH1sc7IzQzn0fKMa01j+yl/g3IAPaPtOoojaWwGcsS2tcaSkbE3ZK4I6K/C2AtZYylZ/ZYfKtA/cxI7Frhi4BL5IEnsJXCj3ydKYsfGuv8fe7MNwSMoWCxivBoLbrxKRl5V3iQjsy505/RT6XqrWwkoBEHT0D9jBm7MIsNZyptkJOCC7NKsgSrNuklJt7UNWGfQwGahRcCV1pnOiPJiABHOvCCbFeBFvQD3QjPBJS9qDQ6Inymd2do60xlRXiQjkLp3NS+1ugu6cGUms00LCMBmokTY161hZGSc8iIZCbsg87ZqKyWtvDSOyaZBIH2GfOLXgHzUPSxMeXFizwxvEBbmVjLssvdVvQTK9yaCL4PLzlj6xWAy46qMhrTWC8FMtOoFEHInqDspu6hfGRT1YNll9wzAVMu6gfI9KXCZfJ0p6erVEDK8Ihtc/UeX3ZJJV58y8nrUc6DjHnLFSTnkajoRJAUPljqsQ+EKHjFKHktChPjWK/EhRHg1jghDkoAsKWRwIkKSnsW7iXwG4gcpol+geid01FXlKCKMv5xOvL8ZHwKUgxeSBJLchcZdZuRl0G4geg96PjQRGTY6w3jwdChi4uPd088A3Yb1BBruBHXiTW1IvZF8aR08fWlogtzf934pdYhyegWa7x7MB/vIEFJ3Jp8O8bMF+566pxuVtNrlDiTcI1r3EVyDIHWSM3gaMVRRlIsW1PqMuY8/oPjOCT9zcSAMItRATXymBVLnD1lWBCWtBnRa5g4E3ANj0gmu3dQjguhQh1C70Q/MfBpIq3U9gEUwDX4XiAiEgR7o+TCA1P1pSAuMAPrAnukgoA7ss/TgwPg3nQjqfBgQ1GEQAZ5G0ZOnd/+ik3/MAqa+8ITxmYU/H+ij+PwoPRn4B4JkP3+aEv393ZPKHVH0JLrA9DfceKn7/Pz9/faCvTCI4hPUaSKqS+/2ATt4WWnLdAKLYhJ+vORFPBgQ1GHgDyJ5frRl7gU8dx2ZO2gLJcHsNxt5yYt58BdSJ4IogjoCRMmYEcvod0qxyFQoDxMBESFWDiLRfAUVWxzDiGAmW4dJgPA5dUzIHHWJiJIGjIhl9Du/6UL4IwRSIi4AbzAmVwAoGQtjGJPNEFKJFglBAhEXQKszByElLQACBqUzgDcWY4ioeyJmAVLxgwVJHVuQSvwyT30RJS1LZFgBHcSQ1BXpxK8ARDMtPjnFPZ1I7QJ8CGd3lKh0xtE6PAnmL++QISM6dyGYixHUk1lQyB3Dd1MPx5BRT6T2blwxPNntCgHR/whAykClh6iDkuaI4d8gOnchaQgBkLClNS6cLU39QEGOa90Ozxp1OHdmTVXfbZARv6QVEsnODhGk1LlcnM8nOCJAzDhJ6ikoqWOiOEqGAFDnuiyDpO7s4dFS7wVSH3s9yTfdJ9R9Pc6RAzvp8DEyEWplkkxKhk8NH0mwJqnPk7GgbiG1u0M1mfACMUT3Q1JfyAZ1T0T7zPAKYunS3cOzs5kgpWY4twvYB9nFszC49UAklXy0b3ZwSOoJxDSbxR7eg2mqL7buREABvT4ZxjLZH9xeQOILwxPUpUQPN0/G5vRKQd2simTf8OkKYkjHWBrcXkCYSs1gfWYbuRCOa0Q3P8/nq6nF1H1MxAiHF1vKDepwSYN8QtkT4XGue90H1JXULYIE6gIPJRJg3+oz6pjQYx4bx97MNoFweJ9Rh6D6OHvjnARSJzcKfXave/TsC1kyPNG1CInuxXfdnJBqZiFLTYEDu4+p94IFrBh+YST0OZ9Tp67eJGy0hhjdFvicOpaQTMlYoECuk6QOx9dFHjsoPoYI+cw22kU9GbGigUGlGo14s544Z10sYemgdQB4LB7RzmwFIAFLDWfneH1AiDwMj7QHikvAFsRwhHovQGn4uHncok4d0udSV/bMIXMBFqlk9LE5mghfSMlAZnjFImL94oNzp77B1h0vBVi0DO0ZM32gOZ4TAiG8qgJuUfc4lEZieEg9BXDP6h4PnaQyb3gXdfaeJxkiEDyGkprAVepUR4xj2vCp4YkAXlIOUseod6HH0+Y0MS8VA6w+QDUICKjj3DxGT2mk6cQuFde6ub7A6B0vBUIuUxdRb/BM5gwvAqJFUu5SxwSLqRmMGV4IEuAdxC3qvEMWg0VOzRW4cmKo0/whgnPU5WZr2b/ePXxoT/Y/a+tsOXUvLsGh/8Lk5D4aU5PPVG5Rr99RW5JTubV6W0lJye7a7db6nzb+41erfv5p7c9r1/50+Mf/2VDwJaQvZeR4bkE4p6hjgrr/PbjcUVaWI/mk/qcfV+//9OCenNr/LsupXFr7z09+7MItFhvhCEysZReT1Ln0Uk43bOa6Onndnj0lVZXZORurVNVVyzdWVT33/7n0ty2lizK5Sb0bh+r+sUFSm/PJv940qwQ8QY9Nc9prWRFIjhFwmDrEIfPajT9vKvR4uZPuBEcIqXNy+UJBr6+1LqL1SoUQRKZGyzh2+OI1aL0zKgCR6Ww9J4oCkTR2VOdFgjc4NLgNGjQMH70IxPySqWNY8lDPZaMXp//CqQ/Z8NHpcb906tDwQzs+ki1im7oct9sNjTiTIodo+Jh5LD+iaq/dXZ5dIrLrLQyOLIMxvKA6u1pOzolFmaxZ3SQXCHgquCxLVCSUb7NLTEYTJohiRLRrh1FgGbhsdSjEkmoh4ybnyfG+zCnfW5uzzZ5Y/rFUUSlV7FakVe6RN9r3djXKGXCAcDir5+VU5y8ZeF4uWRKan5+dvSSc0dNMHl5bVb61RCTHPOkI+PCfj0vKt27blpYWnSCtTFN8pkhL3FOybbfdGKFW+9HULZHULiENOnDJovyloaFvZ4cuPUhT53NAtpZthD8ryrfpVUY9nHr32GuS20XliVt3p0R/nBgdXRn9WXX01pTK3WlpKxMUlVvn7qhVqWhqV3ySn52fHxr66cBl87TS0CWw6NLQpUx0OfK9iTlzLZLycmlupbRit2Ir9GfcoNe7rClPrE77bKVCsU9RqpBKFRXSCmna5tIKhTRBsbl0RUXCviojrWZUbs8PhWxC87cvH7iw5M9/rsiGhRXQSzy2AgcNfqLTn2uhP6eVStPScj9LW5pYUrItBceday/VztyK0opciM1bNu/6z13/kfD7qp3Lcn+/c3Puzl1bdn2wio56+fbQ7PzQJW+Hvr1U681NfPDzhmXwBiEu1qd0Le8nqt0N/TkF+vNu6M/lKS5/lpL+THaolsL177+34YM3d7638b0N72/6sPgP694pXPfOu4W/K96wSofTUS/p5pGdX1NU41WN5dq8z/dn5xPG92Jg6A9zq7c6/blCES1VlO7b3+3PCujPFYQ/k6X2Wg8UFxavKXMY1qwuLDY6DLq1qjUFavMBk8GhpqM+Bxo8H9o8W6HJ9cLjCYjy/lSk+aO2Iv9tuk6Pr1xRWppL+vOqzZv/sB7680f/Dv35o9zcnZu37FrvvLS4xW4pKDObDXhBYb1VZ1AZDeoyk8FYbzXSu9dFsNNemr00d1medoWXVVa+pclbUaP9zW9X0e3qeapV69//EPrzqvff27juA+jPb64m/Xn179Z9uM5xiCyENxq2OIoL31njWONwFBsN9YYvzQUGdYHpgFFHU//yYzVa7R9jKjQaLyUlahs0f4HXW8BAN79XbzYVQ5RBYquL1xkNOsNaFbSn2WQymPXOMiajwVJQX2B06Cz1jjKjQ2VQmXQv2c2GApzmLUfM5nQWi0Rb2uCd3SVFRZr1WoamsxanP1t18NexhvRnnalMbTA4rEaV89o26nH1GnvxmnoHDi9QIeRsXmux6iwFdiP9YYaEsDT3mFe9PFbToD2myfWuVxwIcr3doNOVOexmncNgdNTb6yz1hTazSac36roHeL0ct5ms8gKrTq+zqRzw8uA4roLmN8kZoo4laorCa5Z5UVCo1Xye11CjZWQ+r7PguK1MZzbqrPb6AodRZXQ4LCqT3WrWdxPj4bBft+ngFTIaLYYyh82CG2wWu05v1zNFXZCg0KzQfO4FoYM1mgaN5lgDEzvycj10bqfZDZBTGWF26M5qaHbcWYLHt9TZ1HaDqcBstRjsRqPe4rCa7GZzmZEB/U5ISnOXaZcVedFv1xRpikr/UvMnbweFfnBIZTbiBV9C93XUHzBD0xaYHFaDaYvdUI93F5HLVWVWo9VuNRQazQZrgcpRZjMZ1Op6nJkVLIEVRdK83KJj2oHKCSR5b2l/U1OUV/SWhK7X8yCx1y1Gh93qsENyNrPKYLWZHI068/P+m2ez2Qx1pnibxdwoN6r1uN4aVoAb1UY53cXbC8w9ptVqSks1NR8NcBOVFiXnFmm0DUWlmoUraSrF6wpsgXVqfZ2lTOVn0evlFjNu01tx3B93FZELYIeGB0YJBHLMn4/58bEIP4E/DJhDeENe0bG8Iu1vSxsi+1gRvk7i8JGjm44ePrJp46YjR48cfff1/wc4cvTo4S82Hd606YsvjmzstQT2q+GLEe7DEyPchydGuA9PjHAfnhjhPjwxwn14YoT78MQI9+GJEe7DEyPchydGuA9P/B+gKpD2VJbdqwAAAABJRU5ErkJggg=="/>
          <p:cNvSpPr>
            <a:spLocks noChangeAspect="1" noChangeArrowheads="1"/>
          </p:cNvSpPr>
          <p:nvPr/>
        </p:nvSpPr>
        <p:spPr bwMode="auto">
          <a:xfrm>
            <a:off x="155575" y="-1790700"/>
            <a:ext cx="46767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p:nvPr/>
        </p:nvSpPr>
        <p:spPr>
          <a:xfrm>
            <a:off x="580828" y="4629653"/>
            <a:ext cx="1942134" cy="589217"/>
          </a:xfrm>
          <a:custGeom>
            <a:avLst/>
            <a:gdLst>
              <a:gd name="connsiteX0" fmla="*/ 0 w 1942134"/>
              <a:gd name="connsiteY0" fmla="*/ 116543 h 589217"/>
              <a:gd name="connsiteX1" fmla="*/ 429044 w 1942134"/>
              <a:gd name="connsiteY1" fmla="*/ 468345 h 589217"/>
              <a:gd name="connsiteX2" fmla="*/ 961059 w 1942134"/>
              <a:gd name="connsiteY2" fmla="*/ 588473 h 589217"/>
              <a:gd name="connsiteX3" fmla="*/ 1475911 w 1942134"/>
              <a:gd name="connsiteY3" fmla="*/ 511248 h 589217"/>
              <a:gd name="connsiteX4" fmla="*/ 1741919 w 1942134"/>
              <a:gd name="connsiteY4" fmla="*/ 356798 h 589217"/>
              <a:gd name="connsiteX5" fmla="*/ 1930698 w 1942134"/>
              <a:gd name="connsiteY5" fmla="*/ 39318 h 589217"/>
              <a:gd name="connsiteX6" fmla="*/ 1922117 w 1942134"/>
              <a:gd name="connsiteY6" fmla="*/ 4996 h 58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134" h="589217">
                <a:moveTo>
                  <a:pt x="0" y="116543"/>
                </a:moveTo>
                <a:cubicBezTo>
                  <a:pt x="134434" y="253116"/>
                  <a:pt x="268868" y="389690"/>
                  <a:pt x="429044" y="468345"/>
                </a:cubicBezTo>
                <a:cubicBezTo>
                  <a:pt x="589220" y="547000"/>
                  <a:pt x="786581" y="581323"/>
                  <a:pt x="961059" y="588473"/>
                </a:cubicBezTo>
                <a:cubicBezTo>
                  <a:pt x="1135537" y="595623"/>
                  <a:pt x="1345768" y="549860"/>
                  <a:pt x="1475911" y="511248"/>
                </a:cubicBezTo>
                <a:cubicBezTo>
                  <a:pt x="1606054" y="472636"/>
                  <a:pt x="1666121" y="435453"/>
                  <a:pt x="1741919" y="356798"/>
                </a:cubicBezTo>
                <a:cubicBezTo>
                  <a:pt x="1817717" y="278143"/>
                  <a:pt x="1900665" y="97952"/>
                  <a:pt x="1930698" y="39318"/>
                </a:cubicBezTo>
                <a:cubicBezTo>
                  <a:pt x="1960731" y="-19316"/>
                  <a:pt x="1922117" y="4996"/>
                  <a:pt x="1922117" y="499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6201426" y="4752547"/>
            <a:ext cx="1853470" cy="359481"/>
          </a:xfrm>
          <a:custGeom>
            <a:avLst/>
            <a:gdLst>
              <a:gd name="connsiteX0" fmla="*/ 0 w 1853470"/>
              <a:gd name="connsiteY0" fmla="*/ 334692 h 359481"/>
              <a:gd name="connsiteX1" fmla="*/ 317492 w 1853470"/>
              <a:gd name="connsiteY1" fmla="*/ 77276 h 359481"/>
              <a:gd name="connsiteX2" fmla="*/ 866668 w 1853470"/>
              <a:gd name="connsiteY2" fmla="*/ 51 h 359481"/>
              <a:gd name="connsiteX3" fmla="*/ 1433006 w 1853470"/>
              <a:gd name="connsiteY3" fmla="*/ 68696 h 359481"/>
              <a:gd name="connsiteX4" fmla="*/ 1767661 w 1853470"/>
              <a:gd name="connsiteY4" fmla="*/ 248887 h 359481"/>
              <a:gd name="connsiteX5" fmla="*/ 1836308 w 1853470"/>
              <a:gd name="connsiteY5" fmla="*/ 351854 h 359481"/>
              <a:gd name="connsiteX6" fmla="*/ 1853470 w 1853470"/>
              <a:gd name="connsiteY6" fmla="*/ 351854 h 35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3470" h="359481">
                <a:moveTo>
                  <a:pt x="0" y="334692"/>
                </a:moveTo>
                <a:cubicBezTo>
                  <a:pt x="86523" y="233870"/>
                  <a:pt x="173047" y="133049"/>
                  <a:pt x="317492" y="77276"/>
                </a:cubicBezTo>
                <a:cubicBezTo>
                  <a:pt x="461937" y="21502"/>
                  <a:pt x="680749" y="1481"/>
                  <a:pt x="866668" y="51"/>
                </a:cubicBezTo>
                <a:cubicBezTo>
                  <a:pt x="1052587" y="-1379"/>
                  <a:pt x="1282841" y="27223"/>
                  <a:pt x="1433006" y="68696"/>
                </a:cubicBezTo>
                <a:cubicBezTo>
                  <a:pt x="1583171" y="110169"/>
                  <a:pt x="1700444" y="201694"/>
                  <a:pt x="1767661" y="248887"/>
                </a:cubicBezTo>
                <a:cubicBezTo>
                  <a:pt x="1834878" y="296080"/>
                  <a:pt x="1822007" y="334693"/>
                  <a:pt x="1836308" y="351854"/>
                </a:cubicBezTo>
                <a:cubicBezTo>
                  <a:pt x="1850609" y="369015"/>
                  <a:pt x="1853470" y="351854"/>
                  <a:pt x="1853470" y="35185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7" name="Straight Connector 16"/>
          <p:cNvCxnSpPr/>
          <p:nvPr/>
        </p:nvCxnSpPr>
        <p:spPr>
          <a:xfrm>
            <a:off x="3395664" y="4916891"/>
            <a:ext cx="1879213" cy="0"/>
          </a:xfrm>
          <a:prstGeom prst="line">
            <a:avLst/>
          </a:prstGeom>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5"/>
          <a:stretch>
            <a:fillRect/>
          </a:stretch>
        </p:blipFill>
        <p:spPr>
          <a:xfrm>
            <a:off x="5781826" y="1905001"/>
            <a:ext cx="2511227" cy="1679222"/>
          </a:xfrm>
          <a:prstGeom prst="rect">
            <a:avLst/>
          </a:prstGeom>
          <a:ln w="19050">
            <a:solidFill>
              <a:schemeClr val="tx2"/>
            </a:solidFill>
          </a:ln>
        </p:spPr>
      </p:pic>
      <p:pic>
        <p:nvPicPr>
          <p:cNvPr id="19" name="Picture 18"/>
          <p:cNvPicPr>
            <a:picLocks noChangeAspect="1"/>
          </p:cNvPicPr>
          <p:nvPr/>
        </p:nvPicPr>
        <p:blipFill>
          <a:blip r:embed="rId6"/>
          <a:stretch>
            <a:fillRect/>
          </a:stretch>
        </p:blipFill>
        <p:spPr>
          <a:xfrm>
            <a:off x="237378" y="1905000"/>
            <a:ext cx="2563053" cy="1679223"/>
          </a:xfrm>
          <a:prstGeom prst="rect">
            <a:avLst/>
          </a:prstGeom>
          <a:ln w="19050">
            <a:solidFill>
              <a:schemeClr val="tx2"/>
            </a:solidFill>
          </a:ln>
        </p:spPr>
      </p:pic>
      <p:pic>
        <p:nvPicPr>
          <p:cNvPr id="20" name="Picture 19"/>
          <p:cNvPicPr>
            <a:picLocks noChangeAspect="1"/>
          </p:cNvPicPr>
          <p:nvPr/>
        </p:nvPicPr>
        <p:blipFill>
          <a:blip r:embed="rId7"/>
          <a:stretch>
            <a:fillRect/>
          </a:stretch>
        </p:blipFill>
        <p:spPr>
          <a:xfrm>
            <a:off x="2918261" y="1905001"/>
            <a:ext cx="2708071" cy="1679223"/>
          </a:xfrm>
          <a:prstGeom prst="rect">
            <a:avLst/>
          </a:prstGeom>
          <a:ln w="19050">
            <a:solidFill>
              <a:schemeClr val="tx2"/>
            </a:solidFill>
          </a:ln>
        </p:spPr>
      </p:pic>
      <p:sp>
        <p:nvSpPr>
          <p:cNvPr id="21" name="TextBox 20"/>
          <p:cNvSpPr txBox="1"/>
          <p:nvPr/>
        </p:nvSpPr>
        <p:spPr>
          <a:xfrm>
            <a:off x="3208350" y="1492669"/>
            <a:ext cx="2127891" cy="338554"/>
          </a:xfrm>
          <a:prstGeom prst="rect">
            <a:avLst/>
          </a:prstGeom>
          <a:noFill/>
        </p:spPr>
        <p:txBody>
          <a:bodyPr wrap="none" rtlCol="0">
            <a:spAutoFit/>
          </a:bodyPr>
          <a:lstStyle/>
          <a:p>
            <a:pPr algn="ctr"/>
            <a:r>
              <a:rPr lang="en-US" sz="1600" b="1" dirty="0" smtClean="0">
                <a:solidFill>
                  <a:schemeClr val="tx2"/>
                </a:solidFill>
              </a:rPr>
              <a:t>Flare Array in Basra</a:t>
            </a:r>
            <a:endParaRPr lang="en-US" sz="1600" b="1" dirty="0">
              <a:solidFill>
                <a:schemeClr val="tx2"/>
              </a:solidFill>
            </a:endParaRPr>
          </a:p>
        </p:txBody>
      </p:sp>
      <p:sp>
        <p:nvSpPr>
          <p:cNvPr id="22" name="TextBox 21"/>
          <p:cNvSpPr txBox="1"/>
          <p:nvPr/>
        </p:nvSpPr>
        <p:spPr>
          <a:xfrm>
            <a:off x="6211346" y="1246448"/>
            <a:ext cx="1652184" cy="584775"/>
          </a:xfrm>
          <a:prstGeom prst="rect">
            <a:avLst/>
          </a:prstGeom>
          <a:noFill/>
        </p:spPr>
        <p:txBody>
          <a:bodyPr wrap="none" rtlCol="0">
            <a:spAutoFit/>
          </a:bodyPr>
          <a:lstStyle/>
          <a:p>
            <a:pPr algn="ctr"/>
            <a:r>
              <a:rPr lang="en-US" sz="1600" b="1" dirty="0" smtClean="0">
                <a:solidFill>
                  <a:schemeClr val="tx2"/>
                </a:solidFill>
                <a:hlinkClick r:id="rId8"/>
              </a:rPr>
              <a:t>Door to Hell</a:t>
            </a:r>
            <a:endParaRPr lang="en-US" sz="1600" b="1" dirty="0" smtClean="0">
              <a:solidFill>
                <a:schemeClr val="tx2"/>
              </a:solidFill>
            </a:endParaRPr>
          </a:p>
          <a:p>
            <a:pPr algn="ctr"/>
            <a:r>
              <a:rPr lang="en-US" sz="1600" b="1" dirty="0" smtClean="0">
                <a:solidFill>
                  <a:schemeClr val="tx2"/>
                </a:solidFill>
              </a:rPr>
              <a:t> </a:t>
            </a:r>
            <a:r>
              <a:rPr lang="en-US" sz="1600" b="1" dirty="0" err="1" smtClean="0">
                <a:solidFill>
                  <a:schemeClr val="tx2"/>
                </a:solidFill>
              </a:rPr>
              <a:t>inTadzhikistan</a:t>
            </a:r>
            <a:endParaRPr lang="en-US" sz="1600" b="1" dirty="0">
              <a:solidFill>
                <a:schemeClr val="tx2"/>
              </a:solidFill>
            </a:endParaRPr>
          </a:p>
        </p:txBody>
      </p:sp>
      <p:sp>
        <p:nvSpPr>
          <p:cNvPr id="23" name="TextBox 22"/>
          <p:cNvSpPr txBox="1"/>
          <p:nvPr/>
        </p:nvSpPr>
        <p:spPr>
          <a:xfrm>
            <a:off x="382215" y="1492669"/>
            <a:ext cx="2273379" cy="338554"/>
          </a:xfrm>
          <a:prstGeom prst="rect">
            <a:avLst/>
          </a:prstGeom>
          <a:noFill/>
        </p:spPr>
        <p:txBody>
          <a:bodyPr wrap="none" rtlCol="0">
            <a:spAutoFit/>
          </a:bodyPr>
          <a:lstStyle/>
          <a:p>
            <a:pPr algn="ctr"/>
            <a:r>
              <a:rPr lang="en-US" sz="1600" b="1" dirty="0" smtClean="0">
                <a:solidFill>
                  <a:schemeClr val="tx2"/>
                </a:solidFill>
              </a:rPr>
              <a:t>Flare in Northern Iraq</a:t>
            </a:r>
            <a:endParaRPr lang="en-US" sz="1600" b="1" dirty="0">
              <a:solidFill>
                <a:schemeClr val="tx2"/>
              </a:solidFill>
            </a:endParaRPr>
          </a:p>
        </p:txBody>
      </p:sp>
      <p:grpSp>
        <p:nvGrpSpPr>
          <p:cNvPr id="9" name="Group 8"/>
          <p:cNvGrpSpPr/>
          <p:nvPr/>
        </p:nvGrpSpPr>
        <p:grpSpPr>
          <a:xfrm>
            <a:off x="293686" y="5706549"/>
            <a:ext cx="2533191" cy="345517"/>
            <a:chOff x="293686" y="5706549"/>
            <a:chExt cx="2533191" cy="345517"/>
          </a:xfrm>
        </p:grpSpPr>
        <p:sp>
          <p:nvSpPr>
            <p:cNvPr id="2" name="TextBox 1"/>
            <p:cNvSpPr txBox="1"/>
            <p:nvPr/>
          </p:nvSpPr>
          <p:spPr>
            <a:xfrm>
              <a:off x="1087097" y="5867400"/>
              <a:ext cx="963725" cy="184666"/>
            </a:xfrm>
            <a:prstGeom prst="rect">
              <a:avLst/>
            </a:prstGeom>
            <a:solidFill>
              <a:schemeClr val="bg1"/>
            </a:solidFill>
          </p:spPr>
          <p:txBody>
            <a:bodyPr wrap="none" rtlCol="0">
              <a:spAutoFit/>
            </a:bodyPr>
            <a:lstStyle/>
            <a:p>
              <a:r>
                <a:rPr lang="en-US" sz="600" b="1" dirty="0" smtClean="0">
                  <a:solidFill>
                    <a:schemeClr val="tx2"/>
                  </a:solidFill>
                </a:rPr>
                <a:t>Satellite Zenith Angle</a:t>
              </a:r>
              <a:endParaRPr lang="en-US" sz="600" b="1" dirty="0">
                <a:solidFill>
                  <a:schemeClr val="tx2"/>
                </a:solidFill>
              </a:endParaRPr>
            </a:p>
          </p:txBody>
        </p:sp>
        <p:sp>
          <p:nvSpPr>
            <p:cNvPr id="5" name="Rectangle 4"/>
            <p:cNvSpPr/>
            <p:nvPr/>
          </p:nvSpPr>
          <p:spPr>
            <a:xfrm>
              <a:off x="429845" y="5767385"/>
              <a:ext cx="2360985"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TextBox 3"/>
            <p:cNvSpPr txBox="1"/>
            <p:nvPr/>
          </p:nvSpPr>
          <p:spPr>
            <a:xfrm>
              <a:off x="1457325" y="5706549"/>
              <a:ext cx="227948" cy="184666"/>
            </a:xfrm>
            <a:prstGeom prst="rect">
              <a:avLst/>
            </a:prstGeom>
            <a:noFill/>
          </p:spPr>
          <p:txBody>
            <a:bodyPr wrap="none" rtlCol="0">
              <a:spAutoFit/>
            </a:bodyPr>
            <a:lstStyle/>
            <a:p>
              <a:r>
                <a:rPr lang="en-US" sz="600" b="1" dirty="0" smtClean="0">
                  <a:solidFill>
                    <a:schemeClr val="tx2"/>
                  </a:solidFill>
                </a:rPr>
                <a:t>0</a:t>
              </a:r>
              <a:endParaRPr lang="en-US" sz="600" b="1" dirty="0">
                <a:solidFill>
                  <a:schemeClr val="tx2"/>
                </a:solidFill>
              </a:endParaRPr>
            </a:p>
          </p:txBody>
        </p:sp>
        <p:sp>
          <p:nvSpPr>
            <p:cNvPr id="24" name="TextBox 23"/>
            <p:cNvSpPr txBox="1"/>
            <p:nvPr/>
          </p:nvSpPr>
          <p:spPr>
            <a:xfrm>
              <a:off x="1731051" y="5706549"/>
              <a:ext cx="271228" cy="184666"/>
            </a:xfrm>
            <a:prstGeom prst="rect">
              <a:avLst/>
            </a:prstGeom>
            <a:noFill/>
          </p:spPr>
          <p:txBody>
            <a:bodyPr wrap="none" rtlCol="0">
              <a:spAutoFit/>
            </a:bodyPr>
            <a:lstStyle/>
            <a:p>
              <a:r>
                <a:rPr lang="en-US" sz="600" b="1" dirty="0" smtClean="0">
                  <a:solidFill>
                    <a:schemeClr val="tx2"/>
                  </a:solidFill>
                </a:rPr>
                <a:t>20</a:t>
              </a:r>
              <a:endParaRPr lang="en-US" sz="600" b="1" dirty="0">
                <a:solidFill>
                  <a:schemeClr val="tx2"/>
                </a:solidFill>
              </a:endParaRPr>
            </a:p>
          </p:txBody>
        </p:sp>
        <p:sp>
          <p:nvSpPr>
            <p:cNvPr id="25" name="TextBox 24"/>
            <p:cNvSpPr txBox="1"/>
            <p:nvPr/>
          </p:nvSpPr>
          <p:spPr>
            <a:xfrm>
              <a:off x="2002279" y="5706549"/>
              <a:ext cx="271228" cy="184666"/>
            </a:xfrm>
            <a:prstGeom prst="rect">
              <a:avLst/>
            </a:prstGeom>
            <a:noFill/>
          </p:spPr>
          <p:txBody>
            <a:bodyPr wrap="none" rtlCol="0">
              <a:spAutoFit/>
            </a:bodyPr>
            <a:lstStyle/>
            <a:p>
              <a:r>
                <a:rPr lang="en-US" sz="600" b="1" dirty="0" smtClean="0">
                  <a:solidFill>
                    <a:schemeClr val="tx2"/>
                  </a:solidFill>
                </a:rPr>
                <a:t>40</a:t>
              </a:r>
              <a:endParaRPr lang="en-US" sz="600" b="1" dirty="0">
                <a:solidFill>
                  <a:schemeClr val="tx2"/>
                </a:solidFill>
              </a:endParaRPr>
            </a:p>
          </p:txBody>
        </p:sp>
        <p:sp>
          <p:nvSpPr>
            <p:cNvPr id="26" name="TextBox 25"/>
            <p:cNvSpPr txBox="1"/>
            <p:nvPr/>
          </p:nvSpPr>
          <p:spPr>
            <a:xfrm>
              <a:off x="2286000" y="5706549"/>
              <a:ext cx="271228" cy="184666"/>
            </a:xfrm>
            <a:prstGeom prst="rect">
              <a:avLst/>
            </a:prstGeom>
            <a:noFill/>
          </p:spPr>
          <p:txBody>
            <a:bodyPr wrap="none" rtlCol="0">
              <a:spAutoFit/>
            </a:bodyPr>
            <a:lstStyle/>
            <a:p>
              <a:r>
                <a:rPr lang="en-US" sz="600" b="1" dirty="0" smtClean="0">
                  <a:solidFill>
                    <a:schemeClr val="tx2"/>
                  </a:solidFill>
                </a:rPr>
                <a:t>60</a:t>
              </a:r>
              <a:endParaRPr lang="en-US" sz="600" b="1" dirty="0">
                <a:solidFill>
                  <a:schemeClr val="tx2"/>
                </a:solidFill>
              </a:endParaRPr>
            </a:p>
          </p:txBody>
        </p:sp>
        <p:sp>
          <p:nvSpPr>
            <p:cNvPr id="27" name="TextBox 26"/>
            <p:cNvSpPr txBox="1"/>
            <p:nvPr/>
          </p:nvSpPr>
          <p:spPr>
            <a:xfrm>
              <a:off x="2555649" y="5706549"/>
              <a:ext cx="271228" cy="184666"/>
            </a:xfrm>
            <a:prstGeom prst="rect">
              <a:avLst/>
            </a:prstGeom>
            <a:noFill/>
          </p:spPr>
          <p:txBody>
            <a:bodyPr wrap="none" rtlCol="0">
              <a:spAutoFit/>
            </a:bodyPr>
            <a:lstStyle/>
            <a:p>
              <a:r>
                <a:rPr lang="en-US" sz="600" b="1" dirty="0">
                  <a:solidFill>
                    <a:schemeClr val="tx2"/>
                  </a:solidFill>
                </a:rPr>
                <a:t>8</a:t>
              </a:r>
              <a:r>
                <a:rPr lang="en-US" sz="600" b="1" dirty="0" smtClean="0">
                  <a:solidFill>
                    <a:schemeClr val="tx2"/>
                  </a:solidFill>
                </a:rPr>
                <a:t>0</a:t>
              </a:r>
              <a:endParaRPr lang="en-US" sz="600" b="1" dirty="0">
                <a:solidFill>
                  <a:schemeClr val="tx2"/>
                </a:solidFill>
              </a:endParaRPr>
            </a:p>
          </p:txBody>
        </p:sp>
        <p:sp>
          <p:nvSpPr>
            <p:cNvPr id="28" name="TextBox 27"/>
            <p:cNvSpPr txBox="1"/>
            <p:nvPr/>
          </p:nvSpPr>
          <p:spPr>
            <a:xfrm>
              <a:off x="1135983" y="5706549"/>
              <a:ext cx="296876" cy="184666"/>
            </a:xfrm>
            <a:prstGeom prst="rect">
              <a:avLst/>
            </a:prstGeom>
            <a:noFill/>
          </p:spPr>
          <p:txBody>
            <a:bodyPr wrap="none" rtlCol="0">
              <a:spAutoFit/>
            </a:bodyPr>
            <a:lstStyle/>
            <a:p>
              <a:r>
                <a:rPr lang="en-US" sz="600" b="1" dirty="0" smtClean="0">
                  <a:solidFill>
                    <a:schemeClr val="tx2"/>
                  </a:solidFill>
                </a:rPr>
                <a:t>-20</a:t>
              </a:r>
              <a:endParaRPr lang="en-US" sz="600" b="1" dirty="0">
                <a:solidFill>
                  <a:schemeClr val="tx2"/>
                </a:solidFill>
              </a:endParaRPr>
            </a:p>
          </p:txBody>
        </p:sp>
        <p:sp>
          <p:nvSpPr>
            <p:cNvPr id="29" name="TextBox 28"/>
            <p:cNvSpPr txBox="1"/>
            <p:nvPr/>
          </p:nvSpPr>
          <p:spPr>
            <a:xfrm>
              <a:off x="848633" y="5706549"/>
              <a:ext cx="296876" cy="184666"/>
            </a:xfrm>
            <a:prstGeom prst="rect">
              <a:avLst/>
            </a:prstGeom>
            <a:noFill/>
          </p:spPr>
          <p:txBody>
            <a:bodyPr wrap="none" rtlCol="0">
              <a:spAutoFit/>
            </a:bodyPr>
            <a:lstStyle/>
            <a:p>
              <a:r>
                <a:rPr lang="en-US" sz="600" b="1" dirty="0" smtClean="0">
                  <a:solidFill>
                    <a:schemeClr val="tx2"/>
                  </a:solidFill>
                </a:rPr>
                <a:t>-40</a:t>
              </a:r>
              <a:endParaRPr lang="en-US" sz="600" b="1" dirty="0">
                <a:solidFill>
                  <a:schemeClr val="tx2"/>
                </a:solidFill>
              </a:endParaRPr>
            </a:p>
          </p:txBody>
        </p:sp>
        <p:sp>
          <p:nvSpPr>
            <p:cNvPr id="30" name="TextBox 29"/>
            <p:cNvSpPr txBox="1"/>
            <p:nvPr/>
          </p:nvSpPr>
          <p:spPr>
            <a:xfrm>
              <a:off x="568569" y="5706549"/>
              <a:ext cx="296876" cy="184666"/>
            </a:xfrm>
            <a:prstGeom prst="rect">
              <a:avLst/>
            </a:prstGeom>
            <a:noFill/>
          </p:spPr>
          <p:txBody>
            <a:bodyPr wrap="none" rtlCol="0">
              <a:spAutoFit/>
            </a:bodyPr>
            <a:lstStyle/>
            <a:p>
              <a:r>
                <a:rPr lang="en-US" sz="600" b="1" dirty="0" smtClean="0">
                  <a:solidFill>
                    <a:schemeClr val="tx2"/>
                  </a:solidFill>
                </a:rPr>
                <a:t>-60</a:t>
              </a:r>
              <a:endParaRPr lang="en-US" sz="600" b="1" dirty="0">
                <a:solidFill>
                  <a:schemeClr val="tx2"/>
                </a:solidFill>
              </a:endParaRPr>
            </a:p>
          </p:txBody>
        </p:sp>
        <p:sp>
          <p:nvSpPr>
            <p:cNvPr id="31" name="TextBox 30"/>
            <p:cNvSpPr txBox="1"/>
            <p:nvPr/>
          </p:nvSpPr>
          <p:spPr>
            <a:xfrm>
              <a:off x="293686" y="5706549"/>
              <a:ext cx="296876" cy="184666"/>
            </a:xfrm>
            <a:prstGeom prst="rect">
              <a:avLst/>
            </a:prstGeom>
            <a:noFill/>
          </p:spPr>
          <p:txBody>
            <a:bodyPr wrap="none" rtlCol="0">
              <a:spAutoFit/>
            </a:bodyPr>
            <a:lstStyle/>
            <a:p>
              <a:r>
                <a:rPr lang="en-US" sz="600" b="1" dirty="0" smtClean="0">
                  <a:solidFill>
                    <a:schemeClr val="tx2"/>
                  </a:solidFill>
                </a:rPr>
                <a:t>-80</a:t>
              </a:r>
              <a:endParaRPr lang="en-US" sz="600" b="1" dirty="0">
                <a:solidFill>
                  <a:schemeClr val="tx2"/>
                </a:solidFill>
              </a:endParaRPr>
            </a:p>
          </p:txBody>
        </p:sp>
      </p:grpSp>
      <p:grpSp>
        <p:nvGrpSpPr>
          <p:cNvPr id="54" name="Group 53"/>
          <p:cNvGrpSpPr/>
          <p:nvPr/>
        </p:nvGrpSpPr>
        <p:grpSpPr>
          <a:xfrm>
            <a:off x="3048567" y="5706549"/>
            <a:ext cx="2533191" cy="345517"/>
            <a:chOff x="293686" y="5706549"/>
            <a:chExt cx="2533191" cy="345517"/>
          </a:xfrm>
        </p:grpSpPr>
        <p:sp>
          <p:nvSpPr>
            <p:cNvPr id="55" name="TextBox 54"/>
            <p:cNvSpPr txBox="1"/>
            <p:nvPr/>
          </p:nvSpPr>
          <p:spPr>
            <a:xfrm>
              <a:off x="1087097" y="5867400"/>
              <a:ext cx="963725" cy="184666"/>
            </a:xfrm>
            <a:prstGeom prst="rect">
              <a:avLst/>
            </a:prstGeom>
            <a:solidFill>
              <a:schemeClr val="bg1"/>
            </a:solidFill>
          </p:spPr>
          <p:txBody>
            <a:bodyPr wrap="none" rtlCol="0">
              <a:spAutoFit/>
            </a:bodyPr>
            <a:lstStyle/>
            <a:p>
              <a:r>
                <a:rPr lang="en-US" sz="600" b="1" dirty="0" smtClean="0">
                  <a:solidFill>
                    <a:schemeClr val="tx2"/>
                  </a:solidFill>
                </a:rPr>
                <a:t>Satellite Zenith Angle</a:t>
              </a:r>
              <a:endParaRPr lang="en-US" sz="600" b="1" dirty="0">
                <a:solidFill>
                  <a:schemeClr val="tx2"/>
                </a:solidFill>
              </a:endParaRPr>
            </a:p>
          </p:txBody>
        </p:sp>
        <p:sp>
          <p:nvSpPr>
            <p:cNvPr id="56" name="Rectangle 55"/>
            <p:cNvSpPr/>
            <p:nvPr/>
          </p:nvSpPr>
          <p:spPr>
            <a:xfrm>
              <a:off x="429845" y="5767385"/>
              <a:ext cx="2360985"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7" name="TextBox 56"/>
            <p:cNvSpPr txBox="1"/>
            <p:nvPr/>
          </p:nvSpPr>
          <p:spPr>
            <a:xfrm>
              <a:off x="1457325" y="5706549"/>
              <a:ext cx="227948" cy="184666"/>
            </a:xfrm>
            <a:prstGeom prst="rect">
              <a:avLst/>
            </a:prstGeom>
            <a:noFill/>
          </p:spPr>
          <p:txBody>
            <a:bodyPr wrap="none" rtlCol="0">
              <a:spAutoFit/>
            </a:bodyPr>
            <a:lstStyle/>
            <a:p>
              <a:r>
                <a:rPr lang="en-US" sz="600" b="1" dirty="0" smtClean="0">
                  <a:solidFill>
                    <a:schemeClr val="tx2"/>
                  </a:solidFill>
                </a:rPr>
                <a:t>0</a:t>
              </a:r>
              <a:endParaRPr lang="en-US" sz="600" b="1" dirty="0">
                <a:solidFill>
                  <a:schemeClr val="tx2"/>
                </a:solidFill>
              </a:endParaRPr>
            </a:p>
          </p:txBody>
        </p:sp>
        <p:sp>
          <p:nvSpPr>
            <p:cNvPr id="58" name="TextBox 57"/>
            <p:cNvSpPr txBox="1"/>
            <p:nvPr/>
          </p:nvSpPr>
          <p:spPr>
            <a:xfrm>
              <a:off x="1731051" y="5706549"/>
              <a:ext cx="271228" cy="184666"/>
            </a:xfrm>
            <a:prstGeom prst="rect">
              <a:avLst/>
            </a:prstGeom>
            <a:noFill/>
          </p:spPr>
          <p:txBody>
            <a:bodyPr wrap="none" rtlCol="0">
              <a:spAutoFit/>
            </a:bodyPr>
            <a:lstStyle/>
            <a:p>
              <a:r>
                <a:rPr lang="en-US" sz="600" b="1" dirty="0" smtClean="0">
                  <a:solidFill>
                    <a:schemeClr val="tx2"/>
                  </a:solidFill>
                </a:rPr>
                <a:t>20</a:t>
              </a:r>
              <a:endParaRPr lang="en-US" sz="600" b="1" dirty="0">
                <a:solidFill>
                  <a:schemeClr val="tx2"/>
                </a:solidFill>
              </a:endParaRPr>
            </a:p>
          </p:txBody>
        </p:sp>
        <p:sp>
          <p:nvSpPr>
            <p:cNvPr id="59" name="TextBox 58"/>
            <p:cNvSpPr txBox="1"/>
            <p:nvPr/>
          </p:nvSpPr>
          <p:spPr>
            <a:xfrm>
              <a:off x="2002279" y="5706549"/>
              <a:ext cx="271228" cy="184666"/>
            </a:xfrm>
            <a:prstGeom prst="rect">
              <a:avLst/>
            </a:prstGeom>
            <a:noFill/>
          </p:spPr>
          <p:txBody>
            <a:bodyPr wrap="none" rtlCol="0">
              <a:spAutoFit/>
            </a:bodyPr>
            <a:lstStyle/>
            <a:p>
              <a:r>
                <a:rPr lang="en-US" sz="600" b="1" dirty="0" smtClean="0">
                  <a:solidFill>
                    <a:schemeClr val="tx2"/>
                  </a:solidFill>
                </a:rPr>
                <a:t>40</a:t>
              </a:r>
              <a:endParaRPr lang="en-US" sz="600" b="1" dirty="0">
                <a:solidFill>
                  <a:schemeClr val="tx2"/>
                </a:solidFill>
              </a:endParaRPr>
            </a:p>
          </p:txBody>
        </p:sp>
        <p:sp>
          <p:nvSpPr>
            <p:cNvPr id="60" name="TextBox 59"/>
            <p:cNvSpPr txBox="1"/>
            <p:nvPr/>
          </p:nvSpPr>
          <p:spPr>
            <a:xfrm>
              <a:off x="2286000" y="5706549"/>
              <a:ext cx="271228" cy="184666"/>
            </a:xfrm>
            <a:prstGeom prst="rect">
              <a:avLst/>
            </a:prstGeom>
            <a:noFill/>
          </p:spPr>
          <p:txBody>
            <a:bodyPr wrap="none" rtlCol="0">
              <a:spAutoFit/>
            </a:bodyPr>
            <a:lstStyle/>
            <a:p>
              <a:r>
                <a:rPr lang="en-US" sz="600" b="1" dirty="0" smtClean="0">
                  <a:solidFill>
                    <a:schemeClr val="tx2"/>
                  </a:solidFill>
                </a:rPr>
                <a:t>60</a:t>
              </a:r>
              <a:endParaRPr lang="en-US" sz="600" b="1" dirty="0">
                <a:solidFill>
                  <a:schemeClr val="tx2"/>
                </a:solidFill>
              </a:endParaRPr>
            </a:p>
          </p:txBody>
        </p:sp>
        <p:sp>
          <p:nvSpPr>
            <p:cNvPr id="61" name="TextBox 60"/>
            <p:cNvSpPr txBox="1"/>
            <p:nvPr/>
          </p:nvSpPr>
          <p:spPr>
            <a:xfrm>
              <a:off x="2555649" y="5706549"/>
              <a:ext cx="271228" cy="184666"/>
            </a:xfrm>
            <a:prstGeom prst="rect">
              <a:avLst/>
            </a:prstGeom>
            <a:noFill/>
          </p:spPr>
          <p:txBody>
            <a:bodyPr wrap="none" rtlCol="0">
              <a:spAutoFit/>
            </a:bodyPr>
            <a:lstStyle/>
            <a:p>
              <a:r>
                <a:rPr lang="en-US" sz="600" b="1" dirty="0">
                  <a:solidFill>
                    <a:schemeClr val="tx2"/>
                  </a:solidFill>
                </a:rPr>
                <a:t>8</a:t>
              </a:r>
              <a:r>
                <a:rPr lang="en-US" sz="600" b="1" dirty="0" smtClean="0">
                  <a:solidFill>
                    <a:schemeClr val="tx2"/>
                  </a:solidFill>
                </a:rPr>
                <a:t>0</a:t>
              </a:r>
              <a:endParaRPr lang="en-US" sz="600" b="1" dirty="0">
                <a:solidFill>
                  <a:schemeClr val="tx2"/>
                </a:solidFill>
              </a:endParaRPr>
            </a:p>
          </p:txBody>
        </p:sp>
        <p:sp>
          <p:nvSpPr>
            <p:cNvPr id="62" name="TextBox 61"/>
            <p:cNvSpPr txBox="1"/>
            <p:nvPr/>
          </p:nvSpPr>
          <p:spPr>
            <a:xfrm>
              <a:off x="1135983" y="5706549"/>
              <a:ext cx="296876" cy="184666"/>
            </a:xfrm>
            <a:prstGeom prst="rect">
              <a:avLst/>
            </a:prstGeom>
            <a:noFill/>
          </p:spPr>
          <p:txBody>
            <a:bodyPr wrap="none" rtlCol="0">
              <a:spAutoFit/>
            </a:bodyPr>
            <a:lstStyle/>
            <a:p>
              <a:r>
                <a:rPr lang="en-US" sz="600" b="1" dirty="0" smtClean="0">
                  <a:solidFill>
                    <a:schemeClr val="tx2"/>
                  </a:solidFill>
                </a:rPr>
                <a:t>-20</a:t>
              </a:r>
              <a:endParaRPr lang="en-US" sz="600" b="1" dirty="0">
                <a:solidFill>
                  <a:schemeClr val="tx2"/>
                </a:solidFill>
              </a:endParaRPr>
            </a:p>
          </p:txBody>
        </p:sp>
        <p:sp>
          <p:nvSpPr>
            <p:cNvPr id="63" name="TextBox 62"/>
            <p:cNvSpPr txBox="1"/>
            <p:nvPr/>
          </p:nvSpPr>
          <p:spPr>
            <a:xfrm>
              <a:off x="848633" y="5706549"/>
              <a:ext cx="296876" cy="184666"/>
            </a:xfrm>
            <a:prstGeom prst="rect">
              <a:avLst/>
            </a:prstGeom>
            <a:noFill/>
          </p:spPr>
          <p:txBody>
            <a:bodyPr wrap="none" rtlCol="0">
              <a:spAutoFit/>
            </a:bodyPr>
            <a:lstStyle/>
            <a:p>
              <a:r>
                <a:rPr lang="en-US" sz="600" b="1" dirty="0" smtClean="0">
                  <a:solidFill>
                    <a:schemeClr val="tx2"/>
                  </a:solidFill>
                </a:rPr>
                <a:t>-40</a:t>
              </a:r>
              <a:endParaRPr lang="en-US" sz="600" b="1" dirty="0">
                <a:solidFill>
                  <a:schemeClr val="tx2"/>
                </a:solidFill>
              </a:endParaRPr>
            </a:p>
          </p:txBody>
        </p:sp>
        <p:sp>
          <p:nvSpPr>
            <p:cNvPr id="64" name="TextBox 63"/>
            <p:cNvSpPr txBox="1"/>
            <p:nvPr/>
          </p:nvSpPr>
          <p:spPr>
            <a:xfrm>
              <a:off x="568569" y="5706549"/>
              <a:ext cx="296876" cy="184666"/>
            </a:xfrm>
            <a:prstGeom prst="rect">
              <a:avLst/>
            </a:prstGeom>
            <a:noFill/>
          </p:spPr>
          <p:txBody>
            <a:bodyPr wrap="none" rtlCol="0">
              <a:spAutoFit/>
            </a:bodyPr>
            <a:lstStyle/>
            <a:p>
              <a:r>
                <a:rPr lang="en-US" sz="600" b="1" dirty="0" smtClean="0">
                  <a:solidFill>
                    <a:schemeClr val="tx2"/>
                  </a:solidFill>
                </a:rPr>
                <a:t>-60</a:t>
              </a:r>
              <a:endParaRPr lang="en-US" sz="600" b="1" dirty="0">
                <a:solidFill>
                  <a:schemeClr val="tx2"/>
                </a:solidFill>
              </a:endParaRPr>
            </a:p>
          </p:txBody>
        </p:sp>
        <p:sp>
          <p:nvSpPr>
            <p:cNvPr id="65" name="TextBox 64"/>
            <p:cNvSpPr txBox="1"/>
            <p:nvPr/>
          </p:nvSpPr>
          <p:spPr>
            <a:xfrm>
              <a:off x="293686" y="5706549"/>
              <a:ext cx="296876" cy="184666"/>
            </a:xfrm>
            <a:prstGeom prst="rect">
              <a:avLst/>
            </a:prstGeom>
            <a:noFill/>
          </p:spPr>
          <p:txBody>
            <a:bodyPr wrap="none" rtlCol="0">
              <a:spAutoFit/>
            </a:bodyPr>
            <a:lstStyle/>
            <a:p>
              <a:r>
                <a:rPr lang="en-US" sz="600" b="1" dirty="0" smtClean="0">
                  <a:solidFill>
                    <a:schemeClr val="tx2"/>
                  </a:solidFill>
                </a:rPr>
                <a:t>-80</a:t>
              </a:r>
              <a:endParaRPr lang="en-US" sz="600" b="1" dirty="0">
                <a:solidFill>
                  <a:schemeClr val="tx2"/>
                </a:solidFill>
              </a:endParaRPr>
            </a:p>
          </p:txBody>
        </p:sp>
      </p:grpSp>
      <p:grpSp>
        <p:nvGrpSpPr>
          <p:cNvPr id="66" name="Group 65"/>
          <p:cNvGrpSpPr/>
          <p:nvPr/>
        </p:nvGrpSpPr>
        <p:grpSpPr>
          <a:xfrm>
            <a:off x="5815484" y="5706549"/>
            <a:ext cx="2533191" cy="345517"/>
            <a:chOff x="293686" y="5706549"/>
            <a:chExt cx="2533191" cy="345517"/>
          </a:xfrm>
        </p:grpSpPr>
        <p:sp>
          <p:nvSpPr>
            <p:cNvPr id="67" name="TextBox 66"/>
            <p:cNvSpPr txBox="1"/>
            <p:nvPr/>
          </p:nvSpPr>
          <p:spPr>
            <a:xfrm>
              <a:off x="1087097" y="5867400"/>
              <a:ext cx="963725" cy="184666"/>
            </a:xfrm>
            <a:prstGeom prst="rect">
              <a:avLst/>
            </a:prstGeom>
            <a:solidFill>
              <a:schemeClr val="bg1"/>
            </a:solidFill>
          </p:spPr>
          <p:txBody>
            <a:bodyPr wrap="none" rtlCol="0">
              <a:spAutoFit/>
            </a:bodyPr>
            <a:lstStyle/>
            <a:p>
              <a:r>
                <a:rPr lang="en-US" sz="600" b="1" dirty="0" smtClean="0">
                  <a:solidFill>
                    <a:schemeClr val="tx2"/>
                  </a:solidFill>
                </a:rPr>
                <a:t>Satellite Zenith Angle</a:t>
              </a:r>
              <a:endParaRPr lang="en-US" sz="600" b="1" dirty="0">
                <a:solidFill>
                  <a:schemeClr val="tx2"/>
                </a:solidFill>
              </a:endParaRPr>
            </a:p>
          </p:txBody>
        </p:sp>
        <p:sp>
          <p:nvSpPr>
            <p:cNvPr id="68" name="Rectangle 67"/>
            <p:cNvSpPr/>
            <p:nvPr/>
          </p:nvSpPr>
          <p:spPr>
            <a:xfrm>
              <a:off x="429845" y="5767385"/>
              <a:ext cx="2360985"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9" name="TextBox 68"/>
            <p:cNvSpPr txBox="1"/>
            <p:nvPr/>
          </p:nvSpPr>
          <p:spPr>
            <a:xfrm>
              <a:off x="1457325" y="5706549"/>
              <a:ext cx="227948" cy="184666"/>
            </a:xfrm>
            <a:prstGeom prst="rect">
              <a:avLst/>
            </a:prstGeom>
            <a:noFill/>
          </p:spPr>
          <p:txBody>
            <a:bodyPr wrap="none" rtlCol="0">
              <a:spAutoFit/>
            </a:bodyPr>
            <a:lstStyle/>
            <a:p>
              <a:r>
                <a:rPr lang="en-US" sz="600" b="1" dirty="0" smtClean="0">
                  <a:solidFill>
                    <a:schemeClr val="tx2"/>
                  </a:solidFill>
                </a:rPr>
                <a:t>0</a:t>
              </a:r>
              <a:endParaRPr lang="en-US" sz="600" b="1" dirty="0">
                <a:solidFill>
                  <a:schemeClr val="tx2"/>
                </a:solidFill>
              </a:endParaRPr>
            </a:p>
          </p:txBody>
        </p:sp>
        <p:sp>
          <p:nvSpPr>
            <p:cNvPr id="70" name="TextBox 69"/>
            <p:cNvSpPr txBox="1"/>
            <p:nvPr/>
          </p:nvSpPr>
          <p:spPr>
            <a:xfrm>
              <a:off x="1731051" y="5706549"/>
              <a:ext cx="271228" cy="184666"/>
            </a:xfrm>
            <a:prstGeom prst="rect">
              <a:avLst/>
            </a:prstGeom>
            <a:noFill/>
          </p:spPr>
          <p:txBody>
            <a:bodyPr wrap="none" rtlCol="0">
              <a:spAutoFit/>
            </a:bodyPr>
            <a:lstStyle/>
            <a:p>
              <a:r>
                <a:rPr lang="en-US" sz="600" b="1" dirty="0" smtClean="0">
                  <a:solidFill>
                    <a:schemeClr val="tx2"/>
                  </a:solidFill>
                </a:rPr>
                <a:t>20</a:t>
              </a:r>
              <a:endParaRPr lang="en-US" sz="600" b="1" dirty="0">
                <a:solidFill>
                  <a:schemeClr val="tx2"/>
                </a:solidFill>
              </a:endParaRPr>
            </a:p>
          </p:txBody>
        </p:sp>
        <p:sp>
          <p:nvSpPr>
            <p:cNvPr id="71" name="TextBox 70"/>
            <p:cNvSpPr txBox="1"/>
            <p:nvPr/>
          </p:nvSpPr>
          <p:spPr>
            <a:xfrm>
              <a:off x="2002279" y="5706549"/>
              <a:ext cx="271228" cy="184666"/>
            </a:xfrm>
            <a:prstGeom prst="rect">
              <a:avLst/>
            </a:prstGeom>
            <a:noFill/>
          </p:spPr>
          <p:txBody>
            <a:bodyPr wrap="none" rtlCol="0">
              <a:spAutoFit/>
            </a:bodyPr>
            <a:lstStyle/>
            <a:p>
              <a:r>
                <a:rPr lang="en-US" sz="600" b="1" dirty="0" smtClean="0">
                  <a:solidFill>
                    <a:schemeClr val="tx2"/>
                  </a:solidFill>
                </a:rPr>
                <a:t>40</a:t>
              </a:r>
              <a:endParaRPr lang="en-US" sz="600" b="1" dirty="0">
                <a:solidFill>
                  <a:schemeClr val="tx2"/>
                </a:solidFill>
              </a:endParaRPr>
            </a:p>
          </p:txBody>
        </p:sp>
        <p:sp>
          <p:nvSpPr>
            <p:cNvPr id="72" name="TextBox 71"/>
            <p:cNvSpPr txBox="1"/>
            <p:nvPr/>
          </p:nvSpPr>
          <p:spPr>
            <a:xfrm>
              <a:off x="2286000" y="5706549"/>
              <a:ext cx="271228" cy="184666"/>
            </a:xfrm>
            <a:prstGeom prst="rect">
              <a:avLst/>
            </a:prstGeom>
            <a:noFill/>
          </p:spPr>
          <p:txBody>
            <a:bodyPr wrap="none" rtlCol="0">
              <a:spAutoFit/>
            </a:bodyPr>
            <a:lstStyle/>
            <a:p>
              <a:r>
                <a:rPr lang="en-US" sz="600" b="1" dirty="0" smtClean="0">
                  <a:solidFill>
                    <a:schemeClr val="tx2"/>
                  </a:solidFill>
                </a:rPr>
                <a:t>60</a:t>
              </a:r>
              <a:endParaRPr lang="en-US" sz="600" b="1" dirty="0">
                <a:solidFill>
                  <a:schemeClr val="tx2"/>
                </a:solidFill>
              </a:endParaRPr>
            </a:p>
          </p:txBody>
        </p:sp>
        <p:sp>
          <p:nvSpPr>
            <p:cNvPr id="73" name="TextBox 72"/>
            <p:cNvSpPr txBox="1"/>
            <p:nvPr/>
          </p:nvSpPr>
          <p:spPr>
            <a:xfrm>
              <a:off x="2555649" y="5706549"/>
              <a:ext cx="271228" cy="184666"/>
            </a:xfrm>
            <a:prstGeom prst="rect">
              <a:avLst/>
            </a:prstGeom>
            <a:noFill/>
          </p:spPr>
          <p:txBody>
            <a:bodyPr wrap="none" rtlCol="0">
              <a:spAutoFit/>
            </a:bodyPr>
            <a:lstStyle/>
            <a:p>
              <a:r>
                <a:rPr lang="en-US" sz="600" b="1" dirty="0">
                  <a:solidFill>
                    <a:schemeClr val="tx2"/>
                  </a:solidFill>
                </a:rPr>
                <a:t>8</a:t>
              </a:r>
              <a:r>
                <a:rPr lang="en-US" sz="600" b="1" dirty="0" smtClean="0">
                  <a:solidFill>
                    <a:schemeClr val="tx2"/>
                  </a:solidFill>
                </a:rPr>
                <a:t>0</a:t>
              </a:r>
              <a:endParaRPr lang="en-US" sz="600" b="1" dirty="0">
                <a:solidFill>
                  <a:schemeClr val="tx2"/>
                </a:solidFill>
              </a:endParaRPr>
            </a:p>
          </p:txBody>
        </p:sp>
        <p:sp>
          <p:nvSpPr>
            <p:cNvPr id="74" name="TextBox 73"/>
            <p:cNvSpPr txBox="1"/>
            <p:nvPr/>
          </p:nvSpPr>
          <p:spPr>
            <a:xfrm>
              <a:off x="1135983" y="5706549"/>
              <a:ext cx="296876" cy="184666"/>
            </a:xfrm>
            <a:prstGeom prst="rect">
              <a:avLst/>
            </a:prstGeom>
            <a:noFill/>
          </p:spPr>
          <p:txBody>
            <a:bodyPr wrap="none" rtlCol="0">
              <a:spAutoFit/>
            </a:bodyPr>
            <a:lstStyle/>
            <a:p>
              <a:r>
                <a:rPr lang="en-US" sz="600" b="1" dirty="0" smtClean="0">
                  <a:solidFill>
                    <a:schemeClr val="tx2"/>
                  </a:solidFill>
                </a:rPr>
                <a:t>-20</a:t>
              </a:r>
              <a:endParaRPr lang="en-US" sz="600" b="1" dirty="0">
                <a:solidFill>
                  <a:schemeClr val="tx2"/>
                </a:solidFill>
              </a:endParaRPr>
            </a:p>
          </p:txBody>
        </p:sp>
        <p:sp>
          <p:nvSpPr>
            <p:cNvPr id="75" name="TextBox 74"/>
            <p:cNvSpPr txBox="1"/>
            <p:nvPr/>
          </p:nvSpPr>
          <p:spPr>
            <a:xfrm>
              <a:off x="848633" y="5706549"/>
              <a:ext cx="296876" cy="184666"/>
            </a:xfrm>
            <a:prstGeom prst="rect">
              <a:avLst/>
            </a:prstGeom>
            <a:noFill/>
          </p:spPr>
          <p:txBody>
            <a:bodyPr wrap="none" rtlCol="0">
              <a:spAutoFit/>
            </a:bodyPr>
            <a:lstStyle/>
            <a:p>
              <a:r>
                <a:rPr lang="en-US" sz="600" b="1" dirty="0" smtClean="0">
                  <a:solidFill>
                    <a:schemeClr val="tx2"/>
                  </a:solidFill>
                </a:rPr>
                <a:t>-40</a:t>
              </a:r>
              <a:endParaRPr lang="en-US" sz="600" b="1" dirty="0">
                <a:solidFill>
                  <a:schemeClr val="tx2"/>
                </a:solidFill>
              </a:endParaRPr>
            </a:p>
          </p:txBody>
        </p:sp>
        <p:sp>
          <p:nvSpPr>
            <p:cNvPr id="76" name="TextBox 75"/>
            <p:cNvSpPr txBox="1"/>
            <p:nvPr/>
          </p:nvSpPr>
          <p:spPr>
            <a:xfrm>
              <a:off x="568569" y="5706549"/>
              <a:ext cx="296876" cy="184666"/>
            </a:xfrm>
            <a:prstGeom prst="rect">
              <a:avLst/>
            </a:prstGeom>
            <a:noFill/>
          </p:spPr>
          <p:txBody>
            <a:bodyPr wrap="none" rtlCol="0">
              <a:spAutoFit/>
            </a:bodyPr>
            <a:lstStyle/>
            <a:p>
              <a:r>
                <a:rPr lang="en-US" sz="600" b="1" dirty="0" smtClean="0">
                  <a:solidFill>
                    <a:schemeClr val="tx2"/>
                  </a:solidFill>
                </a:rPr>
                <a:t>-60</a:t>
              </a:r>
              <a:endParaRPr lang="en-US" sz="600" b="1" dirty="0">
                <a:solidFill>
                  <a:schemeClr val="tx2"/>
                </a:solidFill>
              </a:endParaRPr>
            </a:p>
          </p:txBody>
        </p:sp>
        <p:sp>
          <p:nvSpPr>
            <p:cNvPr id="77" name="TextBox 76"/>
            <p:cNvSpPr txBox="1"/>
            <p:nvPr/>
          </p:nvSpPr>
          <p:spPr>
            <a:xfrm>
              <a:off x="293686" y="5706549"/>
              <a:ext cx="296876" cy="184666"/>
            </a:xfrm>
            <a:prstGeom prst="rect">
              <a:avLst/>
            </a:prstGeom>
            <a:noFill/>
          </p:spPr>
          <p:txBody>
            <a:bodyPr wrap="none" rtlCol="0">
              <a:spAutoFit/>
            </a:bodyPr>
            <a:lstStyle/>
            <a:p>
              <a:r>
                <a:rPr lang="en-US" sz="600" b="1" dirty="0" smtClean="0">
                  <a:solidFill>
                    <a:schemeClr val="tx2"/>
                  </a:solidFill>
                </a:rPr>
                <a:t>-80</a:t>
              </a:r>
              <a:endParaRPr lang="en-US" sz="600" b="1" dirty="0">
                <a:solidFill>
                  <a:schemeClr val="tx2"/>
                </a:solidFill>
              </a:endParaRPr>
            </a:p>
          </p:txBody>
        </p:sp>
      </p:grpSp>
      <p:sp>
        <p:nvSpPr>
          <p:cNvPr id="78" name="TextBox 77"/>
          <p:cNvSpPr txBox="1"/>
          <p:nvPr/>
        </p:nvSpPr>
        <p:spPr>
          <a:xfrm>
            <a:off x="209592" y="4228780"/>
            <a:ext cx="314510" cy="184666"/>
          </a:xfrm>
          <a:prstGeom prst="rect">
            <a:avLst/>
          </a:prstGeom>
          <a:noFill/>
        </p:spPr>
        <p:txBody>
          <a:bodyPr wrap="none" rtlCol="0">
            <a:spAutoFit/>
          </a:bodyPr>
          <a:lstStyle/>
          <a:p>
            <a:pPr algn="r"/>
            <a:r>
              <a:rPr lang="en-US" sz="600" b="1" dirty="0" smtClean="0">
                <a:solidFill>
                  <a:schemeClr val="tx2"/>
                </a:solidFill>
              </a:rPr>
              <a:t>200</a:t>
            </a:r>
            <a:endParaRPr lang="en-US" sz="600" b="1" dirty="0">
              <a:solidFill>
                <a:schemeClr val="tx2"/>
              </a:solidFill>
            </a:endParaRPr>
          </a:p>
        </p:txBody>
      </p:sp>
      <p:sp>
        <p:nvSpPr>
          <p:cNvPr id="80" name="TextBox 79"/>
          <p:cNvSpPr txBox="1"/>
          <p:nvPr/>
        </p:nvSpPr>
        <p:spPr>
          <a:xfrm>
            <a:off x="209592" y="4944071"/>
            <a:ext cx="314510" cy="184666"/>
          </a:xfrm>
          <a:prstGeom prst="rect">
            <a:avLst/>
          </a:prstGeom>
          <a:noFill/>
        </p:spPr>
        <p:txBody>
          <a:bodyPr wrap="none" rtlCol="0">
            <a:spAutoFit/>
          </a:bodyPr>
          <a:lstStyle/>
          <a:p>
            <a:pPr algn="r"/>
            <a:r>
              <a:rPr lang="en-US" sz="600" b="1" dirty="0">
                <a:solidFill>
                  <a:schemeClr val="tx2"/>
                </a:solidFill>
              </a:rPr>
              <a:t>1</a:t>
            </a:r>
            <a:r>
              <a:rPr lang="en-US" sz="600" b="1" dirty="0" smtClean="0">
                <a:solidFill>
                  <a:schemeClr val="tx2"/>
                </a:solidFill>
              </a:rPr>
              <a:t>00</a:t>
            </a:r>
            <a:endParaRPr lang="en-US" sz="600" b="1" dirty="0">
              <a:solidFill>
                <a:schemeClr val="tx2"/>
              </a:solidFill>
            </a:endParaRPr>
          </a:p>
        </p:txBody>
      </p:sp>
      <p:sp>
        <p:nvSpPr>
          <p:cNvPr id="81" name="TextBox 80"/>
          <p:cNvSpPr txBox="1"/>
          <p:nvPr/>
        </p:nvSpPr>
        <p:spPr>
          <a:xfrm>
            <a:off x="296154" y="5614220"/>
            <a:ext cx="227948" cy="184666"/>
          </a:xfrm>
          <a:prstGeom prst="rect">
            <a:avLst/>
          </a:prstGeom>
          <a:noFill/>
        </p:spPr>
        <p:txBody>
          <a:bodyPr wrap="none" rtlCol="0">
            <a:spAutoFit/>
          </a:bodyPr>
          <a:lstStyle/>
          <a:p>
            <a:pPr algn="r"/>
            <a:r>
              <a:rPr lang="en-US" sz="600" b="1" dirty="0" smtClean="0">
                <a:solidFill>
                  <a:schemeClr val="tx2"/>
                </a:solidFill>
              </a:rPr>
              <a:t>0</a:t>
            </a:r>
            <a:endParaRPr lang="en-US" sz="600" b="1" dirty="0">
              <a:solidFill>
                <a:schemeClr val="tx2"/>
              </a:solidFill>
            </a:endParaRPr>
          </a:p>
        </p:txBody>
      </p:sp>
      <p:sp>
        <p:nvSpPr>
          <p:cNvPr id="11" name="TextBox 10"/>
          <p:cNvSpPr txBox="1"/>
          <p:nvPr/>
        </p:nvSpPr>
        <p:spPr>
          <a:xfrm rot="16200000">
            <a:off x="-183721" y="4807338"/>
            <a:ext cx="824265" cy="184666"/>
          </a:xfrm>
          <a:prstGeom prst="rect">
            <a:avLst/>
          </a:prstGeom>
          <a:noFill/>
        </p:spPr>
        <p:txBody>
          <a:bodyPr wrap="none" rtlCol="0">
            <a:spAutoFit/>
          </a:bodyPr>
          <a:lstStyle/>
          <a:p>
            <a:pPr algn="ctr"/>
            <a:r>
              <a:rPr lang="en-US" sz="600" b="1" dirty="0" smtClean="0">
                <a:solidFill>
                  <a:schemeClr val="tx2"/>
                </a:solidFill>
              </a:rPr>
              <a:t>Source Area (m</a:t>
            </a:r>
            <a:r>
              <a:rPr lang="en-US" sz="600" b="1" baseline="30000" dirty="0" smtClean="0">
                <a:solidFill>
                  <a:schemeClr val="tx2"/>
                </a:solidFill>
              </a:rPr>
              <a:t>2</a:t>
            </a:r>
            <a:r>
              <a:rPr lang="en-US" sz="600" b="1" dirty="0" smtClean="0">
                <a:solidFill>
                  <a:schemeClr val="tx2"/>
                </a:solidFill>
              </a:rPr>
              <a:t>)</a:t>
            </a:r>
            <a:endParaRPr lang="en-US" sz="600" b="1" dirty="0">
              <a:solidFill>
                <a:schemeClr val="tx2"/>
              </a:solidFill>
            </a:endParaRPr>
          </a:p>
        </p:txBody>
      </p:sp>
      <p:sp>
        <p:nvSpPr>
          <p:cNvPr id="82" name="TextBox 81"/>
          <p:cNvSpPr txBox="1"/>
          <p:nvPr/>
        </p:nvSpPr>
        <p:spPr>
          <a:xfrm rot="16200000">
            <a:off x="5369695" y="4716445"/>
            <a:ext cx="824265" cy="184666"/>
          </a:xfrm>
          <a:prstGeom prst="rect">
            <a:avLst/>
          </a:prstGeom>
          <a:noFill/>
        </p:spPr>
        <p:txBody>
          <a:bodyPr wrap="none" rtlCol="0">
            <a:spAutoFit/>
          </a:bodyPr>
          <a:lstStyle/>
          <a:p>
            <a:pPr algn="ctr"/>
            <a:r>
              <a:rPr lang="en-US" sz="600" b="1" dirty="0" smtClean="0">
                <a:solidFill>
                  <a:schemeClr val="tx2"/>
                </a:solidFill>
              </a:rPr>
              <a:t>Source Area (m</a:t>
            </a:r>
            <a:r>
              <a:rPr lang="en-US" sz="600" b="1" baseline="30000" dirty="0" smtClean="0">
                <a:solidFill>
                  <a:schemeClr val="tx2"/>
                </a:solidFill>
              </a:rPr>
              <a:t>2</a:t>
            </a:r>
            <a:r>
              <a:rPr lang="en-US" sz="600" b="1" dirty="0" smtClean="0">
                <a:solidFill>
                  <a:schemeClr val="tx2"/>
                </a:solidFill>
              </a:rPr>
              <a:t>)</a:t>
            </a:r>
            <a:endParaRPr lang="en-US" sz="600" b="1" dirty="0">
              <a:solidFill>
                <a:schemeClr val="tx2"/>
              </a:solidFill>
            </a:endParaRPr>
          </a:p>
        </p:txBody>
      </p:sp>
      <p:sp>
        <p:nvSpPr>
          <p:cNvPr id="83" name="TextBox 82"/>
          <p:cNvSpPr txBox="1"/>
          <p:nvPr/>
        </p:nvSpPr>
        <p:spPr>
          <a:xfrm rot="16200000">
            <a:off x="2517901" y="4716445"/>
            <a:ext cx="824265" cy="184666"/>
          </a:xfrm>
          <a:prstGeom prst="rect">
            <a:avLst/>
          </a:prstGeom>
          <a:noFill/>
        </p:spPr>
        <p:txBody>
          <a:bodyPr wrap="none" rtlCol="0">
            <a:spAutoFit/>
          </a:bodyPr>
          <a:lstStyle/>
          <a:p>
            <a:pPr algn="ctr"/>
            <a:r>
              <a:rPr lang="en-US" sz="600" b="1" dirty="0" smtClean="0">
                <a:solidFill>
                  <a:schemeClr val="tx2"/>
                </a:solidFill>
              </a:rPr>
              <a:t>Source Area (m</a:t>
            </a:r>
            <a:r>
              <a:rPr lang="en-US" sz="600" b="1" baseline="30000" dirty="0" smtClean="0">
                <a:solidFill>
                  <a:schemeClr val="tx2"/>
                </a:solidFill>
              </a:rPr>
              <a:t>2</a:t>
            </a:r>
            <a:r>
              <a:rPr lang="en-US" sz="600" b="1" dirty="0" smtClean="0">
                <a:solidFill>
                  <a:schemeClr val="tx2"/>
                </a:solidFill>
              </a:rPr>
              <a:t>)</a:t>
            </a:r>
            <a:endParaRPr lang="en-US" sz="600" b="1" dirty="0">
              <a:solidFill>
                <a:schemeClr val="tx2"/>
              </a:solidFill>
            </a:endParaRPr>
          </a:p>
        </p:txBody>
      </p:sp>
      <p:sp>
        <p:nvSpPr>
          <p:cNvPr id="84" name="TextBox 83"/>
          <p:cNvSpPr txBox="1"/>
          <p:nvPr/>
        </p:nvSpPr>
        <p:spPr>
          <a:xfrm>
            <a:off x="2962090" y="3875314"/>
            <a:ext cx="314510" cy="184666"/>
          </a:xfrm>
          <a:prstGeom prst="rect">
            <a:avLst/>
          </a:prstGeom>
          <a:noFill/>
        </p:spPr>
        <p:txBody>
          <a:bodyPr wrap="none" rtlCol="0">
            <a:spAutoFit/>
          </a:bodyPr>
          <a:lstStyle/>
          <a:p>
            <a:pPr algn="r"/>
            <a:r>
              <a:rPr lang="en-US" sz="600" b="1" dirty="0" smtClean="0">
                <a:solidFill>
                  <a:schemeClr val="tx2"/>
                </a:solidFill>
              </a:rPr>
              <a:t>200</a:t>
            </a:r>
            <a:endParaRPr lang="en-US" sz="600" b="1" dirty="0">
              <a:solidFill>
                <a:schemeClr val="tx2"/>
              </a:solidFill>
            </a:endParaRPr>
          </a:p>
        </p:txBody>
      </p:sp>
      <p:sp>
        <p:nvSpPr>
          <p:cNvPr id="85" name="TextBox 84"/>
          <p:cNvSpPr txBox="1"/>
          <p:nvPr/>
        </p:nvSpPr>
        <p:spPr>
          <a:xfrm>
            <a:off x="2962090" y="4759653"/>
            <a:ext cx="314510" cy="184666"/>
          </a:xfrm>
          <a:prstGeom prst="rect">
            <a:avLst/>
          </a:prstGeom>
          <a:noFill/>
        </p:spPr>
        <p:txBody>
          <a:bodyPr wrap="none" rtlCol="0">
            <a:spAutoFit/>
          </a:bodyPr>
          <a:lstStyle/>
          <a:p>
            <a:pPr algn="r"/>
            <a:r>
              <a:rPr lang="en-US" sz="600" b="1" dirty="0">
                <a:solidFill>
                  <a:schemeClr val="tx2"/>
                </a:solidFill>
              </a:rPr>
              <a:t>1</a:t>
            </a:r>
            <a:r>
              <a:rPr lang="en-US" sz="600" b="1" dirty="0" smtClean="0">
                <a:solidFill>
                  <a:schemeClr val="tx2"/>
                </a:solidFill>
              </a:rPr>
              <a:t>00</a:t>
            </a:r>
            <a:endParaRPr lang="en-US" sz="600" b="1" dirty="0">
              <a:solidFill>
                <a:schemeClr val="tx2"/>
              </a:solidFill>
            </a:endParaRPr>
          </a:p>
        </p:txBody>
      </p:sp>
      <p:sp>
        <p:nvSpPr>
          <p:cNvPr id="86" name="TextBox 85"/>
          <p:cNvSpPr txBox="1"/>
          <p:nvPr/>
        </p:nvSpPr>
        <p:spPr>
          <a:xfrm>
            <a:off x="3048652" y="5637270"/>
            <a:ext cx="227948" cy="184666"/>
          </a:xfrm>
          <a:prstGeom prst="rect">
            <a:avLst/>
          </a:prstGeom>
          <a:noFill/>
        </p:spPr>
        <p:txBody>
          <a:bodyPr wrap="none" rtlCol="0">
            <a:spAutoFit/>
          </a:bodyPr>
          <a:lstStyle/>
          <a:p>
            <a:pPr algn="r"/>
            <a:r>
              <a:rPr lang="en-US" sz="600" b="1" dirty="0" smtClean="0">
                <a:solidFill>
                  <a:schemeClr val="tx2"/>
                </a:solidFill>
              </a:rPr>
              <a:t>0</a:t>
            </a:r>
            <a:endParaRPr lang="en-US" sz="600" b="1" dirty="0">
              <a:solidFill>
                <a:schemeClr val="tx2"/>
              </a:solidFill>
            </a:endParaRPr>
          </a:p>
        </p:txBody>
      </p:sp>
      <p:sp>
        <p:nvSpPr>
          <p:cNvPr id="87" name="TextBox 86"/>
          <p:cNvSpPr txBox="1"/>
          <p:nvPr/>
        </p:nvSpPr>
        <p:spPr>
          <a:xfrm>
            <a:off x="5729622" y="3883640"/>
            <a:ext cx="314510" cy="184666"/>
          </a:xfrm>
          <a:prstGeom prst="rect">
            <a:avLst/>
          </a:prstGeom>
          <a:noFill/>
        </p:spPr>
        <p:txBody>
          <a:bodyPr wrap="none" rtlCol="0">
            <a:spAutoFit/>
          </a:bodyPr>
          <a:lstStyle/>
          <a:p>
            <a:pPr algn="r"/>
            <a:r>
              <a:rPr lang="en-US" sz="600" b="1" dirty="0">
                <a:solidFill>
                  <a:schemeClr val="tx2"/>
                </a:solidFill>
              </a:rPr>
              <a:t>1</a:t>
            </a:r>
            <a:r>
              <a:rPr lang="en-US" sz="600" b="1" dirty="0" smtClean="0">
                <a:solidFill>
                  <a:schemeClr val="tx2"/>
                </a:solidFill>
              </a:rPr>
              <a:t>00</a:t>
            </a:r>
            <a:endParaRPr lang="en-US" sz="600" b="1" dirty="0">
              <a:solidFill>
                <a:schemeClr val="tx2"/>
              </a:solidFill>
            </a:endParaRPr>
          </a:p>
        </p:txBody>
      </p:sp>
      <p:sp>
        <p:nvSpPr>
          <p:cNvPr id="88" name="TextBox 87"/>
          <p:cNvSpPr txBox="1"/>
          <p:nvPr/>
        </p:nvSpPr>
        <p:spPr>
          <a:xfrm>
            <a:off x="5772904" y="4754496"/>
            <a:ext cx="271228" cy="184666"/>
          </a:xfrm>
          <a:prstGeom prst="rect">
            <a:avLst/>
          </a:prstGeom>
          <a:noFill/>
        </p:spPr>
        <p:txBody>
          <a:bodyPr wrap="none" rtlCol="0">
            <a:spAutoFit/>
          </a:bodyPr>
          <a:lstStyle/>
          <a:p>
            <a:pPr algn="r"/>
            <a:r>
              <a:rPr lang="en-US" sz="600" b="1" dirty="0">
                <a:solidFill>
                  <a:schemeClr val="tx2"/>
                </a:solidFill>
              </a:rPr>
              <a:t>5</a:t>
            </a:r>
            <a:r>
              <a:rPr lang="en-US" sz="600" b="1" dirty="0" smtClean="0">
                <a:solidFill>
                  <a:schemeClr val="tx2"/>
                </a:solidFill>
              </a:rPr>
              <a:t>0</a:t>
            </a:r>
            <a:endParaRPr lang="en-US" sz="600" b="1" dirty="0">
              <a:solidFill>
                <a:schemeClr val="tx2"/>
              </a:solidFill>
            </a:endParaRPr>
          </a:p>
        </p:txBody>
      </p:sp>
      <p:sp>
        <p:nvSpPr>
          <p:cNvPr id="89" name="TextBox 88"/>
          <p:cNvSpPr txBox="1"/>
          <p:nvPr/>
        </p:nvSpPr>
        <p:spPr>
          <a:xfrm>
            <a:off x="5816184" y="5622544"/>
            <a:ext cx="227948" cy="184666"/>
          </a:xfrm>
          <a:prstGeom prst="rect">
            <a:avLst/>
          </a:prstGeom>
          <a:noFill/>
        </p:spPr>
        <p:txBody>
          <a:bodyPr wrap="none" rtlCol="0">
            <a:spAutoFit/>
          </a:bodyPr>
          <a:lstStyle/>
          <a:p>
            <a:pPr algn="r"/>
            <a:r>
              <a:rPr lang="en-US" sz="600" b="1" dirty="0" smtClean="0">
                <a:solidFill>
                  <a:schemeClr val="tx2"/>
                </a:solidFill>
              </a:rPr>
              <a:t>0</a:t>
            </a:r>
            <a:endParaRPr lang="en-US" sz="600" b="1" dirty="0">
              <a:solidFill>
                <a:schemeClr val="tx2"/>
              </a:solidFill>
            </a:endParaRPr>
          </a:p>
        </p:txBody>
      </p:sp>
    </p:spTree>
    <p:extLst>
      <p:ext uri="{BB962C8B-B14F-4D97-AF65-F5344CB8AC3E}">
        <p14:creationId xmlns:p14="http://schemas.microsoft.com/office/powerpoint/2010/main" val="3144683096"/>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679575" y="39688"/>
            <a:ext cx="5822950" cy="914400"/>
          </a:xfrm>
          <a:prstGeom prst="rect">
            <a:avLst/>
          </a:prstGeom>
          <a:noFill/>
          <a:ln w="9525">
            <a:noFill/>
            <a:miter lim="800000"/>
            <a:headEnd/>
            <a:tailEnd/>
          </a:ln>
        </p:spPr>
        <p:txBody>
          <a:bodyPr wrap="none">
            <a:spAutoFit/>
          </a:bodyPr>
          <a:lstStyle/>
          <a:p>
            <a:pPr algn="ctr">
              <a:lnSpc>
                <a:spcPct val="90000"/>
              </a:lnSpc>
            </a:pPr>
            <a:r>
              <a:rPr lang="en-US" sz="3200" b="1" dirty="0">
                <a:solidFill>
                  <a:schemeClr val="tx2"/>
                </a:solidFill>
              </a:rPr>
              <a:t>OUTLINE</a:t>
            </a:r>
          </a:p>
          <a:p>
            <a:pPr algn="ctr">
              <a:lnSpc>
                <a:spcPct val="90000"/>
              </a:lnSpc>
            </a:pPr>
            <a:r>
              <a:rPr lang="en-US" sz="2800" b="0" dirty="0">
                <a:solidFill>
                  <a:schemeClr val="tx2"/>
                </a:solidFill>
              </a:rPr>
              <a:t>Solar &amp; Terrestrial Physics Division</a:t>
            </a:r>
            <a:r>
              <a:rPr lang="en-US" sz="2800" dirty="0">
                <a:solidFill>
                  <a:schemeClr val="tx2"/>
                </a:solidFill>
              </a:rPr>
              <a:t> </a:t>
            </a:r>
          </a:p>
        </p:txBody>
      </p:sp>
      <p:sp>
        <p:nvSpPr>
          <p:cNvPr id="7171" name="Text Box 3"/>
          <p:cNvSpPr txBox="1">
            <a:spLocks noChangeArrowheads="1"/>
          </p:cNvSpPr>
          <p:nvPr/>
        </p:nvSpPr>
        <p:spPr bwMode="auto">
          <a:xfrm>
            <a:off x="994088" y="1517650"/>
            <a:ext cx="5606022" cy="4278094"/>
          </a:xfrm>
          <a:prstGeom prst="rect">
            <a:avLst/>
          </a:prstGeom>
          <a:noFill/>
          <a:ln w="9525">
            <a:noFill/>
            <a:miter lim="800000"/>
            <a:headEnd/>
            <a:tailEnd/>
          </a:ln>
        </p:spPr>
        <p:txBody>
          <a:bodyPr wrap="none">
            <a:spAutoFit/>
          </a:bodyPr>
          <a:lstStyle/>
          <a:p>
            <a:pPr>
              <a:spcBef>
                <a:spcPct val="50000"/>
              </a:spcBef>
            </a:pPr>
            <a:r>
              <a:rPr lang="en-US" sz="3200" dirty="0">
                <a:solidFill>
                  <a:schemeClr val="tx2"/>
                </a:solidFill>
              </a:rPr>
              <a:t>STP </a:t>
            </a:r>
            <a:r>
              <a:rPr lang="en-US" sz="3200" dirty="0" smtClean="0">
                <a:solidFill>
                  <a:schemeClr val="tx2"/>
                </a:solidFill>
              </a:rPr>
              <a:t>Division </a:t>
            </a:r>
            <a:r>
              <a:rPr lang="en-US" sz="3200" dirty="0">
                <a:solidFill>
                  <a:schemeClr val="tx2"/>
                </a:solidFill>
              </a:rPr>
              <a:t>Overview</a:t>
            </a:r>
          </a:p>
          <a:p>
            <a:pPr>
              <a:spcBef>
                <a:spcPct val="50000"/>
              </a:spcBef>
            </a:pPr>
            <a:r>
              <a:rPr lang="en-US" sz="3200" dirty="0">
                <a:solidFill>
                  <a:schemeClr val="tx2"/>
                </a:solidFill>
              </a:rPr>
              <a:t>Milestones &amp; </a:t>
            </a:r>
            <a:r>
              <a:rPr lang="en-US" sz="3200" dirty="0" smtClean="0">
                <a:solidFill>
                  <a:schemeClr val="tx2"/>
                </a:solidFill>
              </a:rPr>
              <a:t>Metrics</a:t>
            </a:r>
            <a:endParaRPr lang="en-US" sz="3200" i="1" dirty="0">
              <a:solidFill>
                <a:schemeClr val="tx2"/>
              </a:solidFill>
            </a:endParaRPr>
          </a:p>
          <a:p>
            <a:pPr>
              <a:spcBef>
                <a:spcPct val="50000"/>
              </a:spcBef>
            </a:pPr>
            <a:r>
              <a:rPr lang="en-US" sz="3200" dirty="0" smtClean="0">
                <a:solidFill>
                  <a:schemeClr val="tx2"/>
                </a:solidFill>
              </a:rPr>
              <a:t>Program Updates</a:t>
            </a:r>
          </a:p>
          <a:p>
            <a:pPr>
              <a:spcBef>
                <a:spcPct val="50000"/>
              </a:spcBef>
            </a:pPr>
            <a:r>
              <a:rPr lang="en-US" sz="3200" dirty="0" smtClean="0">
                <a:solidFill>
                  <a:schemeClr val="tx2"/>
                </a:solidFill>
              </a:rPr>
              <a:t>Special Interest Items</a:t>
            </a:r>
          </a:p>
          <a:p>
            <a:pPr>
              <a:spcBef>
                <a:spcPct val="50000"/>
              </a:spcBef>
            </a:pPr>
            <a:r>
              <a:rPr lang="en-US" sz="3200" dirty="0" smtClean="0">
                <a:solidFill>
                  <a:schemeClr val="tx2"/>
                </a:solidFill>
              </a:rPr>
              <a:t>Publication and Presentations</a:t>
            </a:r>
            <a:endParaRPr lang="en-US" sz="3200" dirty="0">
              <a:solidFill>
                <a:schemeClr val="tx2"/>
              </a:solidFill>
            </a:endParaRPr>
          </a:p>
          <a:p>
            <a:pPr>
              <a:spcBef>
                <a:spcPct val="50000"/>
              </a:spcBef>
            </a:pPr>
            <a:r>
              <a:rPr lang="en-US" sz="3200" dirty="0" smtClean="0">
                <a:solidFill>
                  <a:schemeClr val="tx2"/>
                </a:solidFill>
              </a:rPr>
              <a:t>Issues </a:t>
            </a:r>
            <a:r>
              <a:rPr lang="en-US" sz="3200" dirty="0">
                <a:solidFill>
                  <a:schemeClr val="tx2"/>
                </a:solidFill>
              </a:rPr>
              <a:t>&amp; Summary</a:t>
            </a:r>
          </a:p>
        </p:txBody>
      </p:sp>
      <p:sp>
        <p:nvSpPr>
          <p:cNvPr id="7172" name="AutoShape 4"/>
          <p:cNvSpPr>
            <a:spLocks noChangeArrowheads="1"/>
          </p:cNvSpPr>
          <p:nvPr/>
        </p:nvSpPr>
        <p:spPr bwMode="auto">
          <a:xfrm>
            <a:off x="327026" y="3825876"/>
            <a:ext cx="697734" cy="314325"/>
          </a:xfrm>
          <a:prstGeom prst="rightArrow">
            <a:avLst>
              <a:gd name="adj1" fmla="val 50000"/>
              <a:gd name="adj2" fmla="val 83081"/>
            </a:avLst>
          </a:prstGeom>
          <a:solidFill>
            <a:schemeClr val="accent1"/>
          </a:solidFill>
          <a:ln w="9525">
            <a:solidFill>
              <a:schemeClr val="tx1"/>
            </a:solidFill>
            <a:miter lim="800000"/>
            <a:headEnd/>
            <a:tailEnd/>
          </a:ln>
        </p:spPr>
        <p:txBody>
          <a:bodyPr wrap="none" anchor="ctr"/>
          <a:lstStyle/>
          <a:p>
            <a:pPr algn="ctr">
              <a:spcBef>
                <a:spcPct val="20000"/>
              </a:spcBef>
            </a:pPr>
            <a:endParaRPr lang="en-US"/>
          </a:p>
        </p:txBody>
      </p:sp>
    </p:spTree>
    <p:extLst>
      <p:ext uri="{BB962C8B-B14F-4D97-AF65-F5344CB8AC3E}">
        <p14:creationId xmlns:p14="http://schemas.microsoft.com/office/powerpoint/2010/main" val="2598179442"/>
      </p:ext>
    </p:extLst>
  </p:cSld>
  <p:clrMapOvr>
    <a:masterClrMapping/>
  </p:clrMapOvr>
  <p:transition spd="slow">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Special Interest Item</a:t>
            </a:r>
            <a:endParaRPr lang="en-US" sz="3200" b="1" dirty="0" smtClean="0"/>
          </a:p>
          <a:p>
            <a:pPr fontAlgn="auto">
              <a:spcAft>
                <a:spcPts val="0"/>
              </a:spcAft>
            </a:pPr>
            <a:r>
              <a:rPr lang="en-US" sz="2800" b="1" dirty="0" smtClean="0"/>
              <a:t>NOAA Satellite Science Week 2015</a:t>
            </a:r>
            <a:r>
              <a:rPr lang="en-US" sz="2800" dirty="0" smtClean="0"/>
              <a:t> </a:t>
            </a:r>
          </a:p>
        </p:txBody>
      </p:sp>
      <p:sp>
        <p:nvSpPr>
          <p:cNvPr id="3" name="TextBox 2"/>
          <p:cNvSpPr txBox="1"/>
          <p:nvPr/>
        </p:nvSpPr>
        <p:spPr>
          <a:xfrm>
            <a:off x="137031" y="1296039"/>
            <a:ext cx="4794837" cy="2108269"/>
          </a:xfrm>
          <a:prstGeom prst="rect">
            <a:avLst/>
          </a:prstGeom>
          <a:noFill/>
        </p:spPr>
        <p:txBody>
          <a:bodyPr wrap="square" rtlCol="0">
            <a:spAutoFit/>
          </a:bodyPr>
          <a:lstStyle/>
          <a:p>
            <a:pPr algn="just"/>
            <a:r>
              <a:rPr lang="en-US" sz="1400" dirty="0" smtClean="0">
                <a:solidFill>
                  <a:schemeClr val="tx2"/>
                </a:solidFill>
              </a:rPr>
              <a:t>NOAA Satellite Science Week 2015 will be held 23-27 February at the UCAR Center Green facility, Boulder CO.  NOAA </a:t>
            </a:r>
            <a:r>
              <a:rPr lang="en-US" sz="1400" b="1" dirty="0" smtClean="0">
                <a:solidFill>
                  <a:schemeClr val="tx2"/>
                </a:solidFill>
              </a:rPr>
              <a:t>Space Weather </a:t>
            </a:r>
            <a:r>
              <a:rPr lang="en-US" sz="1400" dirty="0" smtClean="0">
                <a:solidFill>
                  <a:schemeClr val="tx2"/>
                </a:solidFill>
              </a:rPr>
              <a:t>will be covered in 2 sessions in the afternoon of Tuesday, 24 Feb.</a:t>
            </a:r>
          </a:p>
          <a:p>
            <a:pPr algn="just">
              <a:spcBef>
                <a:spcPts val="600"/>
              </a:spcBef>
            </a:pPr>
            <a:r>
              <a:rPr lang="en-US" sz="1400" dirty="0">
                <a:solidFill>
                  <a:schemeClr val="tx2"/>
                </a:solidFill>
              </a:rPr>
              <a:t>Science Week is a joint meeting to review and discuss the state of the science portfolio of the GOES-R and JPSS programs. This includes GOES-R and JPSS products, their availability and maturity, risk reduction science activities, and calibration/validation</a:t>
            </a:r>
            <a:r>
              <a:rPr lang="en-US" sz="1400" dirty="0" smtClean="0">
                <a:solidFill>
                  <a:schemeClr val="tx2"/>
                </a:solidFill>
              </a:rPr>
              <a:t>.</a:t>
            </a:r>
          </a:p>
        </p:txBody>
      </p:sp>
      <p:pic>
        <p:nvPicPr>
          <p:cNvPr id="1026" name="Picture 2" descr="http://www.ucar.edu/communications/newsreleases/2002/newbuil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19199"/>
            <a:ext cx="3124200" cy="23431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7031" y="3368168"/>
            <a:ext cx="8077200" cy="2946961"/>
          </a:xfrm>
          <a:prstGeom prst="rect">
            <a:avLst/>
          </a:prstGeom>
          <a:noFill/>
        </p:spPr>
        <p:txBody>
          <a:bodyPr wrap="square" rtlCol="0">
            <a:spAutoFit/>
          </a:bodyPr>
          <a:lstStyle/>
          <a:p>
            <a:pPr algn="just"/>
            <a:r>
              <a:rPr lang="en-US" sz="1400" b="1" u="sng" dirty="0" smtClean="0">
                <a:solidFill>
                  <a:schemeClr val="tx2"/>
                </a:solidFill>
              </a:rPr>
              <a:t>Objectives:</a:t>
            </a:r>
            <a:endParaRPr lang="en-US" sz="1400" b="1" u="sng" dirty="0">
              <a:solidFill>
                <a:schemeClr val="tx2"/>
              </a:solidFill>
            </a:endParaRPr>
          </a:p>
          <a:p>
            <a:pPr marL="171450" indent="-171450" algn="just">
              <a:spcBef>
                <a:spcPts val="300"/>
              </a:spcBef>
              <a:buFont typeface="Arial" panose="020B0604020202020204" pitchFamily="34" charset="0"/>
              <a:buChar char="•"/>
            </a:pPr>
            <a:r>
              <a:rPr lang="en-US" sz="1400" dirty="0">
                <a:solidFill>
                  <a:schemeClr val="tx2"/>
                </a:solidFill>
              </a:rPr>
              <a:t>Communicate status of products available from NESDIS operations and direct </a:t>
            </a:r>
            <a:r>
              <a:rPr lang="en-US" sz="1400" dirty="0" smtClean="0">
                <a:solidFill>
                  <a:schemeClr val="tx2"/>
                </a:solidFill>
              </a:rPr>
              <a:t>readout.</a:t>
            </a:r>
            <a:endParaRPr lang="en-US" sz="1400" dirty="0">
              <a:solidFill>
                <a:schemeClr val="tx2"/>
              </a:solidFill>
            </a:endParaRPr>
          </a:p>
          <a:p>
            <a:pPr marL="171450" indent="-171450" algn="just">
              <a:spcBef>
                <a:spcPts val="300"/>
              </a:spcBef>
              <a:buFont typeface="Arial" panose="020B0604020202020204" pitchFamily="34" charset="0"/>
              <a:buChar char="•"/>
            </a:pPr>
            <a:r>
              <a:rPr lang="en-US" sz="1400" dirty="0">
                <a:solidFill>
                  <a:schemeClr val="tx2"/>
                </a:solidFill>
              </a:rPr>
              <a:t>Review the progress of GOES-R/JPSS Risk Reduction new and continuing projects over the past </a:t>
            </a:r>
            <a:r>
              <a:rPr lang="en-US" sz="1400" dirty="0" smtClean="0">
                <a:solidFill>
                  <a:schemeClr val="tx2"/>
                </a:solidFill>
              </a:rPr>
              <a:t>year.</a:t>
            </a:r>
            <a:endParaRPr lang="en-US" sz="1400" dirty="0">
              <a:solidFill>
                <a:schemeClr val="tx2"/>
              </a:solidFill>
            </a:endParaRPr>
          </a:p>
          <a:p>
            <a:pPr marL="171450" indent="-171450" algn="just">
              <a:spcBef>
                <a:spcPts val="300"/>
              </a:spcBef>
              <a:buFont typeface="Arial" panose="020B0604020202020204" pitchFamily="34" charset="0"/>
              <a:buChar char="•"/>
            </a:pPr>
            <a:r>
              <a:rPr lang="en-US" sz="1400" dirty="0">
                <a:solidFill>
                  <a:schemeClr val="tx2"/>
                </a:solidFill>
              </a:rPr>
              <a:t>Present results/issues/science from the GOES-R/JPSS Risk Reduction participants including: data fusion applications/techniques, proxy data and interactions with anticipated </a:t>
            </a:r>
            <a:r>
              <a:rPr lang="en-US" sz="1400" dirty="0" smtClean="0">
                <a:solidFill>
                  <a:schemeClr val="tx2"/>
                </a:solidFill>
              </a:rPr>
              <a:t>end-users.</a:t>
            </a:r>
            <a:endParaRPr lang="en-US" sz="1400" dirty="0">
              <a:solidFill>
                <a:schemeClr val="tx2"/>
              </a:solidFill>
            </a:endParaRPr>
          </a:p>
          <a:p>
            <a:pPr marL="171450" indent="-171450" algn="just">
              <a:spcBef>
                <a:spcPts val="300"/>
              </a:spcBef>
              <a:buFont typeface="Arial" panose="020B0604020202020204" pitchFamily="34" charset="0"/>
              <a:buChar char="•"/>
            </a:pPr>
            <a:r>
              <a:rPr lang="en-US" sz="1400" dirty="0">
                <a:solidFill>
                  <a:schemeClr val="tx2"/>
                </a:solidFill>
              </a:rPr>
              <a:t>Provide an overview of the GOES-R/JPSS </a:t>
            </a:r>
            <a:r>
              <a:rPr lang="en-US" sz="1400" dirty="0" err="1">
                <a:solidFill>
                  <a:schemeClr val="tx2"/>
                </a:solidFill>
              </a:rPr>
              <a:t>cal</a:t>
            </a:r>
            <a:r>
              <a:rPr lang="en-US" sz="1400" dirty="0">
                <a:solidFill>
                  <a:schemeClr val="tx2"/>
                </a:solidFill>
              </a:rPr>
              <a:t>/</a:t>
            </a:r>
            <a:r>
              <a:rPr lang="en-US" sz="1400" dirty="0" err="1">
                <a:solidFill>
                  <a:schemeClr val="tx2"/>
                </a:solidFill>
              </a:rPr>
              <a:t>val</a:t>
            </a:r>
            <a:r>
              <a:rPr lang="en-US" sz="1400" dirty="0">
                <a:solidFill>
                  <a:schemeClr val="tx2"/>
                </a:solidFill>
              </a:rPr>
              <a:t> activities (summary</a:t>
            </a:r>
            <a:r>
              <a:rPr lang="en-US" sz="1400" dirty="0" smtClean="0">
                <a:solidFill>
                  <a:schemeClr val="tx2"/>
                </a:solidFill>
              </a:rPr>
              <a:t>).</a:t>
            </a:r>
            <a:endParaRPr lang="en-US" sz="1400" dirty="0">
              <a:solidFill>
                <a:schemeClr val="tx2"/>
              </a:solidFill>
            </a:endParaRPr>
          </a:p>
          <a:p>
            <a:pPr marL="171450" indent="-171450" algn="just">
              <a:spcBef>
                <a:spcPts val="300"/>
              </a:spcBef>
              <a:buFont typeface="Arial" panose="020B0604020202020204" pitchFamily="34" charset="0"/>
              <a:buChar char="•"/>
            </a:pPr>
            <a:r>
              <a:rPr lang="en-US" sz="1400" dirty="0">
                <a:solidFill>
                  <a:schemeClr val="tx2"/>
                </a:solidFill>
              </a:rPr>
              <a:t>Examine value and impact of using the same/common algorithms for geostationary and polar orbiting </a:t>
            </a:r>
            <a:r>
              <a:rPr lang="en-US" sz="1400" dirty="0" smtClean="0">
                <a:solidFill>
                  <a:schemeClr val="tx2"/>
                </a:solidFill>
              </a:rPr>
              <a:t>data.</a:t>
            </a:r>
            <a:endParaRPr lang="en-US" sz="1400" dirty="0">
              <a:solidFill>
                <a:schemeClr val="tx2"/>
              </a:solidFill>
            </a:endParaRPr>
          </a:p>
          <a:p>
            <a:pPr marL="171450" indent="-171450" algn="just">
              <a:spcBef>
                <a:spcPts val="300"/>
              </a:spcBef>
              <a:buFont typeface="Arial" panose="020B0604020202020204" pitchFamily="34" charset="0"/>
              <a:buChar char="•"/>
            </a:pPr>
            <a:r>
              <a:rPr lang="en-US" sz="1400" dirty="0">
                <a:solidFill>
                  <a:schemeClr val="tx2"/>
                </a:solidFill>
              </a:rPr>
              <a:t>Identify methods for developing products integrated/fused with other data </a:t>
            </a:r>
            <a:r>
              <a:rPr lang="en-US" sz="1400" dirty="0" smtClean="0">
                <a:solidFill>
                  <a:schemeClr val="tx2"/>
                </a:solidFill>
              </a:rPr>
              <a:t>sources.</a:t>
            </a:r>
            <a:endParaRPr lang="en-US" sz="1400" dirty="0">
              <a:solidFill>
                <a:schemeClr val="tx2"/>
              </a:solidFill>
            </a:endParaRPr>
          </a:p>
          <a:p>
            <a:pPr marL="171450" indent="-171450" algn="just">
              <a:spcBef>
                <a:spcPts val="300"/>
              </a:spcBef>
              <a:buFont typeface="Arial" panose="020B0604020202020204" pitchFamily="34" charset="0"/>
              <a:buChar char="•"/>
            </a:pPr>
            <a:r>
              <a:rPr lang="en-US" sz="1400" dirty="0">
                <a:solidFill>
                  <a:schemeClr val="tx2"/>
                </a:solidFill>
              </a:rPr>
              <a:t>Promote understanding of scientific maturity, and readiness of path to operations between baseline, future capability and experimental products and/or decision </a:t>
            </a:r>
            <a:r>
              <a:rPr lang="en-US" sz="1400" dirty="0" smtClean="0">
                <a:solidFill>
                  <a:schemeClr val="tx2"/>
                </a:solidFill>
              </a:rPr>
              <a:t>aids.</a:t>
            </a:r>
            <a:endParaRPr lang="en-US" sz="1400" dirty="0">
              <a:solidFill>
                <a:schemeClr val="tx2"/>
              </a:solidFill>
            </a:endParaRPr>
          </a:p>
        </p:txBody>
      </p:sp>
    </p:spTree>
    <p:extLst>
      <p:ext uri="{BB962C8B-B14F-4D97-AF65-F5344CB8AC3E}">
        <p14:creationId xmlns:p14="http://schemas.microsoft.com/office/powerpoint/2010/main" val="47475106"/>
      </p:ext>
    </p:extLst>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Special Interest Item</a:t>
            </a:r>
            <a:endParaRPr lang="en-US" sz="3200" b="1" dirty="0" smtClean="0"/>
          </a:p>
          <a:p>
            <a:pPr fontAlgn="auto">
              <a:spcAft>
                <a:spcPts val="0"/>
              </a:spcAft>
            </a:pPr>
            <a:r>
              <a:rPr lang="en-US" sz="2800" b="1" dirty="0" smtClean="0"/>
              <a:t>NOAA Satellite Science Week 2015</a:t>
            </a:r>
            <a:r>
              <a:rPr lang="en-US" sz="2800" dirty="0" smtClean="0"/>
              <a:t> </a:t>
            </a:r>
          </a:p>
        </p:txBody>
      </p:sp>
      <p:sp>
        <p:nvSpPr>
          <p:cNvPr id="3" name="TextBox 2"/>
          <p:cNvSpPr txBox="1"/>
          <p:nvPr/>
        </p:nvSpPr>
        <p:spPr>
          <a:xfrm>
            <a:off x="152400" y="1295400"/>
            <a:ext cx="8077200" cy="5162952"/>
          </a:xfrm>
          <a:prstGeom prst="rect">
            <a:avLst/>
          </a:prstGeom>
          <a:noFill/>
        </p:spPr>
        <p:txBody>
          <a:bodyPr wrap="square" rtlCol="0">
            <a:spAutoFit/>
          </a:bodyPr>
          <a:lstStyle/>
          <a:p>
            <a:pPr algn="just"/>
            <a:r>
              <a:rPr lang="en-US" sz="1400" u="sng" dirty="0" smtClean="0">
                <a:solidFill>
                  <a:schemeClr val="tx2"/>
                </a:solidFill>
              </a:rPr>
              <a:t>STP Presentations:</a:t>
            </a:r>
          </a:p>
          <a:p>
            <a:pPr marL="171450" indent="-171450" algn="just">
              <a:spcBef>
                <a:spcPts val="300"/>
              </a:spcBef>
              <a:buFont typeface="Arial" panose="020B0604020202020204" pitchFamily="34" charset="0"/>
              <a:buChar char="̵"/>
            </a:pPr>
            <a:r>
              <a:rPr lang="en-US" sz="1400" dirty="0" smtClean="0">
                <a:solidFill>
                  <a:schemeClr val="tx2"/>
                </a:solidFill>
              </a:rPr>
              <a:t>GOES-R </a:t>
            </a:r>
            <a:r>
              <a:rPr lang="en-US" sz="1400" dirty="0">
                <a:solidFill>
                  <a:schemeClr val="tx2"/>
                </a:solidFill>
              </a:rPr>
              <a:t>Space Weather - Operations to </a:t>
            </a:r>
            <a:r>
              <a:rPr lang="en-US" sz="1400" dirty="0" smtClean="0">
                <a:solidFill>
                  <a:schemeClr val="tx2"/>
                </a:solidFill>
              </a:rPr>
              <a:t>Research [Oral, Invited], </a:t>
            </a:r>
            <a:r>
              <a:rPr lang="en-US" sz="1400" b="1" dirty="0" smtClean="0">
                <a:solidFill>
                  <a:schemeClr val="tx2"/>
                </a:solidFill>
              </a:rPr>
              <a:t>W.F. </a:t>
            </a:r>
            <a:r>
              <a:rPr lang="en-US" sz="1400" b="1" dirty="0" err="1" smtClean="0">
                <a:solidFill>
                  <a:schemeClr val="tx2"/>
                </a:solidFill>
              </a:rPr>
              <a:t>Denig</a:t>
            </a:r>
            <a:endParaRPr lang="en-US" sz="1400" b="1" dirty="0" smtClean="0">
              <a:solidFill>
                <a:schemeClr val="tx2"/>
              </a:solidFill>
            </a:endParaRPr>
          </a:p>
          <a:p>
            <a:pPr marL="171450" indent="-171450" algn="just">
              <a:spcBef>
                <a:spcPts val="300"/>
              </a:spcBef>
              <a:buFont typeface="Arial" panose="020B0604020202020204" pitchFamily="34" charset="0"/>
              <a:buChar char="̵"/>
            </a:pPr>
            <a:r>
              <a:rPr lang="en-US" sz="1400" dirty="0" smtClean="0">
                <a:solidFill>
                  <a:schemeClr val="tx2"/>
                </a:solidFill>
              </a:rPr>
              <a:t>Nighttime </a:t>
            </a:r>
            <a:r>
              <a:rPr lang="en-US" sz="1400" dirty="0">
                <a:solidFill>
                  <a:schemeClr val="tx2"/>
                </a:solidFill>
              </a:rPr>
              <a:t>Light Compositing using VIIRS </a:t>
            </a:r>
            <a:r>
              <a:rPr lang="en-US" sz="1400" dirty="0" smtClean="0">
                <a:solidFill>
                  <a:schemeClr val="tx2"/>
                </a:solidFill>
              </a:rPr>
              <a:t>DNB [Poster], </a:t>
            </a:r>
            <a:r>
              <a:rPr lang="en-US" sz="1400" b="1" dirty="0" smtClean="0">
                <a:solidFill>
                  <a:schemeClr val="tx2"/>
                </a:solidFill>
              </a:rPr>
              <a:t>K. Baugh</a:t>
            </a:r>
            <a:r>
              <a:rPr lang="en-US" sz="1400" dirty="0" smtClean="0">
                <a:solidFill>
                  <a:schemeClr val="tx2"/>
                </a:solidFill>
              </a:rPr>
              <a:t>, F-S Hsu, M. </a:t>
            </a:r>
            <a:r>
              <a:rPr lang="en-US" sz="1400" dirty="0" err="1" smtClean="0">
                <a:solidFill>
                  <a:schemeClr val="tx2"/>
                </a:solidFill>
              </a:rPr>
              <a:t>Zhizhin</a:t>
            </a:r>
            <a:r>
              <a:rPr lang="en-US" sz="1400" dirty="0" smtClean="0">
                <a:solidFill>
                  <a:schemeClr val="tx2"/>
                </a:solidFill>
              </a:rPr>
              <a:t>, C. </a:t>
            </a:r>
            <a:r>
              <a:rPr lang="en-US" sz="1400" dirty="0" err="1" smtClean="0">
                <a:solidFill>
                  <a:schemeClr val="tx2"/>
                </a:solidFill>
              </a:rPr>
              <a:t>Elvidge</a:t>
            </a:r>
            <a:r>
              <a:rPr lang="en-US" sz="1400" dirty="0" smtClean="0">
                <a:solidFill>
                  <a:schemeClr val="tx2"/>
                </a:solidFill>
              </a:rPr>
              <a:t> </a:t>
            </a:r>
            <a:endParaRPr lang="en-US" sz="1400" dirty="0">
              <a:solidFill>
                <a:schemeClr val="tx2"/>
              </a:solidFill>
            </a:endParaRPr>
          </a:p>
          <a:p>
            <a:pPr marL="171450" indent="-171450" algn="just">
              <a:spcBef>
                <a:spcPts val="300"/>
              </a:spcBef>
              <a:buFont typeface="Arial" panose="020B0604020202020204" pitchFamily="34" charset="0"/>
              <a:buChar char="̵"/>
            </a:pPr>
            <a:r>
              <a:rPr lang="en-US" sz="1400" dirty="0" smtClean="0">
                <a:solidFill>
                  <a:schemeClr val="tx2"/>
                </a:solidFill>
              </a:rPr>
              <a:t>Multi-Spectral </a:t>
            </a:r>
            <a:r>
              <a:rPr lang="en-US" sz="1400" dirty="0">
                <a:solidFill>
                  <a:schemeClr val="tx2"/>
                </a:solidFill>
              </a:rPr>
              <a:t>Subpixel Nighttime Fire Temperature and Size from </a:t>
            </a:r>
            <a:r>
              <a:rPr lang="en-US" sz="1400" dirty="0" smtClean="0">
                <a:solidFill>
                  <a:schemeClr val="tx2"/>
                </a:solidFill>
              </a:rPr>
              <a:t>VIIRS [Poster], </a:t>
            </a:r>
            <a:r>
              <a:rPr lang="en-US" sz="1400" b="1" dirty="0" smtClean="0">
                <a:solidFill>
                  <a:schemeClr val="tx2"/>
                </a:solidFill>
              </a:rPr>
              <a:t>F-S Hsu</a:t>
            </a:r>
            <a:r>
              <a:rPr lang="en-US" sz="1400" dirty="0" smtClean="0">
                <a:solidFill>
                  <a:schemeClr val="tx2"/>
                </a:solidFill>
              </a:rPr>
              <a:t>, M. </a:t>
            </a:r>
            <a:r>
              <a:rPr lang="en-US" sz="1400" dirty="0" err="1" smtClean="0">
                <a:solidFill>
                  <a:schemeClr val="tx2"/>
                </a:solidFill>
              </a:rPr>
              <a:t>Zhizhin</a:t>
            </a:r>
            <a:r>
              <a:rPr lang="en-US" sz="1400" dirty="0" smtClean="0">
                <a:solidFill>
                  <a:schemeClr val="tx2"/>
                </a:solidFill>
              </a:rPr>
              <a:t>, C. </a:t>
            </a:r>
            <a:r>
              <a:rPr lang="en-US" sz="1400" dirty="0" err="1" smtClean="0">
                <a:solidFill>
                  <a:schemeClr val="tx2"/>
                </a:solidFill>
              </a:rPr>
              <a:t>Elvdge</a:t>
            </a:r>
            <a:r>
              <a:rPr lang="en-US" sz="1400" dirty="0" smtClean="0">
                <a:solidFill>
                  <a:schemeClr val="tx2"/>
                </a:solidFill>
              </a:rPr>
              <a:t> and K. Baugh</a:t>
            </a:r>
          </a:p>
          <a:p>
            <a:pPr marL="171450" indent="-171450" algn="just">
              <a:spcBef>
                <a:spcPts val="300"/>
              </a:spcBef>
              <a:buFont typeface="Arial" panose="020B0604020202020204" pitchFamily="34" charset="0"/>
              <a:buChar char="̵"/>
            </a:pPr>
            <a:r>
              <a:rPr lang="en-US" sz="1400" dirty="0" smtClean="0">
                <a:solidFill>
                  <a:schemeClr val="tx2"/>
                </a:solidFill>
              </a:rPr>
              <a:t>Automatic </a:t>
            </a:r>
            <a:r>
              <a:rPr lang="en-US" sz="1400" dirty="0">
                <a:solidFill>
                  <a:schemeClr val="tx2"/>
                </a:solidFill>
              </a:rPr>
              <a:t>Boat Identification System for VIIRS Low Light Imaging </a:t>
            </a:r>
            <a:r>
              <a:rPr lang="en-US" sz="1400" dirty="0" smtClean="0">
                <a:solidFill>
                  <a:schemeClr val="tx2"/>
                </a:solidFill>
              </a:rPr>
              <a:t>Data [Poster], </a:t>
            </a:r>
            <a:r>
              <a:rPr lang="en-US" sz="1400" b="1" dirty="0" smtClean="0">
                <a:solidFill>
                  <a:schemeClr val="tx2"/>
                </a:solidFill>
              </a:rPr>
              <a:t>M. </a:t>
            </a:r>
            <a:r>
              <a:rPr lang="en-US" sz="1400" b="1" dirty="0" err="1" smtClean="0">
                <a:solidFill>
                  <a:schemeClr val="tx2"/>
                </a:solidFill>
              </a:rPr>
              <a:t>Zhizhin</a:t>
            </a:r>
            <a:r>
              <a:rPr lang="en-US" sz="1400" dirty="0" smtClean="0">
                <a:solidFill>
                  <a:schemeClr val="tx2"/>
                </a:solidFill>
              </a:rPr>
              <a:t>, K. Baugh, M. </a:t>
            </a:r>
            <a:r>
              <a:rPr lang="en-US" sz="1400" dirty="0" err="1" smtClean="0">
                <a:solidFill>
                  <a:schemeClr val="tx2"/>
                </a:solidFill>
              </a:rPr>
              <a:t>Zhizhin</a:t>
            </a:r>
            <a:r>
              <a:rPr lang="en-US" sz="1400" dirty="0">
                <a:solidFill>
                  <a:schemeClr val="tx2"/>
                </a:solidFill>
              </a:rPr>
              <a:t> </a:t>
            </a:r>
            <a:r>
              <a:rPr lang="en-US" sz="1400" dirty="0" smtClean="0">
                <a:solidFill>
                  <a:schemeClr val="tx2"/>
                </a:solidFill>
              </a:rPr>
              <a:t>and C. </a:t>
            </a:r>
            <a:r>
              <a:rPr lang="en-US" sz="1400" dirty="0" err="1" smtClean="0">
                <a:solidFill>
                  <a:schemeClr val="tx2"/>
                </a:solidFill>
              </a:rPr>
              <a:t>Elvidge</a:t>
            </a:r>
            <a:endParaRPr lang="en-US" sz="1400" dirty="0">
              <a:solidFill>
                <a:schemeClr val="tx2"/>
              </a:solidFill>
            </a:endParaRPr>
          </a:p>
          <a:p>
            <a:pPr marL="171450" indent="-171450" algn="just">
              <a:spcBef>
                <a:spcPts val="300"/>
              </a:spcBef>
              <a:buFontTx/>
              <a:buChar char="-"/>
            </a:pPr>
            <a:r>
              <a:rPr lang="en-US" sz="1400" dirty="0">
                <a:solidFill>
                  <a:schemeClr val="tx2"/>
                </a:solidFill>
              </a:rPr>
              <a:t>Automated Solar Feature Classification with the GOES-R </a:t>
            </a:r>
            <a:r>
              <a:rPr lang="en-US" sz="1400" dirty="0" smtClean="0">
                <a:solidFill>
                  <a:schemeClr val="tx2"/>
                </a:solidFill>
              </a:rPr>
              <a:t>SUVI [Poster], </a:t>
            </a:r>
            <a:r>
              <a:rPr lang="en-US" sz="1400" b="1" dirty="0" smtClean="0">
                <a:solidFill>
                  <a:schemeClr val="tx2"/>
                </a:solidFill>
              </a:rPr>
              <a:t>J. Darnel</a:t>
            </a:r>
          </a:p>
          <a:p>
            <a:pPr marL="171450" indent="-171450" algn="just">
              <a:spcBef>
                <a:spcPts val="300"/>
              </a:spcBef>
              <a:buFontTx/>
              <a:buChar char="-"/>
            </a:pPr>
            <a:r>
              <a:rPr lang="en-US" sz="1400" dirty="0">
                <a:solidFill>
                  <a:schemeClr val="tx2"/>
                </a:solidFill>
              </a:rPr>
              <a:t>Solar Extreme Ultraviolet and X Ray Irradiance: Impacts and </a:t>
            </a:r>
            <a:r>
              <a:rPr lang="en-US" sz="1400" dirty="0" smtClean="0">
                <a:solidFill>
                  <a:schemeClr val="tx2"/>
                </a:solidFill>
              </a:rPr>
              <a:t>Measurements [Poster], </a:t>
            </a:r>
            <a:r>
              <a:rPr lang="en-US" sz="1400" b="1" dirty="0" smtClean="0">
                <a:solidFill>
                  <a:schemeClr val="tx2"/>
                </a:solidFill>
              </a:rPr>
              <a:t>J. </a:t>
            </a:r>
            <a:r>
              <a:rPr lang="en-US" sz="1400" b="1" dirty="0" err="1" smtClean="0">
                <a:solidFill>
                  <a:schemeClr val="tx2"/>
                </a:solidFill>
              </a:rPr>
              <a:t>Machol</a:t>
            </a:r>
            <a:r>
              <a:rPr lang="en-US" sz="1400" b="1" dirty="0" smtClean="0">
                <a:solidFill>
                  <a:schemeClr val="tx2"/>
                </a:solidFill>
              </a:rPr>
              <a:t>, </a:t>
            </a:r>
            <a:r>
              <a:rPr lang="en-US" sz="1400" dirty="0" smtClean="0">
                <a:solidFill>
                  <a:schemeClr val="tx2"/>
                </a:solidFill>
              </a:rPr>
              <a:t>A. </a:t>
            </a:r>
            <a:r>
              <a:rPr lang="en-US" sz="1400" dirty="0" err="1" smtClean="0">
                <a:solidFill>
                  <a:schemeClr val="tx2"/>
                </a:solidFill>
              </a:rPr>
              <a:t>Reinard</a:t>
            </a:r>
            <a:r>
              <a:rPr lang="en-US" sz="1400" dirty="0">
                <a:solidFill>
                  <a:schemeClr val="tx2"/>
                </a:solidFill>
              </a:rPr>
              <a:t> </a:t>
            </a:r>
            <a:r>
              <a:rPr lang="en-US" sz="1400" dirty="0" smtClean="0">
                <a:solidFill>
                  <a:schemeClr val="tx2"/>
                </a:solidFill>
              </a:rPr>
              <a:t>and R. </a:t>
            </a:r>
            <a:r>
              <a:rPr lang="en-US" sz="1400" dirty="0" err="1" smtClean="0">
                <a:solidFill>
                  <a:schemeClr val="tx2"/>
                </a:solidFill>
              </a:rPr>
              <a:t>Viereck</a:t>
            </a:r>
            <a:endParaRPr lang="en-US" sz="1400" dirty="0" smtClean="0">
              <a:solidFill>
                <a:schemeClr val="tx2"/>
              </a:solidFill>
            </a:endParaRPr>
          </a:p>
          <a:p>
            <a:pPr marL="171450" indent="-171450" algn="just">
              <a:spcBef>
                <a:spcPts val="300"/>
              </a:spcBef>
              <a:buFontTx/>
              <a:buChar char="-"/>
            </a:pPr>
            <a:r>
              <a:rPr lang="en-US" sz="1400" dirty="0">
                <a:solidFill>
                  <a:schemeClr val="tx2"/>
                </a:solidFill>
              </a:rPr>
              <a:t>Real-Time Monitoring of the Dayside Geosynchronous Magnetopause </a:t>
            </a:r>
            <a:r>
              <a:rPr lang="en-US" sz="1400" dirty="0" smtClean="0">
                <a:solidFill>
                  <a:schemeClr val="tx2"/>
                </a:solidFill>
              </a:rPr>
              <a:t>Location [Poster], </a:t>
            </a:r>
            <a:r>
              <a:rPr lang="en-US" sz="1400" b="1" dirty="0" smtClean="0">
                <a:solidFill>
                  <a:schemeClr val="tx2"/>
                </a:solidFill>
              </a:rPr>
              <a:t>R. </a:t>
            </a:r>
            <a:r>
              <a:rPr lang="en-US" sz="1400" b="1" dirty="0" err="1" smtClean="0">
                <a:solidFill>
                  <a:schemeClr val="tx2"/>
                </a:solidFill>
              </a:rPr>
              <a:t>Redmon</a:t>
            </a:r>
            <a:r>
              <a:rPr lang="en-US" sz="1400" dirty="0" smtClean="0">
                <a:solidFill>
                  <a:schemeClr val="tx2"/>
                </a:solidFill>
              </a:rPr>
              <a:t> and Paul </a:t>
            </a:r>
            <a:r>
              <a:rPr lang="en-US" sz="1400" dirty="0" err="1" smtClean="0">
                <a:solidFill>
                  <a:schemeClr val="tx2"/>
                </a:solidFill>
              </a:rPr>
              <a:t>Loto’aniu</a:t>
            </a:r>
            <a:r>
              <a:rPr lang="en-US" sz="1400" dirty="0" smtClean="0">
                <a:solidFill>
                  <a:schemeClr val="tx2"/>
                </a:solidFill>
              </a:rPr>
              <a:t>, M</a:t>
            </a:r>
            <a:r>
              <a:rPr lang="en-US" sz="1400" dirty="0">
                <a:solidFill>
                  <a:schemeClr val="tx2"/>
                </a:solidFill>
              </a:rPr>
              <a:t>. </a:t>
            </a:r>
            <a:r>
              <a:rPr lang="en-US" sz="1400" dirty="0" err="1">
                <a:solidFill>
                  <a:schemeClr val="tx2"/>
                </a:solidFill>
              </a:rPr>
              <a:t>Berguson</a:t>
            </a:r>
            <a:r>
              <a:rPr lang="en-US" sz="1400" dirty="0">
                <a:solidFill>
                  <a:schemeClr val="tx2"/>
                </a:solidFill>
              </a:rPr>
              <a:t>, S.M. Codrescu, J. </a:t>
            </a:r>
            <a:r>
              <a:rPr lang="en-US" sz="1400" dirty="0" err="1">
                <a:solidFill>
                  <a:schemeClr val="tx2"/>
                </a:solidFill>
              </a:rPr>
              <a:t>Shue</a:t>
            </a:r>
            <a:r>
              <a:rPr lang="en-US" sz="1400" dirty="0">
                <a:solidFill>
                  <a:schemeClr val="tx2"/>
                </a:solidFill>
              </a:rPr>
              <a:t>, H.J. Singer, W.F. Rowland, W.F. </a:t>
            </a:r>
            <a:r>
              <a:rPr lang="en-US" sz="1400" dirty="0" err="1" smtClean="0">
                <a:solidFill>
                  <a:schemeClr val="tx2"/>
                </a:solidFill>
              </a:rPr>
              <a:t>Denig</a:t>
            </a:r>
            <a:endParaRPr lang="en-US" sz="1400" dirty="0">
              <a:solidFill>
                <a:schemeClr val="tx2"/>
              </a:solidFill>
            </a:endParaRPr>
          </a:p>
          <a:p>
            <a:pPr marL="171450" indent="-171450" algn="just">
              <a:spcBef>
                <a:spcPts val="600"/>
              </a:spcBef>
            </a:pPr>
            <a:r>
              <a:rPr lang="en-US" sz="1200" u="sng" dirty="0" smtClean="0">
                <a:solidFill>
                  <a:schemeClr val="tx2"/>
                </a:solidFill>
              </a:rPr>
              <a:t>Other talks of interest:</a:t>
            </a:r>
          </a:p>
          <a:p>
            <a:pPr marL="171450" indent="-171450" algn="just">
              <a:spcBef>
                <a:spcPts val="300"/>
              </a:spcBef>
              <a:buFont typeface="Arial" panose="020B0604020202020204" pitchFamily="34" charset="0"/>
              <a:buChar char="̵"/>
            </a:pPr>
            <a:r>
              <a:rPr lang="en-US" sz="1200" dirty="0">
                <a:solidFill>
                  <a:schemeClr val="tx2"/>
                </a:solidFill>
              </a:rPr>
              <a:t>Deep-space </a:t>
            </a:r>
            <a:r>
              <a:rPr lang="en-US" sz="1200" dirty="0" smtClean="0">
                <a:solidFill>
                  <a:schemeClr val="tx2"/>
                </a:solidFill>
              </a:rPr>
              <a:t>Satellites </a:t>
            </a:r>
            <a:r>
              <a:rPr lang="en-US" sz="1200" dirty="0">
                <a:solidFill>
                  <a:schemeClr val="tx2"/>
                </a:solidFill>
              </a:rPr>
              <a:t>for </a:t>
            </a:r>
            <a:r>
              <a:rPr lang="en-US" sz="1200" dirty="0" smtClean="0">
                <a:solidFill>
                  <a:schemeClr val="tx2"/>
                </a:solidFill>
              </a:rPr>
              <a:t>Space </a:t>
            </a:r>
            <a:r>
              <a:rPr lang="en-US" sz="1200" dirty="0">
                <a:solidFill>
                  <a:schemeClr val="tx2"/>
                </a:solidFill>
              </a:rPr>
              <a:t>W</a:t>
            </a:r>
            <a:r>
              <a:rPr lang="en-US" sz="1200" dirty="0" smtClean="0">
                <a:solidFill>
                  <a:schemeClr val="tx2"/>
                </a:solidFill>
              </a:rPr>
              <a:t>eather </a:t>
            </a:r>
            <a:r>
              <a:rPr lang="en-US" sz="1200" dirty="0">
                <a:solidFill>
                  <a:schemeClr val="tx2"/>
                </a:solidFill>
              </a:rPr>
              <a:t>F</a:t>
            </a:r>
            <a:r>
              <a:rPr lang="en-US" sz="1200" dirty="0" smtClean="0">
                <a:solidFill>
                  <a:schemeClr val="tx2"/>
                </a:solidFill>
              </a:rPr>
              <a:t>orecasting: Science </a:t>
            </a:r>
            <a:r>
              <a:rPr lang="en-US" sz="1200" dirty="0">
                <a:solidFill>
                  <a:schemeClr val="tx2"/>
                </a:solidFill>
              </a:rPr>
              <a:t>and </a:t>
            </a:r>
            <a:r>
              <a:rPr lang="en-US" sz="1200" dirty="0" smtClean="0">
                <a:solidFill>
                  <a:schemeClr val="tx2"/>
                </a:solidFill>
              </a:rPr>
              <a:t>Technology </a:t>
            </a:r>
            <a:r>
              <a:rPr lang="en-US" sz="1200" dirty="0">
                <a:solidFill>
                  <a:schemeClr val="tx2"/>
                </a:solidFill>
              </a:rPr>
              <a:t>C</a:t>
            </a:r>
            <a:r>
              <a:rPr lang="en-US" sz="1200" dirty="0" smtClean="0">
                <a:solidFill>
                  <a:schemeClr val="tx2"/>
                </a:solidFill>
              </a:rPr>
              <a:t>hallenges, </a:t>
            </a:r>
            <a:r>
              <a:rPr lang="en-US" sz="1200" b="1" dirty="0" smtClean="0">
                <a:solidFill>
                  <a:schemeClr val="tx2"/>
                </a:solidFill>
              </a:rPr>
              <a:t>T. Berger</a:t>
            </a:r>
          </a:p>
          <a:p>
            <a:pPr marL="171450" indent="-171450" algn="just">
              <a:spcBef>
                <a:spcPts val="300"/>
              </a:spcBef>
              <a:buFont typeface="Arial" panose="020B0604020202020204" pitchFamily="34" charset="0"/>
              <a:buChar char="̵"/>
            </a:pPr>
            <a:r>
              <a:rPr lang="en-US" sz="1200" dirty="0">
                <a:solidFill>
                  <a:schemeClr val="tx2"/>
                </a:solidFill>
              </a:rPr>
              <a:t>Space Weather Prediction </a:t>
            </a:r>
            <a:r>
              <a:rPr lang="en-US" sz="1200" dirty="0" err="1">
                <a:solidFill>
                  <a:schemeClr val="tx2"/>
                </a:solidFill>
              </a:rPr>
              <a:t>Testbed</a:t>
            </a:r>
            <a:r>
              <a:rPr lang="en-US" sz="1200" dirty="0">
                <a:solidFill>
                  <a:schemeClr val="tx2"/>
                </a:solidFill>
              </a:rPr>
              <a:t>: Transitioning </a:t>
            </a:r>
            <a:r>
              <a:rPr lang="en-US" sz="1200" dirty="0" smtClean="0">
                <a:solidFill>
                  <a:schemeClr val="tx2"/>
                </a:solidFill>
              </a:rPr>
              <a:t>Satellite Data </a:t>
            </a:r>
            <a:r>
              <a:rPr lang="en-US" sz="1200" dirty="0">
                <a:solidFill>
                  <a:schemeClr val="tx2"/>
                </a:solidFill>
              </a:rPr>
              <a:t>to </a:t>
            </a:r>
            <a:r>
              <a:rPr lang="en-US" sz="1200" dirty="0" smtClean="0">
                <a:solidFill>
                  <a:schemeClr val="tx2"/>
                </a:solidFill>
              </a:rPr>
              <a:t>Operations, </a:t>
            </a:r>
            <a:r>
              <a:rPr lang="en-US" sz="1200" b="1" dirty="0" smtClean="0">
                <a:solidFill>
                  <a:schemeClr val="tx2"/>
                </a:solidFill>
              </a:rPr>
              <a:t>R. </a:t>
            </a:r>
            <a:r>
              <a:rPr lang="en-US" sz="1200" b="1" dirty="0" err="1" smtClean="0">
                <a:solidFill>
                  <a:schemeClr val="tx2"/>
                </a:solidFill>
              </a:rPr>
              <a:t>Viereck</a:t>
            </a:r>
            <a:endParaRPr lang="en-US" sz="1200" b="1" dirty="0" smtClean="0">
              <a:solidFill>
                <a:schemeClr val="tx2"/>
              </a:solidFill>
            </a:endParaRPr>
          </a:p>
          <a:p>
            <a:pPr marL="171450" indent="-171450" algn="just">
              <a:spcBef>
                <a:spcPts val="300"/>
              </a:spcBef>
              <a:buFont typeface="Arial" panose="020B0604020202020204" pitchFamily="34" charset="0"/>
              <a:buChar char="̵"/>
            </a:pPr>
            <a:r>
              <a:rPr lang="en-US" sz="1200" dirty="0" smtClean="0">
                <a:solidFill>
                  <a:schemeClr val="tx2"/>
                </a:solidFill>
              </a:rPr>
              <a:t>Title [</a:t>
            </a:r>
            <a:r>
              <a:rPr lang="en-US" sz="1200" i="1" dirty="0" smtClean="0">
                <a:solidFill>
                  <a:schemeClr val="tx2"/>
                </a:solidFill>
              </a:rPr>
              <a:t>TBD</a:t>
            </a:r>
            <a:r>
              <a:rPr lang="en-US" sz="1200" dirty="0" smtClean="0">
                <a:solidFill>
                  <a:schemeClr val="tx2"/>
                </a:solidFill>
              </a:rPr>
              <a:t>], </a:t>
            </a:r>
            <a:r>
              <a:rPr lang="en-US" sz="1200" b="1" dirty="0" smtClean="0">
                <a:solidFill>
                  <a:schemeClr val="tx2"/>
                </a:solidFill>
              </a:rPr>
              <a:t>S. Hill</a:t>
            </a:r>
          </a:p>
          <a:p>
            <a:pPr marL="171450" indent="-171450" algn="just">
              <a:spcBef>
                <a:spcPts val="300"/>
              </a:spcBef>
              <a:buFont typeface="Arial" panose="020B0604020202020204" pitchFamily="34" charset="0"/>
              <a:buChar char="̵"/>
            </a:pPr>
            <a:r>
              <a:rPr lang="en-US" sz="1200" dirty="0">
                <a:solidFill>
                  <a:schemeClr val="tx2"/>
                </a:solidFill>
              </a:rPr>
              <a:t>The Science, Relevance, and Improvements of </a:t>
            </a:r>
            <a:r>
              <a:rPr lang="en-US" sz="1200" dirty="0" smtClean="0">
                <a:solidFill>
                  <a:schemeClr val="tx2"/>
                </a:solidFill>
              </a:rPr>
              <a:t>NOAA’s Upcoming TSIS, </a:t>
            </a:r>
            <a:r>
              <a:rPr lang="en-US" sz="1200" b="1" dirty="0" smtClean="0">
                <a:solidFill>
                  <a:schemeClr val="tx2"/>
                </a:solidFill>
              </a:rPr>
              <a:t>G. Kopp</a:t>
            </a:r>
          </a:p>
          <a:p>
            <a:pPr marL="171450" indent="-171450" algn="just">
              <a:spcBef>
                <a:spcPts val="300"/>
              </a:spcBef>
              <a:buFont typeface="Arial" panose="020B0604020202020204" pitchFamily="34" charset="0"/>
              <a:buChar char="̵"/>
            </a:pPr>
            <a:r>
              <a:rPr lang="en-US" sz="1200" dirty="0">
                <a:solidFill>
                  <a:schemeClr val="tx2"/>
                </a:solidFill>
              </a:rPr>
              <a:t>International Coordination of Space Weather </a:t>
            </a:r>
            <a:r>
              <a:rPr lang="en-US" sz="1200" dirty="0" smtClean="0">
                <a:solidFill>
                  <a:schemeClr val="tx2"/>
                </a:solidFill>
              </a:rPr>
              <a:t>Observations and Products, </a:t>
            </a:r>
            <a:r>
              <a:rPr lang="en-US" sz="1200" b="1" dirty="0" smtClean="0">
                <a:solidFill>
                  <a:schemeClr val="tx2"/>
                </a:solidFill>
              </a:rPr>
              <a:t>T. Onsager</a:t>
            </a:r>
          </a:p>
          <a:p>
            <a:pPr marL="171450" indent="-171450" algn="just">
              <a:spcBef>
                <a:spcPts val="300"/>
              </a:spcBef>
              <a:buFont typeface="Arial" panose="020B0604020202020204" pitchFamily="34" charset="0"/>
              <a:buChar char="̵"/>
            </a:pPr>
            <a:r>
              <a:rPr lang="en-US" sz="1200" dirty="0">
                <a:solidFill>
                  <a:schemeClr val="tx2"/>
                </a:solidFill>
              </a:rPr>
              <a:t>Realizing the Scientific and Operational Utilities of </a:t>
            </a:r>
            <a:r>
              <a:rPr lang="en-US" sz="1200" dirty="0" smtClean="0">
                <a:solidFill>
                  <a:schemeClr val="tx2"/>
                </a:solidFill>
              </a:rPr>
              <a:t>the VIIRS </a:t>
            </a:r>
            <a:r>
              <a:rPr lang="en-US" sz="1200" dirty="0">
                <a:solidFill>
                  <a:schemeClr val="tx2"/>
                </a:solidFill>
              </a:rPr>
              <a:t>Day/Night Band—An Exercise in Dark </a:t>
            </a:r>
            <a:r>
              <a:rPr lang="en-US" sz="1200" dirty="0" smtClean="0">
                <a:solidFill>
                  <a:schemeClr val="tx2"/>
                </a:solidFill>
              </a:rPr>
              <a:t>Adaptation, </a:t>
            </a:r>
            <a:r>
              <a:rPr lang="en-US" sz="1200" b="1" dirty="0" smtClean="0">
                <a:solidFill>
                  <a:schemeClr val="tx2"/>
                </a:solidFill>
              </a:rPr>
              <a:t>S. Miller</a:t>
            </a:r>
            <a:endParaRPr lang="en-US" sz="1200" b="1" dirty="0">
              <a:solidFill>
                <a:schemeClr val="tx2"/>
              </a:solidFill>
            </a:endParaRPr>
          </a:p>
        </p:txBody>
      </p:sp>
      <p:sp>
        <p:nvSpPr>
          <p:cNvPr id="4" name="TextBox 3"/>
          <p:cNvSpPr txBox="1"/>
          <p:nvPr/>
        </p:nvSpPr>
        <p:spPr>
          <a:xfrm>
            <a:off x="1422935" y="6443246"/>
            <a:ext cx="5536131" cy="338554"/>
          </a:xfrm>
          <a:prstGeom prst="rect">
            <a:avLst/>
          </a:prstGeom>
          <a:noFill/>
          <a:ln w="19050">
            <a:solidFill>
              <a:schemeClr val="tx2"/>
            </a:solidFill>
          </a:ln>
        </p:spPr>
        <p:txBody>
          <a:bodyPr wrap="none" rtlCol="0">
            <a:spAutoFit/>
          </a:bodyPr>
          <a:lstStyle/>
          <a:p>
            <a:pPr algn="ctr"/>
            <a:r>
              <a:rPr lang="en-US" sz="1600" b="1" dirty="0" smtClean="0">
                <a:solidFill>
                  <a:schemeClr val="tx2"/>
                </a:solidFill>
              </a:rPr>
              <a:t>The Tuesday Afternoon Session covers Space Weather</a:t>
            </a:r>
            <a:endParaRPr lang="en-US" sz="1600" b="1" dirty="0">
              <a:solidFill>
                <a:schemeClr val="tx2"/>
              </a:solidFill>
            </a:endParaRPr>
          </a:p>
        </p:txBody>
      </p:sp>
    </p:spTree>
    <p:extLst>
      <p:ext uri="{BB962C8B-B14F-4D97-AF65-F5344CB8AC3E}">
        <p14:creationId xmlns:p14="http://schemas.microsoft.com/office/powerpoint/2010/main" val="753765368"/>
      </p:ext>
    </p:extLst>
  </p:cSld>
  <p:clrMapOvr>
    <a:masterClrMapping/>
  </p:clrMapOvr>
  <p:transition spd="slow">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91244" y="76200"/>
            <a:ext cx="6838356" cy="9906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n-lt"/>
                <a:ea typeface="+mj-ea"/>
                <a:cs typeface="+mj-cs"/>
              </a:defRPr>
            </a:lvl1pPr>
          </a:lstStyle>
          <a:p>
            <a:pPr fontAlgn="auto">
              <a:spcAft>
                <a:spcPts val="0"/>
              </a:spcAft>
            </a:pPr>
            <a:r>
              <a:rPr lang="en-US" sz="4000" b="1" dirty="0" smtClean="0"/>
              <a:t>Special Interest Item</a:t>
            </a:r>
            <a:endParaRPr lang="en-US" sz="3200" b="1" dirty="0" smtClean="0"/>
          </a:p>
          <a:p>
            <a:pPr fontAlgn="auto">
              <a:spcAft>
                <a:spcPts val="0"/>
              </a:spcAft>
            </a:pPr>
            <a:r>
              <a:rPr lang="en-US" sz="2800" b="1" dirty="0" smtClean="0"/>
              <a:t>Total Solar Eclipse – 21 Aug 2017</a:t>
            </a:r>
            <a:r>
              <a:rPr lang="en-US" sz="2800" dirty="0" smtClean="0"/>
              <a:t> </a:t>
            </a:r>
          </a:p>
        </p:txBody>
      </p:sp>
      <p:pic>
        <p:nvPicPr>
          <p:cNvPr id="4" name="Picture 2" descr="http://home.cc.umanitoba.ca/%7Ejander/tot2017/NoAm20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2076449"/>
            <a:ext cx="5905500" cy="4572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200" y="1447800"/>
            <a:ext cx="6934200" cy="646331"/>
          </a:xfrm>
          <a:prstGeom prst="rect">
            <a:avLst/>
          </a:prstGeom>
          <a:noFill/>
        </p:spPr>
        <p:txBody>
          <a:bodyPr wrap="square" rtlCol="0">
            <a:spAutoFit/>
          </a:bodyPr>
          <a:lstStyle/>
          <a:p>
            <a:pPr algn="just"/>
            <a:r>
              <a:rPr lang="en-US" b="1" dirty="0" smtClean="0">
                <a:solidFill>
                  <a:schemeClr val="tx2"/>
                </a:solidFill>
              </a:rPr>
              <a:t>Reserve your hotel in Casper, WY for the total solar eclipse that will occur on 21 Aug 2017;  </a:t>
            </a:r>
            <a:endParaRPr lang="en-US" b="1" dirty="0">
              <a:solidFill>
                <a:schemeClr val="tx2"/>
              </a:solidFill>
            </a:endParaRPr>
          </a:p>
        </p:txBody>
      </p:sp>
    </p:spTree>
    <p:extLst>
      <p:ext uri="{BB962C8B-B14F-4D97-AF65-F5344CB8AC3E}">
        <p14:creationId xmlns:p14="http://schemas.microsoft.com/office/powerpoint/2010/main" val="271977735"/>
      </p:ext>
    </p:extLst>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679575" y="39688"/>
            <a:ext cx="5822950" cy="914400"/>
          </a:xfrm>
          <a:prstGeom prst="rect">
            <a:avLst/>
          </a:prstGeom>
          <a:noFill/>
          <a:ln w="9525">
            <a:noFill/>
            <a:miter lim="800000"/>
            <a:headEnd/>
            <a:tailEnd/>
          </a:ln>
        </p:spPr>
        <p:txBody>
          <a:bodyPr wrap="none">
            <a:spAutoFit/>
          </a:bodyPr>
          <a:lstStyle/>
          <a:p>
            <a:pPr algn="ctr">
              <a:lnSpc>
                <a:spcPct val="90000"/>
              </a:lnSpc>
            </a:pPr>
            <a:r>
              <a:rPr lang="en-US" sz="3200" b="1" dirty="0">
                <a:solidFill>
                  <a:schemeClr val="tx2"/>
                </a:solidFill>
              </a:rPr>
              <a:t>OUTLINE</a:t>
            </a:r>
          </a:p>
          <a:p>
            <a:pPr algn="ctr">
              <a:lnSpc>
                <a:spcPct val="90000"/>
              </a:lnSpc>
            </a:pPr>
            <a:r>
              <a:rPr lang="en-US" sz="2800" b="0" dirty="0">
                <a:solidFill>
                  <a:schemeClr val="tx2"/>
                </a:solidFill>
              </a:rPr>
              <a:t>Solar &amp; Terrestrial Physics Division</a:t>
            </a:r>
            <a:r>
              <a:rPr lang="en-US" sz="2800" dirty="0">
                <a:solidFill>
                  <a:schemeClr val="tx2"/>
                </a:solidFill>
              </a:rPr>
              <a:t> </a:t>
            </a:r>
          </a:p>
        </p:txBody>
      </p:sp>
      <p:sp>
        <p:nvSpPr>
          <p:cNvPr id="7171" name="Text Box 3"/>
          <p:cNvSpPr txBox="1">
            <a:spLocks noChangeArrowheads="1"/>
          </p:cNvSpPr>
          <p:nvPr/>
        </p:nvSpPr>
        <p:spPr bwMode="auto">
          <a:xfrm>
            <a:off x="994088" y="1517650"/>
            <a:ext cx="5811206" cy="4278094"/>
          </a:xfrm>
          <a:prstGeom prst="rect">
            <a:avLst/>
          </a:prstGeom>
          <a:noFill/>
          <a:ln w="9525">
            <a:noFill/>
            <a:miter lim="800000"/>
            <a:headEnd/>
            <a:tailEnd/>
          </a:ln>
        </p:spPr>
        <p:txBody>
          <a:bodyPr wrap="none">
            <a:spAutoFit/>
          </a:bodyPr>
          <a:lstStyle/>
          <a:p>
            <a:pPr>
              <a:spcBef>
                <a:spcPct val="50000"/>
              </a:spcBef>
            </a:pPr>
            <a:r>
              <a:rPr lang="en-US" sz="3200" dirty="0">
                <a:solidFill>
                  <a:schemeClr val="tx2"/>
                </a:solidFill>
              </a:rPr>
              <a:t>STP </a:t>
            </a:r>
            <a:r>
              <a:rPr lang="en-US" sz="3200" dirty="0" smtClean="0">
                <a:solidFill>
                  <a:schemeClr val="tx2"/>
                </a:solidFill>
              </a:rPr>
              <a:t>Division </a:t>
            </a:r>
            <a:r>
              <a:rPr lang="en-US" sz="3200" dirty="0">
                <a:solidFill>
                  <a:schemeClr val="tx2"/>
                </a:solidFill>
              </a:rPr>
              <a:t>Overview</a:t>
            </a:r>
          </a:p>
          <a:p>
            <a:pPr>
              <a:spcBef>
                <a:spcPct val="50000"/>
              </a:spcBef>
            </a:pPr>
            <a:r>
              <a:rPr lang="en-US" sz="3200" dirty="0">
                <a:solidFill>
                  <a:schemeClr val="tx2"/>
                </a:solidFill>
              </a:rPr>
              <a:t>Milestones &amp; </a:t>
            </a:r>
            <a:r>
              <a:rPr lang="en-US" sz="3200" dirty="0" smtClean="0">
                <a:solidFill>
                  <a:schemeClr val="tx2"/>
                </a:solidFill>
              </a:rPr>
              <a:t>Metrics</a:t>
            </a:r>
            <a:endParaRPr lang="en-US" sz="3200" i="1" dirty="0">
              <a:solidFill>
                <a:schemeClr val="tx2"/>
              </a:solidFill>
            </a:endParaRPr>
          </a:p>
          <a:p>
            <a:pPr>
              <a:spcBef>
                <a:spcPct val="50000"/>
              </a:spcBef>
            </a:pPr>
            <a:r>
              <a:rPr lang="en-US" sz="3200" dirty="0" smtClean="0">
                <a:solidFill>
                  <a:schemeClr val="tx2"/>
                </a:solidFill>
              </a:rPr>
              <a:t>Program Updates</a:t>
            </a:r>
          </a:p>
          <a:p>
            <a:pPr>
              <a:spcBef>
                <a:spcPct val="50000"/>
              </a:spcBef>
            </a:pPr>
            <a:r>
              <a:rPr lang="en-US" sz="3200" dirty="0" smtClean="0">
                <a:solidFill>
                  <a:schemeClr val="tx2"/>
                </a:solidFill>
              </a:rPr>
              <a:t>Special Interest Items</a:t>
            </a:r>
          </a:p>
          <a:p>
            <a:pPr>
              <a:spcBef>
                <a:spcPct val="50000"/>
              </a:spcBef>
            </a:pPr>
            <a:r>
              <a:rPr lang="en-US" sz="3200" dirty="0" smtClean="0">
                <a:solidFill>
                  <a:schemeClr val="tx2"/>
                </a:solidFill>
              </a:rPr>
              <a:t>Publications and Presentations</a:t>
            </a:r>
            <a:endParaRPr lang="en-US" sz="3200" dirty="0">
              <a:solidFill>
                <a:schemeClr val="tx2"/>
              </a:solidFill>
            </a:endParaRPr>
          </a:p>
          <a:p>
            <a:pPr>
              <a:spcBef>
                <a:spcPct val="50000"/>
              </a:spcBef>
            </a:pPr>
            <a:r>
              <a:rPr lang="en-US" sz="3200" dirty="0" smtClean="0">
                <a:solidFill>
                  <a:schemeClr val="tx2"/>
                </a:solidFill>
              </a:rPr>
              <a:t>Issues </a:t>
            </a:r>
            <a:r>
              <a:rPr lang="en-US" sz="3200" dirty="0">
                <a:solidFill>
                  <a:schemeClr val="tx2"/>
                </a:solidFill>
              </a:rPr>
              <a:t>&amp; Summary</a:t>
            </a:r>
          </a:p>
        </p:txBody>
      </p:sp>
      <p:sp>
        <p:nvSpPr>
          <p:cNvPr id="7172" name="AutoShape 4"/>
          <p:cNvSpPr>
            <a:spLocks noChangeArrowheads="1"/>
          </p:cNvSpPr>
          <p:nvPr/>
        </p:nvSpPr>
        <p:spPr bwMode="auto">
          <a:xfrm>
            <a:off x="327026" y="4572000"/>
            <a:ext cx="697734" cy="314325"/>
          </a:xfrm>
          <a:prstGeom prst="rightArrow">
            <a:avLst>
              <a:gd name="adj1" fmla="val 50000"/>
              <a:gd name="adj2" fmla="val 83081"/>
            </a:avLst>
          </a:prstGeom>
          <a:solidFill>
            <a:schemeClr val="accent1"/>
          </a:solidFill>
          <a:ln w="9525">
            <a:solidFill>
              <a:schemeClr val="tx1"/>
            </a:solidFill>
            <a:miter lim="800000"/>
            <a:headEnd/>
            <a:tailEnd/>
          </a:ln>
        </p:spPr>
        <p:txBody>
          <a:bodyPr wrap="none" anchor="ctr"/>
          <a:lstStyle/>
          <a:p>
            <a:pPr algn="ctr">
              <a:spcBef>
                <a:spcPct val="20000"/>
              </a:spcBef>
            </a:pPr>
            <a:endParaRPr lang="en-US"/>
          </a:p>
        </p:txBody>
      </p:sp>
    </p:spTree>
    <p:extLst>
      <p:ext uri="{BB962C8B-B14F-4D97-AF65-F5344CB8AC3E}">
        <p14:creationId xmlns:p14="http://schemas.microsoft.com/office/powerpoint/2010/main" val="2598179442"/>
      </p:ext>
    </p:extLst>
  </p:cSld>
  <p:clrMapOvr>
    <a:masterClrMapping/>
  </p:clrMapOvr>
  <p:transition spd="slow">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160458" y="76200"/>
            <a:ext cx="6822573" cy="1000274"/>
          </a:xfrm>
          <a:prstGeom prst="rect">
            <a:avLst/>
          </a:prstGeom>
          <a:noFill/>
          <a:ln w="9525">
            <a:noFill/>
            <a:miter lim="800000"/>
            <a:headEnd/>
            <a:tailEnd/>
          </a:ln>
        </p:spPr>
        <p:txBody>
          <a:bodyPr wrap="none">
            <a:spAutoFit/>
          </a:bodyPr>
          <a:lstStyle/>
          <a:p>
            <a:pPr algn="ctr">
              <a:lnSpc>
                <a:spcPct val="90000"/>
              </a:lnSpc>
            </a:pPr>
            <a:r>
              <a:rPr lang="en-US" sz="3200" dirty="0">
                <a:solidFill>
                  <a:schemeClr val="tx2"/>
                </a:solidFill>
              </a:rPr>
              <a:t> </a:t>
            </a:r>
            <a:r>
              <a:rPr lang="en-US" sz="3200" b="1" dirty="0" smtClean="0">
                <a:solidFill>
                  <a:schemeClr val="tx2"/>
                </a:solidFill>
              </a:rPr>
              <a:t>Publications &amp; Presentations</a:t>
            </a:r>
            <a:endParaRPr lang="en-US" sz="3200" b="1" dirty="0">
              <a:solidFill>
                <a:schemeClr val="tx2"/>
              </a:solidFill>
            </a:endParaRPr>
          </a:p>
          <a:p>
            <a:pPr algn="ctr">
              <a:lnSpc>
                <a:spcPct val="90000"/>
              </a:lnSpc>
              <a:spcBef>
                <a:spcPts val="600"/>
              </a:spcBef>
            </a:pPr>
            <a:r>
              <a:rPr lang="en-US" sz="2800" b="0" dirty="0">
                <a:solidFill>
                  <a:schemeClr val="tx2"/>
                </a:solidFill>
              </a:rPr>
              <a:t>STP </a:t>
            </a:r>
            <a:r>
              <a:rPr lang="en-US" sz="2800" b="0" dirty="0" smtClean="0">
                <a:solidFill>
                  <a:schemeClr val="tx2"/>
                </a:solidFill>
              </a:rPr>
              <a:t>YTD FY15 Publications – </a:t>
            </a:r>
            <a:r>
              <a:rPr lang="en-US" sz="2800" dirty="0" smtClean="0">
                <a:solidFill>
                  <a:schemeClr val="tx2"/>
                </a:solidFill>
              </a:rPr>
              <a:t> </a:t>
            </a:r>
            <a:r>
              <a:rPr lang="en-US" sz="2800" dirty="0" smtClean="0">
                <a:solidFill>
                  <a:schemeClr val="tx2"/>
                </a:solidFill>
              </a:rPr>
              <a:t>12 </a:t>
            </a:r>
            <a:r>
              <a:rPr lang="en-US" sz="2800" dirty="0" smtClean="0">
                <a:solidFill>
                  <a:schemeClr val="tx2"/>
                </a:solidFill>
              </a:rPr>
              <a:t>(1 of 2)</a:t>
            </a:r>
            <a:endParaRPr lang="en-US" sz="2800" dirty="0">
              <a:solidFill>
                <a:schemeClr val="tx2"/>
              </a:solidFill>
            </a:endParaRPr>
          </a:p>
        </p:txBody>
      </p:sp>
      <p:sp>
        <p:nvSpPr>
          <p:cNvPr id="54275" name="Text Box 3"/>
          <p:cNvSpPr txBox="1">
            <a:spLocks noChangeArrowheads="1"/>
          </p:cNvSpPr>
          <p:nvPr/>
        </p:nvSpPr>
        <p:spPr bwMode="auto">
          <a:xfrm>
            <a:off x="105454" y="1219200"/>
            <a:ext cx="8072438" cy="5424562"/>
          </a:xfrm>
          <a:prstGeom prst="rect">
            <a:avLst/>
          </a:prstGeom>
          <a:noFill/>
          <a:ln w="9525">
            <a:noFill/>
            <a:miter lim="800000"/>
            <a:headEnd/>
            <a:tailEnd/>
          </a:ln>
        </p:spPr>
        <p:txBody>
          <a:bodyPr>
            <a:spAutoFit/>
          </a:bodyPr>
          <a:lstStyle/>
          <a:p>
            <a:pPr marL="112713" indent="-112713" algn="just">
              <a:spcBef>
                <a:spcPts val="600"/>
              </a:spcBef>
            </a:pPr>
            <a:r>
              <a:rPr lang="en-US" sz="1200" u="sng" dirty="0" smtClean="0">
                <a:solidFill>
                  <a:schemeClr val="tx2"/>
                </a:solidFill>
              </a:rPr>
              <a:t>Publications (YTD):</a:t>
            </a:r>
          </a:p>
          <a:p>
            <a:pPr marL="236538" indent="-419100" algn="just">
              <a:spcBef>
                <a:spcPts val="300"/>
              </a:spcBef>
            </a:pPr>
            <a:r>
              <a:rPr lang="en-US" sz="1200" b="1" dirty="0" err="1">
                <a:solidFill>
                  <a:schemeClr val="tx2"/>
                </a:solidFill>
              </a:rPr>
              <a:t>Denig</a:t>
            </a:r>
            <a:r>
              <a:rPr lang="en-US" sz="1200" b="1" dirty="0">
                <a:solidFill>
                  <a:schemeClr val="tx2"/>
                </a:solidFill>
              </a:rPr>
              <a:t>, W. F. </a:t>
            </a:r>
            <a:r>
              <a:rPr lang="en-US" sz="1200" dirty="0">
                <a:solidFill>
                  <a:schemeClr val="tx2"/>
                </a:solidFill>
              </a:rPr>
              <a:t>(2015), The International Council for Science World Data System Stewardship Award 2014 Presented to Dr. Robert </a:t>
            </a:r>
            <a:r>
              <a:rPr lang="en-US" sz="1200" dirty="0" err="1">
                <a:solidFill>
                  <a:schemeClr val="tx2"/>
                </a:solidFill>
              </a:rPr>
              <a:t>Redmon</a:t>
            </a:r>
            <a:r>
              <a:rPr lang="en-US" sz="1200" dirty="0">
                <a:solidFill>
                  <a:schemeClr val="tx2"/>
                </a:solidFill>
              </a:rPr>
              <a:t> of the National Geophysical Data Center, </a:t>
            </a:r>
            <a:r>
              <a:rPr lang="en-US" sz="1200" i="1" dirty="0">
                <a:solidFill>
                  <a:schemeClr val="tx2"/>
                </a:solidFill>
              </a:rPr>
              <a:t>Space Weather, 13</a:t>
            </a:r>
            <a:r>
              <a:rPr lang="en-US" sz="1200" dirty="0">
                <a:solidFill>
                  <a:schemeClr val="tx2"/>
                </a:solidFill>
              </a:rPr>
              <a:t>, </a:t>
            </a:r>
            <a:r>
              <a:rPr lang="en-US" sz="1200" dirty="0" smtClean="0">
                <a:solidFill>
                  <a:schemeClr val="tx2"/>
                </a:solidFill>
              </a:rPr>
              <a:t>doi:10.1002/2014SW001136.</a:t>
            </a:r>
          </a:p>
          <a:p>
            <a:pPr marL="236538" indent="-419100" algn="just">
              <a:spcBef>
                <a:spcPts val="300"/>
              </a:spcBef>
            </a:pPr>
            <a:r>
              <a:rPr lang="en-US" sz="1200" dirty="0">
                <a:solidFill>
                  <a:schemeClr val="tx2"/>
                </a:solidFill>
              </a:rPr>
              <a:t>Feng-Chi, Hsu, Kimberly Baugh, </a:t>
            </a:r>
            <a:r>
              <a:rPr lang="en-US" sz="1200" dirty="0" err="1">
                <a:solidFill>
                  <a:schemeClr val="tx2"/>
                </a:solidFill>
              </a:rPr>
              <a:t>Tilottama</a:t>
            </a:r>
            <a:r>
              <a:rPr lang="en-US" sz="1200" dirty="0">
                <a:solidFill>
                  <a:schemeClr val="tx2"/>
                </a:solidFill>
              </a:rPr>
              <a:t> Ghosh, Mikhail </a:t>
            </a:r>
            <a:r>
              <a:rPr lang="en-US" sz="1200" dirty="0" err="1">
                <a:solidFill>
                  <a:schemeClr val="tx2"/>
                </a:solidFill>
              </a:rPr>
              <a:t>Zhizhin</a:t>
            </a:r>
            <a:r>
              <a:rPr lang="en-US" sz="1200" dirty="0">
                <a:solidFill>
                  <a:schemeClr val="tx2"/>
                </a:solidFill>
              </a:rPr>
              <a:t>, and Christopher </a:t>
            </a:r>
            <a:r>
              <a:rPr lang="en-US" sz="1200" dirty="0" err="1">
                <a:solidFill>
                  <a:schemeClr val="tx2"/>
                </a:solidFill>
              </a:rPr>
              <a:t>Elvidge</a:t>
            </a:r>
            <a:r>
              <a:rPr lang="en-US" sz="1200" dirty="0">
                <a:solidFill>
                  <a:schemeClr val="tx2"/>
                </a:solidFill>
              </a:rPr>
              <a:t>: DMSP-OLS Radiance Calibrated Nighttime Lights Time Series with Inter-Calibration, Remote Sensing, 2014 (Accepted)</a:t>
            </a:r>
            <a:endParaRPr lang="en-US" sz="1200" dirty="0" smtClean="0">
              <a:solidFill>
                <a:schemeClr val="tx2"/>
              </a:solidFill>
            </a:endParaRPr>
          </a:p>
          <a:p>
            <a:pPr marL="236538" indent="-419100" algn="just">
              <a:spcBef>
                <a:spcPts val="300"/>
              </a:spcBef>
            </a:pPr>
            <a:r>
              <a:rPr lang="en-US" sz="1200" dirty="0" smtClean="0">
                <a:solidFill>
                  <a:schemeClr val="tx2"/>
                </a:solidFill>
              </a:rPr>
              <a:t>Hudson</a:t>
            </a:r>
            <a:r>
              <a:rPr lang="en-US" sz="1200" dirty="0">
                <a:solidFill>
                  <a:schemeClr val="tx2"/>
                </a:solidFill>
              </a:rPr>
              <a:t>, </a:t>
            </a:r>
            <a:r>
              <a:rPr lang="en-US" sz="1200" dirty="0" smtClean="0">
                <a:solidFill>
                  <a:schemeClr val="tx2"/>
                </a:solidFill>
              </a:rPr>
              <a:t>M.K</a:t>
            </a:r>
            <a:r>
              <a:rPr lang="en-US" sz="1200" dirty="0">
                <a:solidFill>
                  <a:schemeClr val="tx2"/>
                </a:solidFill>
              </a:rPr>
              <a:t>., J. </a:t>
            </a:r>
            <a:r>
              <a:rPr lang="en-US" sz="1200" dirty="0" err="1">
                <a:solidFill>
                  <a:schemeClr val="tx2"/>
                </a:solidFill>
              </a:rPr>
              <a:t>Paral</a:t>
            </a:r>
            <a:r>
              <a:rPr lang="en-US" sz="1200" dirty="0">
                <a:solidFill>
                  <a:schemeClr val="tx2"/>
                </a:solidFill>
              </a:rPr>
              <a:t>, </a:t>
            </a:r>
            <a:r>
              <a:rPr lang="en-US" sz="1200" b="1" dirty="0" smtClean="0">
                <a:solidFill>
                  <a:schemeClr val="tx2"/>
                </a:solidFill>
              </a:rPr>
              <a:t>B.T</a:t>
            </a:r>
            <a:r>
              <a:rPr lang="en-US" sz="1200" b="1" dirty="0">
                <a:solidFill>
                  <a:schemeClr val="tx2"/>
                </a:solidFill>
              </a:rPr>
              <a:t>. Kress</a:t>
            </a:r>
            <a:r>
              <a:rPr lang="en-US" sz="1200" dirty="0">
                <a:solidFill>
                  <a:schemeClr val="tx2"/>
                </a:solidFill>
              </a:rPr>
              <a:t>, M. </a:t>
            </a:r>
            <a:r>
              <a:rPr lang="en-US" sz="1200" dirty="0" err="1">
                <a:solidFill>
                  <a:schemeClr val="tx2"/>
                </a:solidFill>
              </a:rPr>
              <a:t>Wiltberger</a:t>
            </a:r>
            <a:r>
              <a:rPr lang="en-US" sz="1200" dirty="0">
                <a:solidFill>
                  <a:schemeClr val="tx2"/>
                </a:solidFill>
              </a:rPr>
              <a:t>, </a:t>
            </a:r>
            <a:r>
              <a:rPr lang="en-US" sz="1200" dirty="0" smtClean="0">
                <a:solidFill>
                  <a:schemeClr val="tx2"/>
                </a:solidFill>
              </a:rPr>
              <a:t>D.N</a:t>
            </a:r>
            <a:r>
              <a:rPr lang="en-US" sz="1200" dirty="0">
                <a:solidFill>
                  <a:schemeClr val="tx2"/>
                </a:solidFill>
              </a:rPr>
              <a:t>. Baker, </a:t>
            </a:r>
            <a:r>
              <a:rPr lang="en-US" sz="1200" dirty="0" smtClean="0">
                <a:solidFill>
                  <a:schemeClr val="tx2"/>
                </a:solidFill>
              </a:rPr>
              <a:t>J.C</a:t>
            </a:r>
            <a:r>
              <a:rPr lang="en-US" sz="1200" dirty="0">
                <a:solidFill>
                  <a:schemeClr val="tx2"/>
                </a:solidFill>
              </a:rPr>
              <a:t>. Foster, </a:t>
            </a:r>
            <a:r>
              <a:rPr lang="en-US" sz="1200" dirty="0" smtClean="0">
                <a:solidFill>
                  <a:schemeClr val="tx2"/>
                </a:solidFill>
              </a:rPr>
              <a:t>D.L</a:t>
            </a:r>
            <a:r>
              <a:rPr lang="en-US" sz="1200" dirty="0">
                <a:solidFill>
                  <a:schemeClr val="tx2"/>
                </a:solidFill>
              </a:rPr>
              <a:t>. Turner and </a:t>
            </a:r>
            <a:r>
              <a:rPr lang="en-US" sz="1200" dirty="0" smtClean="0">
                <a:solidFill>
                  <a:schemeClr val="tx2"/>
                </a:solidFill>
              </a:rPr>
              <a:t>J.R</a:t>
            </a:r>
            <a:r>
              <a:rPr lang="en-US" sz="1200" dirty="0">
                <a:solidFill>
                  <a:schemeClr val="tx2"/>
                </a:solidFill>
              </a:rPr>
              <a:t>. </a:t>
            </a:r>
            <a:r>
              <a:rPr lang="en-US" sz="1200" dirty="0" err="1">
                <a:solidFill>
                  <a:schemeClr val="tx2"/>
                </a:solidFill>
              </a:rPr>
              <a:t>Wygant</a:t>
            </a:r>
            <a:r>
              <a:rPr lang="en-US" sz="1200" dirty="0">
                <a:solidFill>
                  <a:schemeClr val="tx2"/>
                </a:solidFill>
              </a:rPr>
              <a:t> (2015), Modeling CME-shock driven storms in 2012 – 2013: MHD-test particle simulations, </a:t>
            </a:r>
            <a:r>
              <a:rPr lang="en-US" sz="1200" dirty="0" smtClean="0">
                <a:solidFill>
                  <a:schemeClr val="tx2"/>
                </a:solidFill>
              </a:rPr>
              <a:t>J. </a:t>
            </a:r>
            <a:r>
              <a:rPr lang="en-US" sz="1200" dirty="0" err="1" smtClean="0">
                <a:solidFill>
                  <a:schemeClr val="tx2"/>
                </a:solidFill>
              </a:rPr>
              <a:t>Geophys</a:t>
            </a:r>
            <a:r>
              <a:rPr lang="en-US" sz="1200" dirty="0">
                <a:solidFill>
                  <a:schemeClr val="tx2"/>
                </a:solidFill>
              </a:rPr>
              <a:t>. Res., Accepted manuscript online, DOI: 10.1002/2014JA020833</a:t>
            </a:r>
            <a:r>
              <a:rPr lang="en-US" sz="1200" dirty="0" smtClean="0">
                <a:solidFill>
                  <a:schemeClr val="tx2"/>
                </a:solidFill>
              </a:rPr>
              <a:t>. [</a:t>
            </a:r>
            <a:r>
              <a:rPr lang="en-US" sz="1200" b="1" dirty="0" smtClean="0">
                <a:solidFill>
                  <a:schemeClr val="tx2"/>
                </a:solidFill>
              </a:rPr>
              <a:t>Peer Reviewed</a:t>
            </a:r>
            <a:r>
              <a:rPr lang="en-US" sz="1200" dirty="0" smtClean="0">
                <a:solidFill>
                  <a:schemeClr val="tx2"/>
                </a:solidFill>
              </a:rPr>
              <a:t>]</a:t>
            </a:r>
            <a:endParaRPr lang="en-US" sz="1200" dirty="0">
              <a:solidFill>
                <a:schemeClr val="tx2"/>
              </a:solidFill>
            </a:endParaRPr>
          </a:p>
          <a:p>
            <a:pPr marL="236538" indent="-419100" algn="just">
              <a:spcBef>
                <a:spcPts val="300"/>
              </a:spcBef>
            </a:pPr>
            <a:r>
              <a:rPr lang="en-US" sz="1200" dirty="0" err="1">
                <a:solidFill>
                  <a:schemeClr val="tx2"/>
                </a:solidFill>
              </a:rPr>
              <a:t>Ieda</a:t>
            </a:r>
            <a:r>
              <a:rPr lang="en-US" sz="1200" dirty="0">
                <a:solidFill>
                  <a:schemeClr val="tx2"/>
                </a:solidFill>
              </a:rPr>
              <a:t>, A., </a:t>
            </a:r>
            <a:r>
              <a:rPr lang="en-US" sz="1200" dirty="0" smtClean="0">
                <a:solidFill>
                  <a:schemeClr val="tx2"/>
                </a:solidFill>
              </a:rPr>
              <a:t>S. </a:t>
            </a:r>
            <a:r>
              <a:rPr lang="en-US" sz="1200" dirty="0" err="1">
                <a:solidFill>
                  <a:schemeClr val="tx2"/>
                </a:solidFill>
              </a:rPr>
              <a:t>Oyama</a:t>
            </a:r>
            <a:r>
              <a:rPr lang="en-US" sz="1200" dirty="0">
                <a:solidFill>
                  <a:schemeClr val="tx2"/>
                </a:solidFill>
              </a:rPr>
              <a:t>, H. </a:t>
            </a:r>
            <a:r>
              <a:rPr lang="en-US" sz="1200" dirty="0" err="1">
                <a:solidFill>
                  <a:schemeClr val="tx2"/>
                </a:solidFill>
              </a:rPr>
              <a:t>Vanhamaki</a:t>
            </a:r>
            <a:r>
              <a:rPr lang="en-US" sz="1200" dirty="0">
                <a:solidFill>
                  <a:schemeClr val="tx2"/>
                </a:solidFill>
              </a:rPr>
              <a:t>, R. </a:t>
            </a:r>
            <a:r>
              <a:rPr lang="en-US" sz="1200" dirty="0" err="1">
                <a:solidFill>
                  <a:schemeClr val="tx2"/>
                </a:solidFill>
              </a:rPr>
              <a:t>Fujii</a:t>
            </a:r>
            <a:r>
              <a:rPr lang="en-US" sz="1200" dirty="0">
                <a:solidFill>
                  <a:schemeClr val="tx2"/>
                </a:solidFill>
              </a:rPr>
              <a:t>, A. </a:t>
            </a:r>
            <a:r>
              <a:rPr lang="en-US" sz="1200" dirty="0" err="1">
                <a:solidFill>
                  <a:schemeClr val="tx2"/>
                </a:solidFill>
              </a:rPr>
              <a:t>Nakamizo</a:t>
            </a:r>
            <a:r>
              <a:rPr lang="en-US" sz="1200" dirty="0">
                <a:solidFill>
                  <a:schemeClr val="tx2"/>
                </a:solidFill>
              </a:rPr>
              <a:t>, O. </a:t>
            </a:r>
            <a:r>
              <a:rPr lang="en-US" sz="1200" dirty="0" err="1">
                <a:solidFill>
                  <a:schemeClr val="tx2"/>
                </a:solidFill>
              </a:rPr>
              <a:t>Amm</a:t>
            </a:r>
            <a:r>
              <a:rPr lang="en-US" sz="1200" dirty="0">
                <a:solidFill>
                  <a:schemeClr val="tx2"/>
                </a:solidFill>
              </a:rPr>
              <a:t>, T. Hori, M. Takeda, G. Ueno, A. Yoshikawa, </a:t>
            </a:r>
            <a:r>
              <a:rPr lang="en-US" sz="1200" b="1" dirty="0">
                <a:solidFill>
                  <a:schemeClr val="tx2"/>
                </a:solidFill>
              </a:rPr>
              <a:t>R. J. </a:t>
            </a:r>
            <a:r>
              <a:rPr lang="en-US" sz="1200" b="1" dirty="0" err="1">
                <a:solidFill>
                  <a:schemeClr val="tx2"/>
                </a:solidFill>
              </a:rPr>
              <a:t>Redmon</a:t>
            </a:r>
            <a:r>
              <a:rPr lang="en-US" sz="1200" dirty="0">
                <a:solidFill>
                  <a:schemeClr val="tx2"/>
                </a:solidFill>
              </a:rPr>
              <a:t>, </a:t>
            </a:r>
            <a:r>
              <a:rPr lang="en-US" sz="1200" b="1" dirty="0">
                <a:solidFill>
                  <a:schemeClr val="tx2"/>
                </a:solidFill>
              </a:rPr>
              <a:t>W. F. </a:t>
            </a:r>
            <a:r>
              <a:rPr lang="en-US" sz="1200" b="1" dirty="0" err="1">
                <a:solidFill>
                  <a:schemeClr val="tx2"/>
                </a:solidFill>
              </a:rPr>
              <a:t>Denig</a:t>
            </a:r>
            <a:r>
              <a:rPr lang="en-US" sz="1200" dirty="0">
                <a:solidFill>
                  <a:schemeClr val="tx2"/>
                </a:solidFill>
              </a:rPr>
              <a:t>, Y. </a:t>
            </a:r>
            <a:r>
              <a:rPr lang="en-US" sz="1200" dirty="0" err="1">
                <a:solidFill>
                  <a:schemeClr val="tx2"/>
                </a:solidFill>
              </a:rPr>
              <a:t>Kamide</a:t>
            </a:r>
            <a:r>
              <a:rPr lang="en-US" sz="1200" dirty="0">
                <a:solidFill>
                  <a:schemeClr val="tx2"/>
                </a:solidFill>
              </a:rPr>
              <a:t> and N. </a:t>
            </a:r>
            <a:r>
              <a:rPr lang="en-US" sz="1200" dirty="0" err="1">
                <a:solidFill>
                  <a:schemeClr val="tx2"/>
                </a:solidFill>
              </a:rPr>
              <a:t>Nishitani</a:t>
            </a:r>
            <a:r>
              <a:rPr lang="en-US" sz="1200" dirty="0">
                <a:solidFill>
                  <a:schemeClr val="tx2"/>
                </a:solidFill>
              </a:rPr>
              <a:t> (2014), Approximate forms of daytime </a:t>
            </a:r>
            <a:r>
              <a:rPr lang="en-US" sz="1200" dirty="0" err="1">
                <a:solidFill>
                  <a:schemeClr val="tx2"/>
                </a:solidFill>
              </a:rPr>
              <a:t>ionospheric</a:t>
            </a:r>
            <a:r>
              <a:rPr lang="en-US" sz="1200" dirty="0">
                <a:solidFill>
                  <a:schemeClr val="tx2"/>
                </a:solidFill>
              </a:rPr>
              <a:t> conductance, </a:t>
            </a:r>
            <a:r>
              <a:rPr lang="en-US" sz="1200" i="1" dirty="0">
                <a:solidFill>
                  <a:schemeClr val="tx2"/>
                </a:solidFill>
              </a:rPr>
              <a:t>J. </a:t>
            </a:r>
            <a:r>
              <a:rPr lang="en-US" sz="1200" i="1" dirty="0" err="1">
                <a:solidFill>
                  <a:schemeClr val="tx2"/>
                </a:solidFill>
              </a:rPr>
              <a:t>Geophys</a:t>
            </a:r>
            <a:r>
              <a:rPr lang="en-US" sz="1200" i="1" dirty="0">
                <a:solidFill>
                  <a:schemeClr val="tx2"/>
                </a:solidFill>
              </a:rPr>
              <a:t>. Res.</a:t>
            </a:r>
            <a:r>
              <a:rPr lang="en-US" sz="1200" dirty="0">
                <a:solidFill>
                  <a:schemeClr val="tx2"/>
                </a:solidFill>
              </a:rPr>
              <a:t>, 119. DOI: 10.1002/2014JA020665 [</a:t>
            </a:r>
            <a:r>
              <a:rPr lang="en-US" sz="1200" b="1" dirty="0">
                <a:solidFill>
                  <a:schemeClr val="tx2"/>
                </a:solidFill>
              </a:rPr>
              <a:t>Peer Reviewed</a:t>
            </a:r>
            <a:r>
              <a:rPr lang="en-US" sz="1200" dirty="0" smtClean="0">
                <a:solidFill>
                  <a:schemeClr val="tx2"/>
                </a:solidFill>
              </a:rPr>
              <a:t>]</a:t>
            </a:r>
          </a:p>
          <a:p>
            <a:pPr marL="236538" indent="-419100" algn="just">
              <a:spcBef>
                <a:spcPts val="300"/>
              </a:spcBef>
            </a:pPr>
            <a:r>
              <a:rPr lang="en-US" sz="1200" dirty="0" smtClean="0">
                <a:solidFill>
                  <a:schemeClr val="tx2"/>
                </a:solidFill>
              </a:rPr>
              <a:t>Li</a:t>
            </a:r>
            <a:r>
              <a:rPr lang="en-US" sz="1200" dirty="0">
                <a:solidFill>
                  <a:schemeClr val="tx2"/>
                </a:solidFill>
              </a:rPr>
              <a:t>, Z., R.M. Millan, M.K. Hudson, L.A. Woodger, D.M. Smith, Y. Chen, R. </a:t>
            </a:r>
            <a:r>
              <a:rPr lang="en-US" sz="1200" dirty="0" err="1">
                <a:solidFill>
                  <a:schemeClr val="tx2"/>
                </a:solidFill>
              </a:rPr>
              <a:t>Friedel</a:t>
            </a:r>
            <a:r>
              <a:rPr lang="en-US" sz="1200" dirty="0">
                <a:solidFill>
                  <a:schemeClr val="tx2"/>
                </a:solidFill>
              </a:rPr>
              <a:t>, </a:t>
            </a:r>
            <a:r>
              <a:rPr lang="en-US" sz="1200" b="1" dirty="0">
                <a:solidFill>
                  <a:schemeClr val="tx2"/>
                </a:solidFill>
              </a:rPr>
              <a:t>J.V. Rodriguez</a:t>
            </a:r>
            <a:r>
              <a:rPr lang="en-US" sz="1200" dirty="0">
                <a:solidFill>
                  <a:schemeClr val="tx2"/>
                </a:solidFill>
              </a:rPr>
              <a:t>, M.J. </a:t>
            </a:r>
            <a:r>
              <a:rPr lang="en-US" sz="1200" dirty="0" err="1">
                <a:solidFill>
                  <a:schemeClr val="tx2"/>
                </a:solidFill>
              </a:rPr>
              <a:t>Engebretson</a:t>
            </a:r>
            <a:r>
              <a:rPr lang="en-US" sz="1200" dirty="0">
                <a:solidFill>
                  <a:schemeClr val="tx2"/>
                </a:solidFill>
              </a:rPr>
              <a:t>, J. Goldstein, J.F. Fennell and H.E. Spence (2014), Investigation of EMIC Wave Scattering as the Cause for the BARREL 17 January 2013 Relativistic Electron Precipitation Event: A Quantitative Comparison of Simulation with Observations, </a:t>
            </a:r>
            <a:r>
              <a:rPr lang="en-US" sz="1200" i="1" dirty="0" err="1">
                <a:solidFill>
                  <a:schemeClr val="tx2"/>
                </a:solidFill>
              </a:rPr>
              <a:t>Geophys</a:t>
            </a:r>
            <a:r>
              <a:rPr lang="en-US" sz="1200" i="1" dirty="0">
                <a:solidFill>
                  <a:schemeClr val="tx2"/>
                </a:solidFill>
              </a:rPr>
              <a:t>. Res. Lett., 4</a:t>
            </a:r>
            <a:r>
              <a:rPr lang="en-US" sz="1200" dirty="0">
                <a:solidFill>
                  <a:schemeClr val="tx2"/>
                </a:solidFill>
              </a:rPr>
              <a:t>1, doi:10.1002/2014GL062273. [</a:t>
            </a:r>
            <a:r>
              <a:rPr lang="en-US" sz="1200" b="1" dirty="0">
                <a:solidFill>
                  <a:schemeClr val="tx2"/>
                </a:solidFill>
              </a:rPr>
              <a:t>Peer Reviewed</a:t>
            </a:r>
            <a:r>
              <a:rPr lang="en-US" sz="1200" dirty="0">
                <a:solidFill>
                  <a:schemeClr val="tx2"/>
                </a:solidFill>
              </a:rPr>
              <a:t>]</a:t>
            </a:r>
            <a:r>
              <a:rPr lang="en-US" sz="1200" strike="sngStrike" dirty="0">
                <a:solidFill>
                  <a:schemeClr val="tx2"/>
                </a:solidFill>
              </a:rPr>
              <a:t> </a:t>
            </a:r>
            <a:endParaRPr lang="en-US" sz="1200" dirty="0">
              <a:solidFill>
                <a:schemeClr val="tx2"/>
              </a:solidFill>
            </a:endParaRPr>
          </a:p>
          <a:p>
            <a:pPr marL="236538" indent="-419100" algn="just">
              <a:spcBef>
                <a:spcPts val="300"/>
              </a:spcBef>
            </a:pPr>
            <a:r>
              <a:rPr lang="en-US" sz="1200" b="1" dirty="0">
                <a:solidFill>
                  <a:schemeClr val="tx2"/>
                </a:solidFill>
              </a:rPr>
              <a:t>Rodriguez, J.V., </a:t>
            </a:r>
            <a:r>
              <a:rPr lang="en-US" sz="1200" dirty="0">
                <a:solidFill>
                  <a:schemeClr val="tx2"/>
                </a:solidFill>
              </a:rPr>
              <a:t>T.G. Onsager, D. </a:t>
            </a:r>
            <a:r>
              <a:rPr lang="en-US" sz="1200" dirty="0" err="1">
                <a:solidFill>
                  <a:schemeClr val="tx2"/>
                </a:solidFill>
              </a:rPr>
              <a:t>Heynderickx</a:t>
            </a:r>
            <a:r>
              <a:rPr lang="en-US" sz="1200" dirty="0">
                <a:solidFill>
                  <a:schemeClr val="tx2"/>
                </a:solidFill>
              </a:rPr>
              <a:t>, and P. T. A. </a:t>
            </a:r>
            <a:r>
              <a:rPr lang="en-US" sz="1200" dirty="0" err="1">
                <a:solidFill>
                  <a:schemeClr val="tx2"/>
                </a:solidFill>
              </a:rPr>
              <a:t>Jiggens</a:t>
            </a:r>
            <a:r>
              <a:rPr lang="en-US" sz="1200" dirty="0">
                <a:solidFill>
                  <a:schemeClr val="tx2"/>
                </a:solidFill>
              </a:rPr>
              <a:t> (2014), Meeting Report: Solar Energetic Particle Measurements </a:t>
            </a:r>
            <a:r>
              <a:rPr lang="en-US" sz="1200" dirty="0" err="1">
                <a:solidFill>
                  <a:schemeClr val="tx2"/>
                </a:solidFill>
              </a:rPr>
              <a:t>Intercalibration</a:t>
            </a:r>
            <a:r>
              <a:rPr lang="en-US" sz="1200" dirty="0">
                <a:solidFill>
                  <a:schemeClr val="tx2"/>
                </a:solidFill>
              </a:rPr>
              <a:t> Workshop, 11 April 2014, Boulder, Colorado, </a:t>
            </a:r>
            <a:r>
              <a:rPr lang="en-US" sz="1200" i="1" dirty="0">
                <a:solidFill>
                  <a:schemeClr val="tx2"/>
                </a:solidFill>
              </a:rPr>
              <a:t>Space Weather, 12</a:t>
            </a:r>
            <a:r>
              <a:rPr lang="en-US" sz="1200" dirty="0">
                <a:solidFill>
                  <a:schemeClr val="tx2"/>
                </a:solidFill>
              </a:rPr>
              <a:t>, 613-615, </a:t>
            </a:r>
            <a:r>
              <a:rPr lang="en-US" sz="1200" dirty="0" err="1">
                <a:solidFill>
                  <a:schemeClr val="tx2"/>
                </a:solidFill>
              </a:rPr>
              <a:t>doi</a:t>
            </a:r>
            <a:r>
              <a:rPr lang="en-US" sz="1200" dirty="0">
                <a:solidFill>
                  <a:schemeClr val="tx2"/>
                </a:solidFill>
              </a:rPr>
              <a:t>: 10.1002/2014SW001134. </a:t>
            </a:r>
          </a:p>
          <a:p>
            <a:pPr marL="236538" indent="-419100" algn="just">
              <a:spcBef>
                <a:spcPts val="300"/>
              </a:spcBef>
            </a:pPr>
            <a:r>
              <a:rPr lang="en-US" sz="1200" dirty="0" err="1">
                <a:solidFill>
                  <a:schemeClr val="tx2"/>
                </a:solidFill>
              </a:rPr>
              <a:t>Sergeev</a:t>
            </a:r>
            <a:r>
              <a:rPr lang="en-US" sz="1200" dirty="0">
                <a:solidFill>
                  <a:schemeClr val="tx2"/>
                </a:solidFill>
              </a:rPr>
              <a:t>, V.A., A.V. </a:t>
            </a:r>
            <a:r>
              <a:rPr lang="en-US" sz="1200" dirty="0" err="1">
                <a:solidFill>
                  <a:schemeClr val="tx2"/>
                </a:solidFill>
              </a:rPr>
              <a:t>Nikolaev</a:t>
            </a:r>
            <a:r>
              <a:rPr lang="en-US" sz="1200" dirty="0">
                <a:solidFill>
                  <a:schemeClr val="tx2"/>
                </a:solidFill>
              </a:rPr>
              <a:t>, M.V. </a:t>
            </a:r>
            <a:r>
              <a:rPr lang="en-US" sz="1200" dirty="0" err="1">
                <a:solidFill>
                  <a:schemeClr val="tx2"/>
                </a:solidFill>
              </a:rPr>
              <a:t>Kubyshkina</a:t>
            </a:r>
            <a:r>
              <a:rPr lang="en-US" sz="1200" dirty="0">
                <a:solidFill>
                  <a:schemeClr val="tx2"/>
                </a:solidFill>
              </a:rPr>
              <a:t>, N.A. </a:t>
            </a:r>
            <a:r>
              <a:rPr lang="en-US" sz="1200" dirty="0" err="1">
                <a:solidFill>
                  <a:schemeClr val="tx2"/>
                </a:solidFill>
              </a:rPr>
              <a:t>Tsyganenko</a:t>
            </a:r>
            <a:r>
              <a:rPr lang="en-US" sz="1200" dirty="0">
                <a:solidFill>
                  <a:schemeClr val="tx2"/>
                </a:solidFill>
              </a:rPr>
              <a:t>, H.J. Singer, </a:t>
            </a:r>
            <a:r>
              <a:rPr lang="en-US" sz="1200" b="1" dirty="0">
                <a:solidFill>
                  <a:schemeClr val="tx2"/>
                </a:solidFill>
              </a:rPr>
              <a:t>J.V. Rodriguez</a:t>
            </a:r>
            <a:r>
              <a:rPr lang="en-US" sz="1200" dirty="0">
                <a:solidFill>
                  <a:schemeClr val="tx2"/>
                </a:solidFill>
              </a:rPr>
              <a:t>, V </a:t>
            </a:r>
            <a:r>
              <a:rPr lang="en-US" sz="1200" dirty="0" smtClean="0">
                <a:solidFill>
                  <a:schemeClr val="tx2"/>
                </a:solidFill>
              </a:rPr>
              <a:t>Angelopoulos</a:t>
            </a:r>
            <a:r>
              <a:rPr lang="en-US" sz="1200" dirty="0">
                <a:solidFill>
                  <a:schemeClr val="tx2"/>
                </a:solidFill>
              </a:rPr>
              <a:t>, R. Nakamura, S.E. Milan, J.S. </a:t>
            </a:r>
            <a:r>
              <a:rPr lang="en-US" sz="1200" dirty="0" err="1">
                <a:solidFill>
                  <a:schemeClr val="tx2"/>
                </a:solidFill>
              </a:rPr>
              <a:t>Coxon</a:t>
            </a:r>
            <a:r>
              <a:rPr lang="en-US" sz="1200" dirty="0">
                <a:solidFill>
                  <a:schemeClr val="tx2"/>
                </a:solidFill>
              </a:rPr>
              <a:t>, B.J. Anderson, and H. </a:t>
            </a:r>
            <a:r>
              <a:rPr lang="en-US" sz="1200" dirty="0" err="1">
                <a:solidFill>
                  <a:schemeClr val="tx2"/>
                </a:solidFill>
              </a:rPr>
              <a:t>Korth</a:t>
            </a:r>
            <a:r>
              <a:rPr lang="en-US" sz="1200" dirty="0">
                <a:solidFill>
                  <a:schemeClr val="tx2"/>
                </a:solidFill>
              </a:rPr>
              <a:t> (2014), Event Study Combining </a:t>
            </a:r>
            <a:r>
              <a:rPr lang="en-US" sz="1200" dirty="0" err="1">
                <a:solidFill>
                  <a:schemeClr val="tx2"/>
                </a:solidFill>
              </a:rPr>
              <a:t>Magnetospheric</a:t>
            </a:r>
            <a:r>
              <a:rPr lang="en-US" sz="1200" dirty="0">
                <a:solidFill>
                  <a:schemeClr val="tx2"/>
                </a:solidFill>
              </a:rPr>
              <a:t> and </a:t>
            </a:r>
            <a:r>
              <a:rPr lang="en-US" sz="1200" dirty="0" err="1">
                <a:solidFill>
                  <a:schemeClr val="tx2"/>
                </a:solidFill>
              </a:rPr>
              <a:t>Ionospheric</a:t>
            </a:r>
            <a:r>
              <a:rPr lang="en-US" sz="1200" dirty="0">
                <a:solidFill>
                  <a:schemeClr val="tx2"/>
                </a:solidFill>
              </a:rPr>
              <a:t> Perspectives of the </a:t>
            </a:r>
            <a:r>
              <a:rPr lang="en-US" sz="1200" dirty="0" err="1">
                <a:solidFill>
                  <a:schemeClr val="tx2"/>
                </a:solidFill>
              </a:rPr>
              <a:t>Substorm</a:t>
            </a:r>
            <a:r>
              <a:rPr lang="en-US" sz="1200" dirty="0">
                <a:solidFill>
                  <a:schemeClr val="tx2"/>
                </a:solidFill>
              </a:rPr>
              <a:t> Current Wedge Modeling, </a:t>
            </a:r>
            <a:r>
              <a:rPr lang="en-US" sz="1200" i="1" dirty="0">
                <a:solidFill>
                  <a:schemeClr val="tx2"/>
                </a:solidFill>
              </a:rPr>
              <a:t>J. </a:t>
            </a:r>
            <a:r>
              <a:rPr lang="en-US" sz="1200" i="1" dirty="0" err="1">
                <a:solidFill>
                  <a:schemeClr val="tx2"/>
                </a:solidFill>
              </a:rPr>
              <a:t>Geophys</a:t>
            </a:r>
            <a:r>
              <a:rPr lang="en-US" sz="1200" i="1" dirty="0">
                <a:solidFill>
                  <a:schemeClr val="tx2"/>
                </a:solidFill>
              </a:rPr>
              <a:t>. Res, 119</a:t>
            </a:r>
            <a:r>
              <a:rPr lang="en-US" sz="1200" dirty="0">
                <a:solidFill>
                  <a:schemeClr val="tx2"/>
                </a:solidFill>
              </a:rPr>
              <a:t>, doi:10.1002/2014JA020522. [</a:t>
            </a:r>
            <a:r>
              <a:rPr lang="en-US" sz="1200" b="1" dirty="0">
                <a:solidFill>
                  <a:schemeClr val="tx2"/>
                </a:solidFill>
              </a:rPr>
              <a:t>Peer Reviewed</a:t>
            </a:r>
            <a:r>
              <a:rPr lang="en-US" sz="1200" dirty="0" smtClean="0">
                <a:solidFill>
                  <a:schemeClr val="tx2"/>
                </a:solidFill>
              </a:rPr>
              <a:t>]</a:t>
            </a:r>
          </a:p>
          <a:p>
            <a:pPr marL="236538" indent="-419100" algn="just">
              <a:spcBef>
                <a:spcPts val="300"/>
              </a:spcBef>
            </a:pPr>
            <a:r>
              <a:rPr lang="en-US" sz="1200" dirty="0" err="1" smtClean="0">
                <a:solidFill>
                  <a:schemeClr val="tx2"/>
                </a:solidFill>
              </a:rPr>
              <a:t>Straka</a:t>
            </a:r>
            <a:r>
              <a:rPr lang="en-US" sz="1200" dirty="0">
                <a:solidFill>
                  <a:schemeClr val="tx2"/>
                </a:solidFill>
              </a:rPr>
              <a:t>, W.C., III; </a:t>
            </a:r>
            <a:r>
              <a:rPr lang="en-US" sz="1200" dirty="0" smtClean="0">
                <a:solidFill>
                  <a:schemeClr val="tx2"/>
                </a:solidFill>
              </a:rPr>
              <a:t>C.J. Seaman, </a:t>
            </a:r>
            <a:r>
              <a:rPr lang="en-US" sz="1200" b="1" dirty="0" smtClean="0">
                <a:solidFill>
                  <a:schemeClr val="tx2"/>
                </a:solidFill>
              </a:rPr>
              <a:t>K. Baugh</a:t>
            </a:r>
            <a:r>
              <a:rPr lang="en-US" sz="1200" dirty="0">
                <a:solidFill>
                  <a:schemeClr val="tx2"/>
                </a:solidFill>
              </a:rPr>
              <a:t>,</a:t>
            </a:r>
            <a:r>
              <a:rPr lang="en-US" sz="1200" dirty="0" smtClean="0">
                <a:solidFill>
                  <a:schemeClr val="tx2"/>
                </a:solidFill>
              </a:rPr>
              <a:t> K. Cole</a:t>
            </a:r>
            <a:r>
              <a:rPr lang="en-US" sz="1200" dirty="0">
                <a:solidFill>
                  <a:schemeClr val="tx2"/>
                </a:solidFill>
              </a:rPr>
              <a:t>, </a:t>
            </a:r>
            <a:r>
              <a:rPr lang="en-US" sz="1200" dirty="0" smtClean="0">
                <a:solidFill>
                  <a:schemeClr val="tx2"/>
                </a:solidFill>
              </a:rPr>
              <a:t>E. </a:t>
            </a:r>
            <a:r>
              <a:rPr lang="en-US" sz="1200" dirty="0">
                <a:solidFill>
                  <a:schemeClr val="tx2"/>
                </a:solidFill>
              </a:rPr>
              <a:t>Stevens</a:t>
            </a:r>
            <a:r>
              <a:rPr lang="en-US" sz="1200" dirty="0" smtClean="0">
                <a:solidFill>
                  <a:schemeClr val="tx2"/>
                </a:solidFill>
              </a:rPr>
              <a:t>, S.D. Miller</a:t>
            </a:r>
            <a:r>
              <a:rPr lang="en-US" sz="1200" dirty="0">
                <a:solidFill>
                  <a:schemeClr val="tx2"/>
                </a:solidFill>
              </a:rPr>
              <a:t> </a:t>
            </a:r>
            <a:r>
              <a:rPr lang="en-US" sz="1200" dirty="0" smtClean="0">
                <a:solidFill>
                  <a:schemeClr val="tx2"/>
                </a:solidFill>
              </a:rPr>
              <a:t>(2015), </a:t>
            </a:r>
            <a:r>
              <a:rPr lang="en-US" sz="1200" dirty="0">
                <a:solidFill>
                  <a:schemeClr val="tx2"/>
                </a:solidFill>
              </a:rPr>
              <a:t>Utilization of the Suomi National Polar-Orbiting Partnership (NPP) Visible Infrared Imaging Radiometer Suite (VIIRS) Day/Night Band for Arctic Ship Tracking and Fisheries Management. </a:t>
            </a:r>
            <a:r>
              <a:rPr lang="en-US" sz="1200" i="1" dirty="0">
                <a:solidFill>
                  <a:schemeClr val="tx2"/>
                </a:solidFill>
              </a:rPr>
              <a:t>Remote Sens.</a:t>
            </a:r>
            <a:r>
              <a:rPr lang="en-US" sz="1200" dirty="0">
                <a:solidFill>
                  <a:schemeClr val="tx2"/>
                </a:solidFill>
              </a:rPr>
              <a:t> 2015, </a:t>
            </a:r>
            <a:r>
              <a:rPr lang="en-US" sz="1200" i="1" dirty="0">
                <a:solidFill>
                  <a:schemeClr val="tx2"/>
                </a:solidFill>
              </a:rPr>
              <a:t>7</a:t>
            </a:r>
            <a:r>
              <a:rPr lang="en-US" sz="1200" dirty="0">
                <a:solidFill>
                  <a:schemeClr val="tx2"/>
                </a:solidFill>
              </a:rPr>
              <a:t>, 971-989. </a:t>
            </a:r>
            <a:r>
              <a:rPr lang="en-US" sz="1200" b="1" dirty="0">
                <a:solidFill>
                  <a:schemeClr val="tx2"/>
                </a:solidFill>
              </a:rPr>
              <a:t>[Peer </a:t>
            </a:r>
            <a:r>
              <a:rPr lang="en-US" sz="1200" b="1" dirty="0" smtClean="0">
                <a:solidFill>
                  <a:schemeClr val="tx2"/>
                </a:solidFill>
              </a:rPr>
              <a:t>reviewed]</a:t>
            </a:r>
          </a:p>
          <a:p>
            <a:pPr marL="236538" indent="-419100" algn="just">
              <a:spcBef>
                <a:spcPts val="300"/>
              </a:spcBef>
            </a:pPr>
            <a:r>
              <a:rPr lang="en-US" sz="1200" dirty="0" smtClean="0">
                <a:solidFill>
                  <a:schemeClr val="tx2"/>
                </a:solidFill>
              </a:rPr>
              <a:t>Tuttle</a:t>
            </a:r>
            <a:r>
              <a:rPr lang="en-US" sz="1200" dirty="0">
                <a:solidFill>
                  <a:schemeClr val="tx2"/>
                </a:solidFill>
              </a:rPr>
              <a:t>, B.T</a:t>
            </a:r>
            <a:r>
              <a:rPr lang="en-US" sz="1200" dirty="0" smtClean="0">
                <a:solidFill>
                  <a:schemeClr val="tx2"/>
                </a:solidFill>
              </a:rPr>
              <a:t>., S. Anderson, </a:t>
            </a:r>
            <a:r>
              <a:rPr lang="en-US" sz="1200" b="1" dirty="0" smtClean="0">
                <a:solidFill>
                  <a:schemeClr val="tx2"/>
                </a:solidFill>
              </a:rPr>
              <a:t>C. </a:t>
            </a:r>
            <a:r>
              <a:rPr lang="en-US" sz="1200" b="1" dirty="0" err="1">
                <a:solidFill>
                  <a:schemeClr val="tx2"/>
                </a:solidFill>
              </a:rPr>
              <a:t>Elvidge</a:t>
            </a:r>
            <a:r>
              <a:rPr lang="en-US" sz="1200" dirty="0">
                <a:solidFill>
                  <a:schemeClr val="tx2"/>
                </a:solidFill>
              </a:rPr>
              <a:t>,</a:t>
            </a:r>
            <a:r>
              <a:rPr lang="en-US" sz="1200" b="1" dirty="0">
                <a:solidFill>
                  <a:schemeClr val="tx2"/>
                </a:solidFill>
              </a:rPr>
              <a:t> </a:t>
            </a:r>
            <a:r>
              <a:rPr lang="en-US" sz="1200" b="1" dirty="0" smtClean="0">
                <a:solidFill>
                  <a:schemeClr val="tx2"/>
                </a:solidFill>
              </a:rPr>
              <a:t>T. Ghosh</a:t>
            </a:r>
            <a:r>
              <a:rPr lang="en-US" sz="1200" dirty="0">
                <a:solidFill>
                  <a:schemeClr val="tx2"/>
                </a:solidFill>
              </a:rPr>
              <a:t>,</a:t>
            </a:r>
            <a:r>
              <a:rPr lang="en-US" sz="1200" b="1" dirty="0">
                <a:solidFill>
                  <a:schemeClr val="tx2"/>
                </a:solidFill>
              </a:rPr>
              <a:t> </a:t>
            </a:r>
            <a:r>
              <a:rPr lang="en-US" sz="1200" b="1" dirty="0" smtClean="0">
                <a:solidFill>
                  <a:schemeClr val="tx2"/>
                </a:solidFill>
              </a:rPr>
              <a:t>K. Baugh</a:t>
            </a:r>
            <a:r>
              <a:rPr lang="en-US" sz="1200" dirty="0" smtClean="0">
                <a:solidFill>
                  <a:schemeClr val="tx2"/>
                </a:solidFill>
              </a:rPr>
              <a:t>,</a:t>
            </a:r>
            <a:r>
              <a:rPr lang="en-US" sz="1200" b="1" dirty="0" smtClean="0">
                <a:solidFill>
                  <a:schemeClr val="tx2"/>
                </a:solidFill>
              </a:rPr>
              <a:t> </a:t>
            </a:r>
            <a:r>
              <a:rPr lang="en-US" sz="1200" dirty="0" smtClean="0">
                <a:solidFill>
                  <a:schemeClr val="tx2"/>
                </a:solidFill>
              </a:rPr>
              <a:t>P. Sutton (2014), Aladdin’s </a:t>
            </a:r>
            <a:r>
              <a:rPr lang="en-US" sz="1200" dirty="0">
                <a:solidFill>
                  <a:schemeClr val="tx2"/>
                </a:solidFill>
              </a:rPr>
              <a:t>Magic Lamp: Active Target Calibration of the DMSP OLS. </a:t>
            </a:r>
            <a:r>
              <a:rPr lang="en-US" sz="1200" i="1" dirty="0">
                <a:solidFill>
                  <a:schemeClr val="tx2"/>
                </a:solidFill>
              </a:rPr>
              <a:t>Remote Sens.</a:t>
            </a:r>
            <a:r>
              <a:rPr lang="en-US" sz="1200" dirty="0">
                <a:solidFill>
                  <a:schemeClr val="tx2"/>
                </a:solidFill>
              </a:rPr>
              <a:t> 2014, </a:t>
            </a:r>
            <a:r>
              <a:rPr lang="en-US" sz="1200" i="1" dirty="0">
                <a:solidFill>
                  <a:schemeClr val="tx2"/>
                </a:solidFill>
              </a:rPr>
              <a:t>6</a:t>
            </a:r>
            <a:r>
              <a:rPr lang="en-US" sz="1200" dirty="0">
                <a:solidFill>
                  <a:schemeClr val="tx2"/>
                </a:solidFill>
              </a:rPr>
              <a:t>, 12708-12722. </a:t>
            </a:r>
            <a:r>
              <a:rPr lang="en-US" sz="1200" b="1" dirty="0">
                <a:solidFill>
                  <a:schemeClr val="tx2"/>
                </a:solidFill>
              </a:rPr>
              <a:t>[Peer reviewed</a:t>
            </a:r>
            <a:r>
              <a:rPr lang="en-US" sz="1200" b="1" dirty="0" smtClean="0">
                <a:solidFill>
                  <a:schemeClr val="tx2"/>
                </a:solidFill>
              </a:rPr>
              <a:t>]</a:t>
            </a:r>
            <a:endParaRPr lang="en-US" sz="1200" dirty="0">
              <a:solidFill>
                <a:schemeClr val="tx2"/>
              </a:solidFill>
            </a:endParaRPr>
          </a:p>
        </p:txBody>
      </p:sp>
    </p:spTree>
    <p:extLst>
      <p:ext uri="{BB962C8B-B14F-4D97-AF65-F5344CB8AC3E}">
        <p14:creationId xmlns:p14="http://schemas.microsoft.com/office/powerpoint/2010/main" val="816772559"/>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004636" y="152400"/>
            <a:ext cx="4796226" cy="925511"/>
          </a:xfrm>
          <a:prstGeom prst="rect">
            <a:avLst/>
          </a:prstGeom>
          <a:noFill/>
          <a:ln w="9525">
            <a:noFill/>
            <a:round/>
            <a:headEnd/>
            <a:tailEnd/>
          </a:ln>
          <a:effectLst/>
        </p:spPr>
        <p:txBody>
          <a:bodyPr wrap="none" lIns="90000" tIns="46800" rIns="90000" bIns="46800">
            <a:spAutoFit/>
          </a:bodyPr>
          <a:lstStyle/>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chemeClr val="tx2"/>
                </a:solidFill>
                <a:ea typeface="DejaVu LGC Sans" charset="0"/>
                <a:cs typeface="DejaVu LGC Sans" charset="0"/>
              </a:rPr>
              <a:t>STP Division Overview</a:t>
            </a:r>
            <a:endParaRPr lang="en-US" sz="3200" b="1" u="sng" dirty="0" smtClean="0">
              <a:solidFill>
                <a:schemeClr val="tx2"/>
              </a:solidFill>
              <a:ea typeface="DejaVu LGC Sans" charset="0"/>
              <a:cs typeface="DejaVu LGC Sans" charset="0"/>
            </a:endParaRPr>
          </a:p>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smtClean="0">
                <a:solidFill>
                  <a:schemeClr val="tx2"/>
                </a:solidFill>
              </a:rPr>
              <a:t>NOAA Affiliate of the Month </a:t>
            </a:r>
            <a:endParaRPr lang="en-US" sz="2800" dirty="0">
              <a:solidFill>
                <a:schemeClr val="tx2"/>
              </a:solidFill>
              <a:ea typeface="DejaVu LGC Sans" charset="0"/>
              <a:cs typeface="DejaVu LGC Sans" charset="0"/>
            </a:endParaRPr>
          </a:p>
        </p:txBody>
      </p:sp>
      <p:sp>
        <p:nvSpPr>
          <p:cNvPr id="4" name="TextBox 3"/>
          <p:cNvSpPr txBox="1"/>
          <p:nvPr/>
        </p:nvSpPr>
        <p:spPr>
          <a:xfrm>
            <a:off x="673613" y="1295400"/>
            <a:ext cx="3472425" cy="2262158"/>
          </a:xfrm>
          <a:prstGeom prst="rect">
            <a:avLst/>
          </a:prstGeom>
          <a:noFill/>
        </p:spPr>
        <p:txBody>
          <a:bodyPr wrap="none" rtlCol="0">
            <a:spAutoFit/>
          </a:bodyPr>
          <a:lstStyle/>
          <a:p>
            <a:pPr algn="ctr"/>
            <a:r>
              <a:rPr lang="en-US" dirty="0" smtClean="0">
                <a:solidFill>
                  <a:schemeClr val="tx2"/>
                </a:solidFill>
              </a:rPr>
              <a:t>Dr. Juan Rodriguez</a:t>
            </a:r>
          </a:p>
          <a:p>
            <a:pPr algn="ctr"/>
            <a:r>
              <a:rPr lang="en-US" dirty="0" smtClean="0">
                <a:solidFill>
                  <a:schemeClr val="tx2"/>
                </a:solidFill>
              </a:rPr>
              <a:t>NOAA Affiliate of the Month</a:t>
            </a:r>
          </a:p>
          <a:p>
            <a:pPr algn="ctr"/>
            <a:r>
              <a:rPr lang="en-US" dirty="0" smtClean="0">
                <a:solidFill>
                  <a:schemeClr val="tx2"/>
                </a:solidFill>
              </a:rPr>
              <a:t>November 2014</a:t>
            </a:r>
          </a:p>
          <a:p>
            <a:pPr algn="ctr">
              <a:spcBef>
                <a:spcPts val="600"/>
              </a:spcBef>
            </a:pPr>
            <a:r>
              <a:rPr lang="en-US" dirty="0" smtClean="0">
                <a:solidFill>
                  <a:schemeClr val="tx2"/>
                </a:solidFill>
              </a:rPr>
              <a:t>Cited for</a:t>
            </a:r>
          </a:p>
          <a:p>
            <a:pPr algn="ctr"/>
            <a:r>
              <a:rPr lang="en-US" dirty="0" smtClean="0">
                <a:solidFill>
                  <a:schemeClr val="tx2"/>
                </a:solidFill>
              </a:rPr>
              <a:t>“Outstanding support of NOAA's</a:t>
            </a:r>
          </a:p>
          <a:p>
            <a:pPr algn="ctr"/>
            <a:r>
              <a:rPr lang="en-US" dirty="0" smtClean="0">
                <a:solidFill>
                  <a:schemeClr val="tx2"/>
                </a:solidFill>
              </a:rPr>
              <a:t>space weather mission”</a:t>
            </a:r>
          </a:p>
          <a:p>
            <a:pPr algn="ctr">
              <a:spcBef>
                <a:spcPts val="600"/>
              </a:spcBef>
            </a:pPr>
            <a:r>
              <a:rPr lang="en-US" dirty="0" smtClean="0">
                <a:solidFill>
                  <a:schemeClr val="tx2"/>
                </a:solidFill>
              </a:rPr>
              <a:t>Also featured in CIRES</a:t>
            </a:r>
            <a:endParaRPr lang="en-US" dirty="0">
              <a:solidFill>
                <a:schemeClr val="tx2"/>
              </a:solidFill>
            </a:endParaRPr>
          </a:p>
        </p:txBody>
      </p:sp>
      <p:pic>
        <p:nvPicPr>
          <p:cNvPr id="3074" name="Picture 2" descr="Lisa Dil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95400"/>
            <a:ext cx="3324225" cy="499145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04151" y="3657600"/>
            <a:ext cx="3411349" cy="1896175"/>
            <a:chOff x="685800" y="3733800"/>
            <a:chExt cx="3411349" cy="1896175"/>
          </a:xfrm>
        </p:grpSpPr>
        <p:grpSp>
          <p:nvGrpSpPr>
            <p:cNvPr id="11" name="Group 10"/>
            <p:cNvGrpSpPr/>
            <p:nvPr/>
          </p:nvGrpSpPr>
          <p:grpSpPr>
            <a:xfrm>
              <a:off x="2200974" y="3733800"/>
              <a:ext cx="1896175" cy="1896175"/>
              <a:chOff x="2353374" y="4343400"/>
              <a:chExt cx="1896175" cy="1896175"/>
            </a:xfrm>
          </p:grpSpPr>
          <p:sp>
            <p:nvSpPr>
              <p:cNvPr id="9" name="Oval 8"/>
              <p:cNvSpPr/>
              <p:nvPr/>
            </p:nvSpPr>
            <p:spPr>
              <a:xfrm>
                <a:off x="2353374" y="4343400"/>
                <a:ext cx="1896175" cy="1896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descr="CU and CIRE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961" y="5053362"/>
                <a:ext cx="1143000" cy="4762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85800" y="3733800"/>
              <a:ext cx="1896175" cy="1896175"/>
              <a:chOff x="685800" y="4343400"/>
              <a:chExt cx="1896175" cy="1896175"/>
            </a:xfrm>
          </p:grpSpPr>
          <p:sp>
            <p:nvSpPr>
              <p:cNvPr id="5" name="Oval 4"/>
              <p:cNvSpPr/>
              <p:nvPr/>
            </p:nvSpPr>
            <p:spPr>
              <a:xfrm>
                <a:off x="685800" y="4343400"/>
                <a:ext cx="1896175" cy="1896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435" y="4834287"/>
                <a:ext cx="1106905" cy="914400"/>
              </a:xfrm>
              <a:prstGeom prst="rect">
                <a:avLst/>
              </a:prstGeom>
              <a:effectLst>
                <a:softEdge rad="25400"/>
              </a:effectLst>
            </p:spPr>
          </p:pic>
        </p:grpSp>
      </p:grpSp>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741925"/>
            <a:ext cx="4057650" cy="43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6305552"/>
            <a:ext cx="6934200" cy="276999"/>
          </a:xfrm>
          <a:prstGeom prst="rect">
            <a:avLst/>
          </a:prstGeom>
        </p:spPr>
        <p:txBody>
          <a:bodyPr wrap="square">
            <a:spAutoFit/>
          </a:bodyPr>
          <a:lstStyle/>
          <a:p>
            <a:r>
              <a:rPr lang="en-US" sz="1200" dirty="0" smtClean="0"/>
              <a:t>(</a:t>
            </a:r>
            <a:r>
              <a:rPr lang="en-US" sz="1200" dirty="0"/>
              <a:t>direct </a:t>
            </a:r>
            <a:r>
              <a:rPr lang="en-US" sz="1200" dirty="0" err="1"/>
              <a:t>link</a:t>
            </a:r>
            <a:r>
              <a:rPr lang="en-US" sz="1200" u="sng" dirty="0" err="1"/>
              <a:t>:</a:t>
            </a:r>
            <a:r>
              <a:rPr lang="en-US" sz="1200" dirty="0" err="1">
                <a:hlinkClick r:id="rId6"/>
              </a:rPr>
              <a:t>http</a:t>
            </a:r>
            <a:r>
              <a:rPr lang="en-US" sz="1200" dirty="0">
                <a:hlinkClick r:id="rId6"/>
              </a:rPr>
              <a:t>://cires.colorado.edu/news/announcements/2014/rodriguez.html</a:t>
            </a:r>
            <a:r>
              <a:rPr lang="en-US" sz="1200" dirty="0"/>
              <a:t>) </a:t>
            </a:r>
          </a:p>
        </p:txBody>
      </p:sp>
    </p:spTree>
    <p:extLst>
      <p:ext uri="{BB962C8B-B14F-4D97-AF65-F5344CB8AC3E}">
        <p14:creationId xmlns:p14="http://schemas.microsoft.com/office/powerpoint/2010/main" val="2647296213"/>
      </p:ext>
    </p:extLst>
  </p:cSld>
  <p:clrMapOvr>
    <a:masterClrMapping/>
  </p:clrMapOvr>
  <p:transition spd="slow">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210152" y="76200"/>
            <a:ext cx="6723187" cy="1000274"/>
          </a:xfrm>
          <a:prstGeom prst="rect">
            <a:avLst/>
          </a:prstGeom>
          <a:noFill/>
          <a:ln w="9525">
            <a:noFill/>
            <a:miter lim="800000"/>
            <a:headEnd/>
            <a:tailEnd/>
          </a:ln>
        </p:spPr>
        <p:txBody>
          <a:bodyPr wrap="none">
            <a:spAutoFit/>
          </a:bodyPr>
          <a:lstStyle/>
          <a:p>
            <a:pPr algn="ctr">
              <a:lnSpc>
                <a:spcPct val="90000"/>
              </a:lnSpc>
            </a:pPr>
            <a:r>
              <a:rPr lang="en-US" sz="3200" dirty="0">
                <a:solidFill>
                  <a:schemeClr val="tx2"/>
                </a:solidFill>
              </a:rPr>
              <a:t> </a:t>
            </a:r>
            <a:r>
              <a:rPr lang="en-US" sz="3200" b="1" dirty="0" smtClean="0">
                <a:solidFill>
                  <a:schemeClr val="tx2"/>
                </a:solidFill>
              </a:rPr>
              <a:t>Publications &amp; Presentations</a:t>
            </a:r>
            <a:endParaRPr lang="en-US" sz="3200" b="1" dirty="0">
              <a:solidFill>
                <a:schemeClr val="tx2"/>
              </a:solidFill>
            </a:endParaRPr>
          </a:p>
          <a:p>
            <a:pPr algn="ctr">
              <a:lnSpc>
                <a:spcPct val="90000"/>
              </a:lnSpc>
              <a:spcBef>
                <a:spcPts val="600"/>
              </a:spcBef>
            </a:pPr>
            <a:r>
              <a:rPr lang="en-US" sz="2800" b="0" dirty="0">
                <a:solidFill>
                  <a:schemeClr val="tx2"/>
                </a:solidFill>
              </a:rPr>
              <a:t>STP </a:t>
            </a:r>
            <a:r>
              <a:rPr lang="en-US" sz="2800" b="0" dirty="0" smtClean="0">
                <a:solidFill>
                  <a:schemeClr val="tx2"/>
                </a:solidFill>
              </a:rPr>
              <a:t>YTD FY15 Publications – </a:t>
            </a:r>
            <a:r>
              <a:rPr lang="en-US" sz="2800" dirty="0" smtClean="0">
                <a:solidFill>
                  <a:schemeClr val="tx2"/>
                </a:solidFill>
              </a:rPr>
              <a:t>12 </a:t>
            </a:r>
            <a:r>
              <a:rPr lang="en-US" sz="2800" dirty="0" smtClean="0">
                <a:solidFill>
                  <a:schemeClr val="tx2"/>
                </a:solidFill>
              </a:rPr>
              <a:t>(2 of 2)</a:t>
            </a:r>
            <a:endParaRPr lang="en-US" sz="2800" dirty="0">
              <a:solidFill>
                <a:schemeClr val="tx2"/>
              </a:solidFill>
            </a:endParaRPr>
          </a:p>
        </p:txBody>
      </p:sp>
      <p:sp>
        <p:nvSpPr>
          <p:cNvPr id="5" name="TextBox 4"/>
          <p:cNvSpPr txBox="1"/>
          <p:nvPr/>
        </p:nvSpPr>
        <p:spPr>
          <a:xfrm>
            <a:off x="2057400" y="4419600"/>
            <a:ext cx="3732561" cy="707886"/>
          </a:xfrm>
          <a:prstGeom prst="rect">
            <a:avLst/>
          </a:prstGeom>
          <a:noFill/>
          <a:ln w="25400">
            <a:solidFill>
              <a:srgbClr val="000099"/>
            </a:solidFill>
          </a:ln>
        </p:spPr>
        <p:txBody>
          <a:bodyPr wrap="none" rtlCol="0">
            <a:spAutoFit/>
          </a:bodyPr>
          <a:lstStyle/>
          <a:p>
            <a:pPr algn="ctr"/>
            <a:r>
              <a:rPr lang="en-US" sz="2000" dirty="0" smtClean="0">
                <a:solidFill>
                  <a:srgbClr val="1F497D"/>
                </a:solidFill>
              </a:rPr>
              <a:t>Total accepted or published: </a:t>
            </a:r>
            <a:r>
              <a:rPr lang="en-US" sz="2000" dirty="0" smtClean="0">
                <a:solidFill>
                  <a:srgbClr val="1F497D"/>
                </a:solidFill>
              </a:rPr>
              <a:t>12</a:t>
            </a:r>
            <a:endParaRPr lang="en-US" sz="2000" dirty="0" smtClean="0">
              <a:solidFill>
                <a:srgbClr val="1F497D"/>
              </a:solidFill>
            </a:endParaRPr>
          </a:p>
          <a:p>
            <a:pPr algn="ctr"/>
            <a:r>
              <a:rPr lang="en-US" sz="2000" dirty="0" smtClean="0">
                <a:solidFill>
                  <a:srgbClr val="1F497D"/>
                </a:solidFill>
              </a:rPr>
              <a:t> </a:t>
            </a:r>
            <a:r>
              <a:rPr lang="en-US" sz="2000" b="1" dirty="0" smtClean="0">
                <a:solidFill>
                  <a:srgbClr val="1F497D"/>
                </a:solidFill>
              </a:rPr>
              <a:t>Peer Reviewed: </a:t>
            </a:r>
            <a:r>
              <a:rPr lang="en-US" sz="2000" b="1" dirty="0" smtClean="0">
                <a:solidFill>
                  <a:srgbClr val="1F497D"/>
                </a:solidFill>
              </a:rPr>
              <a:t>10</a:t>
            </a:r>
            <a:r>
              <a:rPr lang="en-US" sz="2000" dirty="0" smtClean="0">
                <a:solidFill>
                  <a:srgbClr val="1F497D"/>
                </a:solidFill>
              </a:rPr>
              <a:t> </a:t>
            </a:r>
            <a:endParaRPr lang="en-US" sz="2000" dirty="0">
              <a:solidFill>
                <a:srgbClr val="1F497D"/>
              </a:solidFill>
            </a:endParaRPr>
          </a:p>
        </p:txBody>
      </p:sp>
      <p:sp>
        <p:nvSpPr>
          <p:cNvPr id="6" name="Text Box 3"/>
          <p:cNvSpPr txBox="1">
            <a:spLocks noChangeArrowheads="1"/>
          </p:cNvSpPr>
          <p:nvPr/>
        </p:nvSpPr>
        <p:spPr bwMode="auto">
          <a:xfrm>
            <a:off x="105454" y="1219200"/>
            <a:ext cx="8072438" cy="1685077"/>
          </a:xfrm>
          <a:prstGeom prst="rect">
            <a:avLst/>
          </a:prstGeom>
          <a:noFill/>
          <a:ln w="9525">
            <a:noFill/>
            <a:miter lim="800000"/>
            <a:headEnd/>
            <a:tailEnd/>
          </a:ln>
        </p:spPr>
        <p:txBody>
          <a:bodyPr>
            <a:spAutoFit/>
          </a:bodyPr>
          <a:lstStyle/>
          <a:p>
            <a:pPr marL="112713" indent="-112713" algn="just">
              <a:spcBef>
                <a:spcPts val="600"/>
              </a:spcBef>
            </a:pPr>
            <a:r>
              <a:rPr lang="en-US" sz="1200" u="sng" dirty="0" smtClean="0">
                <a:solidFill>
                  <a:schemeClr val="tx2"/>
                </a:solidFill>
              </a:rPr>
              <a:t>Publications (continued):</a:t>
            </a:r>
          </a:p>
          <a:p>
            <a:pPr marL="236538" indent="-419100" algn="just">
              <a:spcBef>
                <a:spcPts val="300"/>
              </a:spcBef>
            </a:pPr>
            <a:r>
              <a:rPr lang="en-US" sz="1200" dirty="0" err="1">
                <a:solidFill>
                  <a:schemeClr val="tx2"/>
                </a:solidFill>
              </a:rPr>
              <a:t>Verkhoglyadova</a:t>
            </a:r>
            <a:r>
              <a:rPr lang="en-US" sz="1200" dirty="0">
                <a:solidFill>
                  <a:schemeClr val="tx2"/>
                </a:solidFill>
              </a:rPr>
              <a:t>, O. P., A. J. </a:t>
            </a:r>
            <a:r>
              <a:rPr lang="en-US" sz="1200" dirty="0" err="1">
                <a:solidFill>
                  <a:schemeClr val="tx2"/>
                </a:solidFill>
              </a:rPr>
              <a:t>Mannucci</a:t>
            </a:r>
            <a:r>
              <a:rPr lang="en-US" sz="1200" dirty="0">
                <a:solidFill>
                  <a:schemeClr val="tx2"/>
                </a:solidFill>
              </a:rPr>
              <a:t>, B. T. </a:t>
            </a:r>
            <a:r>
              <a:rPr lang="en-US" sz="1200" dirty="0" err="1">
                <a:solidFill>
                  <a:schemeClr val="tx2"/>
                </a:solidFill>
              </a:rPr>
              <a:t>Tsurutani</a:t>
            </a:r>
            <a:r>
              <a:rPr lang="en-US" sz="1200" dirty="0">
                <a:solidFill>
                  <a:schemeClr val="tx2"/>
                </a:solidFill>
              </a:rPr>
              <a:t>, M. G. </a:t>
            </a:r>
            <a:r>
              <a:rPr lang="en-US" sz="1200" dirty="0" err="1">
                <a:solidFill>
                  <a:schemeClr val="tx2"/>
                </a:solidFill>
              </a:rPr>
              <a:t>Mlynczak</a:t>
            </a:r>
            <a:r>
              <a:rPr lang="en-US" sz="1200" dirty="0">
                <a:solidFill>
                  <a:schemeClr val="tx2"/>
                </a:solidFill>
              </a:rPr>
              <a:t>, L. A. Hunt, </a:t>
            </a:r>
            <a:r>
              <a:rPr lang="en-US" sz="1200" b="1" dirty="0">
                <a:solidFill>
                  <a:schemeClr val="tx2"/>
                </a:solidFill>
              </a:rPr>
              <a:t>R. J. </a:t>
            </a:r>
            <a:r>
              <a:rPr lang="en-US" sz="1200" b="1" dirty="0" err="1">
                <a:solidFill>
                  <a:schemeClr val="tx2"/>
                </a:solidFill>
              </a:rPr>
              <a:t>Redmon</a:t>
            </a:r>
            <a:r>
              <a:rPr lang="en-US" sz="1200" dirty="0">
                <a:solidFill>
                  <a:schemeClr val="tx2"/>
                </a:solidFill>
              </a:rPr>
              <a:t>, and J. C. Green (2015), Localized thermosphere ionization events during the high-speed stream interval of 29 April to 5 May 2011, J. </a:t>
            </a:r>
            <a:r>
              <a:rPr lang="en-US" sz="1200" dirty="0" err="1">
                <a:solidFill>
                  <a:schemeClr val="tx2"/>
                </a:solidFill>
              </a:rPr>
              <a:t>Geophys</a:t>
            </a:r>
            <a:r>
              <a:rPr lang="en-US" sz="1200" dirty="0">
                <a:solidFill>
                  <a:schemeClr val="tx2"/>
                </a:solidFill>
              </a:rPr>
              <a:t>. Res. Space Physics, 120, doi:10.1002/2014JA020535. [</a:t>
            </a:r>
            <a:r>
              <a:rPr lang="en-US" sz="1200" b="1" dirty="0">
                <a:solidFill>
                  <a:schemeClr val="tx2"/>
                </a:solidFill>
              </a:rPr>
              <a:t>Peer reviewed</a:t>
            </a:r>
            <a:r>
              <a:rPr lang="en-US" sz="1200" dirty="0">
                <a:solidFill>
                  <a:schemeClr val="tx2"/>
                </a:solidFill>
              </a:rPr>
              <a:t>]</a:t>
            </a:r>
          </a:p>
          <a:p>
            <a:pPr marL="236538" indent="-419100" algn="just">
              <a:spcBef>
                <a:spcPts val="300"/>
              </a:spcBef>
            </a:pPr>
            <a:r>
              <a:rPr lang="en-US" sz="1200" dirty="0" smtClean="0">
                <a:solidFill>
                  <a:schemeClr val="tx2"/>
                </a:solidFill>
              </a:rPr>
              <a:t>Woods</a:t>
            </a:r>
            <a:r>
              <a:rPr lang="en-US" sz="1200" dirty="0">
                <a:solidFill>
                  <a:schemeClr val="tx2"/>
                </a:solidFill>
              </a:rPr>
              <a:t>, T., R. </a:t>
            </a:r>
            <a:r>
              <a:rPr lang="en-US" sz="1200" dirty="0" err="1">
                <a:solidFill>
                  <a:schemeClr val="tx2"/>
                </a:solidFill>
              </a:rPr>
              <a:t>Cahalan</a:t>
            </a:r>
            <a:r>
              <a:rPr lang="en-US" sz="1200" dirty="0">
                <a:solidFill>
                  <a:schemeClr val="tx2"/>
                </a:solidFill>
              </a:rPr>
              <a:t>, </a:t>
            </a:r>
            <a:r>
              <a:rPr lang="en-US" sz="1200" b="1" dirty="0">
                <a:solidFill>
                  <a:schemeClr val="tx2"/>
                </a:solidFill>
              </a:rPr>
              <a:t>W. </a:t>
            </a:r>
            <a:r>
              <a:rPr lang="en-US" sz="1200" b="1" dirty="0" err="1">
                <a:solidFill>
                  <a:schemeClr val="tx2"/>
                </a:solidFill>
              </a:rPr>
              <a:t>Denig</a:t>
            </a:r>
            <a:r>
              <a:rPr lang="en-US" sz="1200" dirty="0">
                <a:solidFill>
                  <a:schemeClr val="tx2"/>
                </a:solidFill>
              </a:rPr>
              <a:t>, G. Kopp, P. </a:t>
            </a:r>
            <a:r>
              <a:rPr lang="en-US" sz="1200" dirty="0" err="1">
                <a:solidFill>
                  <a:schemeClr val="tx2"/>
                </a:solidFill>
              </a:rPr>
              <a:t>Pilewskie</a:t>
            </a:r>
            <a:r>
              <a:rPr lang="en-US" sz="1200" dirty="0">
                <a:solidFill>
                  <a:schemeClr val="tx2"/>
                </a:solidFill>
              </a:rPr>
              <a:t> and T. </a:t>
            </a:r>
            <a:r>
              <a:rPr lang="en-US" sz="1200" dirty="0" err="1">
                <a:solidFill>
                  <a:schemeClr val="tx2"/>
                </a:solidFill>
              </a:rPr>
              <a:t>Sparn</a:t>
            </a:r>
            <a:r>
              <a:rPr lang="en-US" sz="1200" dirty="0">
                <a:solidFill>
                  <a:schemeClr val="tx2"/>
                </a:solidFill>
              </a:rPr>
              <a:t> (2014), New Space Measurements Extend Sun‐Climate Record, EOS, 95, pp. 429-430 [</a:t>
            </a:r>
            <a:r>
              <a:rPr lang="en-US" sz="1200" b="1" u="sng" dirty="0">
                <a:solidFill>
                  <a:schemeClr val="tx2"/>
                </a:solidFill>
              </a:rPr>
              <a:t>Peer Reviewed</a:t>
            </a:r>
            <a:r>
              <a:rPr lang="en-US" sz="1200" dirty="0">
                <a:solidFill>
                  <a:schemeClr val="tx2"/>
                </a:solidFill>
              </a:rPr>
              <a:t>]</a:t>
            </a:r>
          </a:p>
          <a:p>
            <a:pPr marL="236538" indent="-419100" algn="just">
              <a:spcBef>
                <a:spcPts val="300"/>
              </a:spcBef>
            </a:pPr>
            <a:r>
              <a:rPr lang="en-US" sz="1200" dirty="0" err="1">
                <a:solidFill>
                  <a:schemeClr val="tx2"/>
                </a:solidFill>
              </a:rPr>
              <a:t>Yuyu</a:t>
            </a:r>
            <a:r>
              <a:rPr lang="en-US" sz="1200" dirty="0">
                <a:solidFill>
                  <a:schemeClr val="tx2"/>
                </a:solidFill>
              </a:rPr>
              <a:t> Zhou, Y., S.J. Smith, </a:t>
            </a:r>
            <a:r>
              <a:rPr lang="en-US" sz="1200" b="1" dirty="0">
                <a:solidFill>
                  <a:schemeClr val="tx2"/>
                </a:solidFill>
              </a:rPr>
              <a:t>C.D. </a:t>
            </a:r>
            <a:r>
              <a:rPr lang="en-US" sz="1200" b="1" dirty="0" err="1">
                <a:solidFill>
                  <a:schemeClr val="tx2"/>
                </a:solidFill>
              </a:rPr>
              <a:t>Elvidge</a:t>
            </a:r>
            <a:r>
              <a:rPr lang="en-US" sz="1200" dirty="0">
                <a:solidFill>
                  <a:schemeClr val="tx2"/>
                </a:solidFill>
              </a:rPr>
              <a:t>, K. Zhao, A. Thomson and M. </a:t>
            </a:r>
            <a:r>
              <a:rPr lang="en-US" sz="1200" dirty="0" err="1">
                <a:solidFill>
                  <a:schemeClr val="tx2"/>
                </a:solidFill>
              </a:rPr>
              <a:t>Imhoff</a:t>
            </a:r>
            <a:r>
              <a:rPr lang="en-US" sz="1200" dirty="0">
                <a:solidFill>
                  <a:schemeClr val="tx2"/>
                </a:solidFill>
              </a:rPr>
              <a:t> (2014), A Cluster-based Method to Map Urban Area from DMSP/OLS Nightlights, </a:t>
            </a:r>
            <a:r>
              <a:rPr lang="en-US" sz="1200" i="1" dirty="0">
                <a:solidFill>
                  <a:schemeClr val="tx2"/>
                </a:solidFill>
              </a:rPr>
              <a:t>Remote Sensing of Environment</a:t>
            </a:r>
            <a:r>
              <a:rPr lang="en-US" sz="1200" dirty="0">
                <a:solidFill>
                  <a:schemeClr val="tx2"/>
                </a:solidFill>
              </a:rPr>
              <a:t>, </a:t>
            </a:r>
            <a:r>
              <a:rPr lang="en-US" sz="1200" i="1" dirty="0">
                <a:solidFill>
                  <a:schemeClr val="tx2"/>
                </a:solidFill>
              </a:rPr>
              <a:t>147</a:t>
            </a:r>
            <a:r>
              <a:rPr lang="en-US" sz="1200" dirty="0">
                <a:solidFill>
                  <a:schemeClr val="tx2"/>
                </a:solidFill>
              </a:rPr>
              <a:t>, pp. 173-185. [</a:t>
            </a:r>
            <a:r>
              <a:rPr lang="en-US" sz="1200" b="1" u="sng" dirty="0">
                <a:solidFill>
                  <a:schemeClr val="tx2"/>
                </a:solidFill>
              </a:rPr>
              <a:t>Peer </a:t>
            </a:r>
            <a:r>
              <a:rPr lang="en-US" sz="1200" b="1" u="sng" dirty="0" smtClean="0">
                <a:solidFill>
                  <a:schemeClr val="tx2"/>
                </a:solidFill>
              </a:rPr>
              <a:t>reviewed</a:t>
            </a:r>
            <a:r>
              <a:rPr lang="en-US" sz="1200" dirty="0" smtClean="0">
                <a:solidFill>
                  <a:schemeClr val="tx2"/>
                </a:solidFill>
              </a:rPr>
              <a:t>]</a:t>
            </a:r>
            <a:endParaRPr lang="en-US" sz="1200" b="1" dirty="0" smtClean="0">
              <a:solidFill>
                <a:schemeClr val="tx2"/>
              </a:solidFill>
            </a:endParaRPr>
          </a:p>
        </p:txBody>
      </p:sp>
    </p:spTree>
    <p:extLst>
      <p:ext uri="{BB962C8B-B14F-4D97-AF65-F5344CB8AC3E}">
        <p14:creationId xmlns:p14="http://schemas.microsoft.com/office/powerpoint/2010/main" val="3578398752"/>
      </p:ext>
    </p:extLst>
  </p:cSld>
  <p:clrMapOvr>
    <a:masterClrMapping/>
  </p:clrMapOvr>
  <p:transition spd="slow">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88908" y="76200"/>
            <a:ext cx="5966698" cy="1000274"/>
          </a:xfrm>
          <a:prstGeom prst="rect">
            <a:avLst/>
          </a:prstGeom>
          <a:noFill/>
          <a:ln w="9525">
            <a:noFill/>
            <a:miter lim="800000"/>
            <a:headEnd/>
            <a:tailEnd/>
          </a:ln>
        </p:spPr>
        <p:txBody>
          <a:bodyPr wrap="none">
            <a:spAutoFit/>
          </a:bodyPr>
          <a:lstStyle/>
          <a:p>
            <a:pPr algn="ctr">
              <a:lnSpc>
                <a:spcPct val="90000"/>
              </a:lnSpc>
            </a:pPr>
            <a:r>
              <a:rPr lang="en-US" sz="3200" dirty="0">
                <a:solidFill>
                  <a:schemeClr val="tx2"/>
                </a:solidFill>
              </a:rPr>
              <a:t> </a:t>
            </a:r>
            <a:r>
              <a:rPr lang="en-US" sz="3200" b="1" dirty="0" smtClean="0">
                <a:solidFill>
                  <a:schemeClr val="tx2"/>
                </a:solidFill>
              </a:rPr>
              <a:t>Publications &amp; Presentations</a:t>
            </a:r>
            <a:endParaRPr lang="en-US" sz="3200" b="1" dirty="0">
              <a:solidFill>
                <a:schemeClr val="tx2"/>
              </a:solidFill>
            </a:endParaRPr>
          </a:p>
          <a:p>
            <a:pPr algn="ctr">
              <a:lnSpc>
                <a:spcPct val="90000"/>
              </a:lnSpc>
              <a:spcBef>
                <a:spcPts val="600"/>
              </a:spcBef>
            </a:pPr>
            <a:r>
              <a:rPr lang="en-US" sz="2800" dirty="0" smtClean="0">
                <a:solidFill>
                  <a:schemeClr val="tx2"/>
                </a:solidFill>
              </a:rPr>
              <a:t>Featured Publication</a:t>
            </a:r>
            <a:endParaRPr lang="en-US" sz="2800" dirty="0">
              <a:solidFill>
                <a:schemeClr val="tx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65" y="4623779"/>
            <a:ext cx="2354235" cy="2113233"/>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76200" y="1219200"/>
            <a:ext cx="8153400" cy="1077218"/>
          </a:xfrm>
          <a:prstGeom prst="rect">
            <a:avLst/>
          </a:prstGeom>
        </p:spPr>
        <p:txBody>
          <a:bodyPr wrap="square">
            <a:spAutoFit/>
          </a:bodyPr>
          <a:lstStyle/>
          <a:p>
            <a:pPr algn="just"/>
            <a:r>
              <a:rPr lang="en-US" sz="1600" dirty="0" err="1">
                <a:solidFill>
                  <a:schemeClr val="tx2"/>
                </a:solidFill>
              </a:rPr>
              <a:t>Ieda</a:t>
            </a:r>
            <a:r>
              <a:rPr lang="en-US" sz="1600" dirty="0">
                <a:solidFill>
                  <a:schemeClr val="tx2"/>
                </a:solidFill>
              </a:rPr>
              <a:t>, A., S. </a:t>
            </a:r>
            <a:r>
              <a:rPr lang="en-US" sz="1600" dirty="0" err="1">
                <a:solidFill>
                  <a:schemeClr val="tx2"/>
                </a:solidFill>
              </a:rPr>
              <a:t>Oyama</a:t>
            </a:r>
            <a:r>
              <a:rPr lang="en-US" sz="1600" dirty="0">
                <a:solidFill>
                  <a:schemeClr val="tx2"/>
                </a:solidFill>
              </a:rPr>
              <a:t>, H. </a:t>
            </a:r>
            <a:r>
              <a:rPr lang="en-US" sz="1600" dirty="0" err="1">
                <a:solidFill>
                  <a:schemeClr val="tx2"/>
                </a:solidFill>
              </a:rPr>
              <a:t>Vanhamaki</a:t>
            </a:r>
            <a:r>
              <a:rPr lang="en-US" sz="1600" dirty="0">
                <a:solidFill>
                  <a:schemeClr val="tx2"/>
                </a:solidFill>
              </a:rPr>
              <a:t>, R. </a:t>
            </a:r>
            <a:r>
              <a:rPr lang="en-US" sz="1600" dirty="0" err="1">
                <a:solidFill>
                  <a:schemeClr val="tx2"/>
                </a:solidFill>
              </a:rPr>
              <a:t>Fujii</a:t>
            </a:r>
            <a:r>
              <a:rPr lang="en-US" sz="1600" dirty="0">
                <a:solidFill>
                  <a:schemeClr val="tx2"/>
                </a:solidFill>
              </a:rPr>
              <a:t>, A. </a:t>
            </a:r>
            <a:r>
              <a:rPr lang="en-US" sz="1600" dirty="0" err="1">
                <a:solidFill>
                  <a:schemeClr val="tx2"/>
                </a:solidFill>
              </a:rPr>
              <a:t>Nakamizo</a:t>
            </a:r>
            <a:r>
              <a:rPr lang="en-US" sz="1600" dirty="0">
                <a:solidFill>
                  <a:schemeClr val="tx2"/>
                </a:solidFill>
              </a:rPr>
              <a:t>, O. </a:t>
            </a:r>
            <a:r>
              <a:rPr lang="en-US" sz="1600" dirty="0" err="1">
                <a:solidFill>
                  <a:schemeClr val="tx2"/>
                </a:solidFill>
              </a:rPr>
              <a:t>Amm</a:t>
            </a:r>
            <a:r>
              <a:rPr lang="en-US" sz="1600" dirty="0">
                <a:solidFill>
                  <a:schemeClr val="tx2"/>
                </a:solidFill>
              </a:rPr>
              <a:t>, T. Hori, M. Takeda, G. Ueno, A. Yoshikawa, </a:t>
            </a:r>
            <a:r>
              <a:rPr lang="en-US" sz="1600" b="1" dirty="0" smtClean="0">
                <a:solidFill>
                  <a:schemeClr val="tx2"/>
                </a:solidFill>
              </a:rPr>
              <a:t>R.J</a:t>
            </a:r>
            <a:r>
              <a:rPr lang="en-US" sz="1600" b="1" dirty="0">
                <a:solidFill>
                  <a:schemeClr val="tx2"/>
                </a:solidFill>
              </a:rPr>
              <a:t>. </a:t>
            </a:r>
            <a:r>
              <a:rPr lang="en-US" sz="1600" b="1" dirty="0" err="1">
                <a:solidFill>
                  <a:schemeClr val="tx2"/>
                </a:solidFill>
              </a:rPr>
              <a:t>Redmon</a:t>
            </a:r>
            <a:r>
              <a:rPr lang="en-US" sz="1600" dirty="0">
                <a:solidFill>
                  <a:schemeClr val="tx2"/>
                </a:solidFill>
              </a:rPr>
              <a:t>, </a:t>
            </a:r>
            <a:r>
              <a:rPr lang="en-US" sz="1600" b="1" dirty="0" smtClean="0">
                <a:solidFill>
                  <a:schemeClr val="tx2"/>
                </a:solidFill>
              </a:rPr>
              <a:t>W.F</a:t>
            </a:r>
            <a:r>
              <a:rPr lang="en-US" sz="1600" b="1" dirty="0">
                <a:solidFill>
                  <a:schemeClr val="tx2"/>
                </a:solidFill>
              </a:rPr>
              <a:t>. </a:t>
            </a:r>
            <a:r>
              <a:rPr lang="en-US" sz="1600" b="1" dirty="0" err="1">
                <a:solidFill>
                  <a:schemeClr val="tx2"/>
                </a:solidFill>
              </a:rPr>
              <a:t>Denig</a:t>
            </a:r>
            <a:r>
              <a:rPr lang="en-US" sz="1600" dirty="0">
                <a:solidFill>
                  <a:schemeClr val="tx2"/>
                </a:solidFill>
              </a:rPr>
              <a:t>, Y. </a:t>
            </a:r>
            <a:r>
              <a:rPr lang="en-US" sz="1600" dirty="0" err="1">
                <a:solidFill>
                  <a:schemeClr val="tx2"/>
                </a:solidFill>
              </a:rPr>
              <a:t>Kamide</a:t>
            </a:r>
            <a:r>
              <a:rPr lang="en-US" sz="1600" dirty="0">
                <a:solidFill>
                  <a:schemeClr val="tx2"/>
                </a:solidFill>
              </a:rPr>
              <a:t> and N. </a:t>
            </a:r>
            <a:r>
              <a:rPr lang="en-US" sz="1600" dirty="0" err="1">
                <a:solidFill>
                  <a:schemeClr val="tx2"/>
                </a:solidFill>
              </a:rPr>
              <a:t>Nishitani</a:t>
            </a:r>
            <a:r>
              <a:rPr lang="en-US" sz="1600" dirty="0">
                <a:solidFill>
                  <a:schemeClr val="tx2"/>
                </a:solidFill>
              </a:rPr>
              <a:t> (2014), Approximate forms of daytime </a:t>
            </a:r>
            <a:r>
              <a:rPr lang="en-US" sz="1600" dirty="0" err="1">
                <a:solidFill>
                  <a:schemeClr val="tx2"/>
                </a:solidFill>
              </a:rPr>
              <a:t>ionospheric</a:t>
            </a:r>
            <a:r>
              <a:rPr lang="en-US" sz="1600" dirty="0">
                <a:solidFill>
                  <a:schemeClr val="tx2"/>
                </a:solidFill>
              </a:rPr>
              <a:t> conductance, </a:t>
            </a:r>
            <a:r>
              <a:rPr lang="en-US" sz="1600" i="1" dirty="0">
                <a:solidFill>
                  <a:schemeClr val="tx2"/>
                </a:solidFill>
              </a:rPr>
              <a:t>J. </a:t>
            </a:r>
            <a:r>
              <a:rPr lang="en-US" sz="1600" i="1" dirty="0" err="1">
                <a:solidFill>
                  <a:schemeClr val="tx2"/>
                </a:solidFill>
              </a:rPr>
              <a:t>Geophys</a:t>
            </a:r>
            <a:r>
              <a:rPr lang="en-US" sz="1600" i="1" dirty="0">
                <a:solidFill>
                  <a:schemeClr val="tx2"/>
                </a:solidFill>
              </a:rPr>
              <a:t>. Res.</a:t>
            </a:r>
            <a:r>
              <a:rPr lang="en-US" sz="1600" dirty="0">
                <a:solidFill>
                  <a:schemeClr val="tx2"/>
                </a:solidFill>
              </a:rPr>
              <a:t>, 119. DOI: </a:t>
            </a:r>
            <a:r>
              <a:rPr lang="en-US" sz="1600" dirty="0" smtClean="0">
                <a:solidFill>
                  <a:schemeClr val="tx2"/>
                </a:solidFill>
              </a:rPr>
              <a:t>10.1002/2014JA020665</a:t>
            </a:r>
          </a:p>
        </p:txBody>
      </p:sp>
      <p:sp>
        <p:nvSpPr>
          <p:cNvPr id="9" name="TextBox 8"/>
          <p:cNvSpPr txBox="1"/>
          <p:nvPr/>
        </p:nvSpPr>
        <p:spPr>
          <a:xfrm>
            <a:off x="77421" y="2278316"/>
            <a:ext cx="2894379" cy="2308324"/>
          </a:xfrm>
          <a:prstGeom prst="rect">
            <a:avLst/>
          </a:prstGeom>
          <a:noFill/>
        </p:spPr>
        <p:txBody>
          <a:bodyPr wrap="square" rtlCol="0">
            <a:spAutoFit/>
          </a:bodyPr>
          <a:lstStyle/>
          <a:p>
            <a:pPr algn="just"/>
            <a:r>
              <a:rPr lang="en-US" sz="1600" dirty="0" smtClean="0">
                <a:solidFill>
                  <a:schemeClr val="tx2"/>
                </a:solidFill>
              </a:rPr>
              <a:t>Key Points:</a:t>
            </a:r>
          </a:p>
          <a:p>
            <a:pPr marL="285750" indent="-285750" algn="just">
              <a:buFont typeface="Arial" panose="020B0604020202020204" pitchFamily="34" charset="0"/>
              <a:buChar char="•"/>
            </a:pPr>
            <a:r>
              <a:rPr lang="en-US" sz="1600" dirty="0" smtClean="0">
                <a:solidFill>
                  <a:schemeClr val="tx2"/>
                </a:solidFill>
              </a:rPr>
              <a:t>Modeling the solar </a:t>
            </a:r>
            <a:r>
              <a:rPr lang="en-US" sz="1600" dirty="0">
                <a:solidFill>
                  <a:schemeClr val="tx2"/>
                </a:solidFill>
              </a:rPr>
              <a:t>zenith angle </a:t>
            </a:r>
            <a:r>
              <a:rPr lang="en-US" sz="1600" dirty="0" smtClean="0">
                <a:solidFill>
                  <a:schemeClr val="tx2"/>
                </a:solidFill>
              </a:rPr>
              <a:t>dependence </a:t>
            </a:r>
            <a:r>
              <a:rPr lang="en-US" sz="1600" dirty="0">
                <a:solidFill>
                  <a:schemeClr val="tx2"/>
                </a:solidFill>
              </a:rPr>
              <a:t>of </a:t>
            </a:r>
            <a:r>
              <a:rPr lang="en-US" sz="1600" dirty="0" smtClean="0">
                <a:solidFill>
                  <a:schemeClr val="tx2"/>
                </a:solidFill>
              </a:rPr>
              <a:t>Hall &amp; Pedersen conductance. </a:t>
            </a:r>
            <a:endParaRPr lang="en-US" sz="1600" dirty="0">
              <a:solidFill>
                <a:schemeClr val="tx2"/>
              </a:solidFill>
            </a:endParaRPr>
          </a:p>
          <a:p>
            <a:pPr marL="285750" indent="-285750" algn="just">
              <a:buFont typeface="Arial" panose="020B0604020202020204" pitchFamily="34" charset="0"/>
              <a:buChar char="•"/>
            </a:pPr>
            <a:r>
              <a:rPr lang="en-US" sz="1600" dirty="0" smtClean="0">
                <a:solidFill>
                  <a:schemeClr val="tx2"/>
                </a:solidFill>
              </a:rPr>
              <a:t>Prior work relies on invalid assumptions.</a:t>
            </a:r>
          </a:p>
          <a:p>
            <a:pPr marL="285750" indent="-285750" algn="just">
              <a:buFont typeface="Arial" panose="020B0604020202020204" pitchFamily="34" charset="0"/>
              <a:buChar char="•"/>
            </a:pPr>
            <a:r>
              <a:rPr lang="en-US" sz="1600" dirty="0" smtClean="0">
                <a:solidFill>
                  <a:schemeClr val="tx2"/>
                </a:solidFill>
              </a:rPr>
              <a:t>Theoretic approach can be used for improved electro-dynamic calculations.</a:t>
            </a:r>
            <a:endParaRPr lang="en-US" sz="1600" dirty="0">
              <a:solidFill>
                <a:schemeClr val="tx2"/>
              </a:solidFill>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955837"/>
            <a:ext cx="2434940" cy="1781175"/>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3704" y="2383358"/>
            <a:ext cx="2834640" cy="4353197"/>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5748" y="2385739"/>
            <a:ext cx="2432304" cy="2076863"/>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17443919"/>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157162" y="1300162"/>
            <a:ext cx="8072438" cy="5316840"/>
          </a:xfrm>
          <a:prstGeom prst="rect">
            <a:avLst/>
          </a:prstGeom>
          <a:noFill/>
          <a:ln w="9525">
            <a:noFill/>
            <a:miter lim="800000"/>
            <a:headEnd/>
            <a:tailEnd/>
          </a:ln>
        </p:spPr>
        <p:txBody>
          <a:bodyPr>
            <a:spAutoFit/>
          </a:bodyPr>
          <a:lstStyle/>
          <a:p>
            <a:pPr marL="112713" indent="-112713" algn="just">
              <a:spcBef>
                <a:spcPts val="600"/>
              </a:spcBef>
            </a:pPr>
            <a:r>
              <a:rPr lang="en-US" sz="1200" u="sng" dirty="0" smtClean="0">
                <a:solidFill>
                  <a:schemeClr val="tx2"/>
                </a:solidFill>
              </a:rPr>
              <a:t>YTD Presentations (FY15):</a:t>
            </a:r>
          </a:p>
          <a:p>
            <a:pPr marL="112713" indent="-112713" algn="just">
              <a:spcBef>
                <a:spcPts val="600"/>
              </a:spcBef>
            </a:pPr>
            <a:r>
              <a:rPr lang="en-US" sz="1000" u="sng" dirty="0">
                <a:solidFill>
                  <a:schemeClr val="tx2"/>
                </a:solidFill>
              </a:rPr>
              <a:t>ICSU WDS and CODATA Joint Science Data Conference, </a:t>
            </a:r>
            <a:r>
              <a:rPr lang="en-US" sz="1000" u="sng" dirty="0" smtClean="0">
                <a:solidFill>
                  <a:schemeClr val="tx2"/>
                </a:solidFill>
              </a:rPr>
              <a:t>02-05 Nov 2014; New </a:t>
            </a:r>
            <a:r>
              <a:rPr lang="en-US" sz="1000" u="sng" dirty="0">
                <a:solidFill>
                  <a:schemeClr val="tx2"/>
                </a:solidFill>
              </a:rPr>
              <a:t>Delhi, </a:t>
            </a:r>
            <a:r>
              <a:rPr lang="en-US" sz="1000" u="sng" dirty="0" smtClean="0">
                <a:solidFill>
                  <a:schemeClr val="tx2"/>
                </a:solidFill>
              </a:rPr>
              <a:t>India</a:t>
            </a:r>
          </a:p>
          <a:p>
            <a:pPr marL="114300" indent="-114300" algn="just">
              <a:spcBef>
                <a:spcPts val="300"/>
              </a:spcBef>
              <a:buFont typeface="Arial" panose="020B0604020202020204" pitchFamily="34" charset="0"/>
              <a:buChar char="̵"/>
            </a:pPr>
            <a:r>
              <a:rPr lang="en-US" sz="1000" dirty="0" smtClean="0">
                <a:solidFill>
                  <a:schemeClr val="tx2"/>
                </a:solidFill>
              </a:rPr>
              <a:t>Space </a:t>
            </a:r>
            <a:r>
              <a:rPr lang="en-US" sz="1000" dirty="0">
                <a:solidFill>
                  <a:schemeClr val="tx2"/>
                </a:solidFill>
              </a:rPr>
              <a:t>Environmental Scientific Data Stewardship at the US National Geophysical Data Center (NGDC): Supporting Satellite Health and Research in Space Weather using Multi-Platform Observations [Invited Oral],  Award Acceptance Talk, </a:t>
            </a:r>
            <a:r>
              <a:rPr lang="en-US" sz="1000" b="1" dirty="0">
                <a:solidFill>
                  <a:schemeClr val="tx2"/>
                </a:solidFill>
              </a:rPr>
              <a:t>R.J. </a:t>
            </a:r>
            <a:r>
              <a:rPr lang="en-US" sz="1000" b="1" dirty="0" err="1" smtClean="0">
                <a:solidFill>
                  <a:schemeClr val="tx2"/>
                </a:solidFill>
              </a:rPr>
              <a:t>Redmon</a:t>
            </a:r>
            <a:endParaRPr lang="en-US" sz="1000" dirty="0" smtClean="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World </a:t>
            </a:r>
            <a:r>
              <a:rPr lang="en-US" sz="1000" dirty="0">
                <a:solidFill>
                  <a:schemeClr val="tx2"/>
                </a:solidFill>
              </a:rPr>
              <a:t>Data Service for Oceanography, [Poster], S. </a:t>
            </a:r>
            <a:r>
              <a:rPr lang="en-US" sz="1000" dirty="0" err="1">
                <a:solidFill>
                  <a:schemeClr val="tx2"/>
                </a:solidFill>
              </a:rPr>
              <a:t>Rutz</a:t>
            </a:r>
            <a:r>
              <a:rPr lang="en-US" sz="1000" dirty="0">
                <a:solidFill>
                  <a:schemeClr val="tx2"/>
                </a:solidFill>
              </a:rPr>
              <a:t>, D. Spring, I. </a:t>
            </a:r>
            <a:r>
              <a:rPr lang="en-US" sz="1000" dirty="0" err="1">
                <a:solidFill>
                  <a:schemeClr val="tx2"/>
                </a:solidFill>
              </a:rPr>
              <a:t>Smolyar</a:t>
            </a:r>
            <a:r>
              <a:rPr lang="en-US" sz="1000" dirty="0">
                <a:solidFill>
                  <a:schemeClr val="tx2"/>
                </a:solidFill>
              </a:rPr>
              <a:t>, S. Phillips, D. </a:t>
            </a:r>
            <a:r>
              <a:rPr lang="en-US" sz="1000" dirty="0" smtClean="0">
                <a:solidFill>
                  <a:schemeClr val="tx2"/>
                </a:solidFill>
              </a:rPr>
              <a:t>Johnson and M</a:t>
            </a:r>
            <a:r>
              <a:rPr lang="en-US" sz="1000" dirty="0">
                <a:solidFill>
                  <a:schemeClr val="tx2"/>
                </a:solidFill>
              </a:rPr>
              <a:t>. Gregg (presented by </a:t>
            </a:r>
            <a:r>
              <a:rPr lang="en-US" sz="1000" b="1" dirty="0">
                <a:solidFill>
                  <a:schemeClr val="tx2"/>
                </a:solidFill>
              </a:rPr>
              <a:t>R.J. </a:t>
            </a:r>
            <a:r>
              <a:rPr lang="en-US" sz="1000" b="1" dirty="0" err="1">
                <a:solidFill>
                  <a:schemeClr val="tx2"/>
                </a:solidFill>
              </a:rPr>
              <a:t>Redmon</a:t>
            </a:r>
            <a:r>
              <a:rPr lang="en-US" sz="1000" b="1" dirty="0" smtClean="0">
                <a:solidFill>
                  <a:schemeClr val="tx2"/>
                </a:solidFill>
              </a:rPr>
              <a:t>)</a:t>
            </a:r>
          </a:p>
          <a:p>
            <a:pPr marL="114300" indent="-114300" algn="just">
              <a:spcBef>
                <a:spcPts val="300"/>
              </a:spcBef>
              <a:buFont typeface="Arial" panose="020B0604020202020204" pitchFamily="34" charset="0"/>
              <a:buChar char="̵"/>
            </a:pPr>
            <a:r>
              <a:rPr lang="en-US" sz="1000" dirty="0" smtClean="0">
                <a:solidFill>
                  <a:schemeClr val="tx2"/>
                </a:solidFill>
              </a:rPr>
              <a:t>World </a:t>
            </a:r>
            <a:r>
              <a:rPr lang="en-US" sz="1000" dirty="0">
                <a:solidFill>
                  <a:schemeClr val="tx2"/>
                </a:solidFill>
              </a:rPr>
              <a:t>Data System for Geophysics, [Poster], </a:t>
            </a:r>
            <a:r>
              <a:rPr lang="en-US" sz="1000" b="1" dirty="0">
                <a:solidFill>
                  <a:schemeClr val="tx2"/>
                </a:solidFill>
              </a:rPr>
              <a:t>R.J. </a:t>
            </a:r>
            <a:r>
              <a:rPr lang="en-US" sz="1000" b="1" dirty="0" err="1" smtClean="0">
                <a:solidFill>
                  <a:schemeClr val="tx2"/>
                </a:solidFill>
              </a:rPr>
              <a:t>Redmon</a:t>
            </a:r>
            <a:r>
              <a:rPr lang="en-US" sz="1000" dirty="0">
                <a:solidFill>
                  <a:schemeClr val="tx2"/>
                </a:solidFill>
              </a:rPr>
              <a:t> </a:t>
            </a:r>
            <a:r>
              <a:rPr lang="en-US" sz="1000" dirty="0" smtClean="0">
                <a:solidFill>
                  <a:schemeClr val="tx2"/>
                </a:solidFill>
              </a:rPr>
              <a:t>and E.A</a:t>
            </a:r>
            <a:r>
              <a:rPr lang="en-US" sz="1000" dirty="0">
                <a:solidFill>
                  <a:schemeClr val="tx2"/>
                </a:solidFill>
              </a:rPr>
              <a:t>. </a:t>
            </a:r>
            <a:r>
              <a:rPr lang="en-US" sz="1000" dirty="0" err="1" smtClean="0">
                <a:solidFill>
                  <a:schemeClr val="tx2"/>
                </a:solidFill>
              </a:rPr>
              <a:t>Kihn</a:t>
            </a:r>
            <a:endParaRPr lang="en-US" sz="1000" u="sng" dirty="0">
              <a:solidFill>
                <a:schemeClr val="tx2"/>
              </a:solidFill>
            </a:endParaRPr>
          </a:p>
          <a:p>
            <a:pPr marL="112713" indent="-112713" algn="just">
              <a:spcBef>
                <a:spcPts val="600"/>
              </a:spcBef>
            </a:pPr>
            <a:r>
              <a:rPr lang="en-US" sz="1000" u="sng" dirty="0" smtClean="0">
                <a:solidFill>
                  <a:schemeClr val="tx2"/>
                </a:solidFill>
              </a:rPr>
              <a:t>American </a:t>
            </a:r>
            <a:r>
              <a:rPr lang="en-US" sz="1000" u="sng" dirty="0">
                <a:solidFill>
                  <a:schemeClr val="tx2"/>
                </a:solidFill>
              </a:rPr>
              <a:t>Geophysical Union, </a:t>
            </a:r>
            <a:r>
              <a:rPr lang="en-US" sz="1000" u="sng" dirty="0" smtClean="0">
                <a:solidFill>
                  <a:schemeClr val="tx2"/>
                </a:solidFill>
              </a:rPr>
              <a:t>15-19 </a:t>
            </a:r>
            <a:r>
              <a:rPr lang="en-US" sz="1000" u="sng" dirty="0">
                <a:solidFill>
                  <a:schemeClr val="tx2"/>
                </a:solidFill>
              </a:rPr>
              <a:t>December </a:t>
            </a:r>
            <a:r>
              <a:rPr lang="en-US" sz="1000" u="sng" dirty="0" smtClean="0">
                <a:solidFill>
                  <a:schemeClr val="tx2"/>
                </a:solidFill>
              </a:rPr>
              <a:t>2014, </a:t>
            </a:r>
            <a:r>
              <a:rPr lang="en-US" sz="1000" u="sng" dirty="0">
                <a:solidFill>
                  <a:schemeClr val="tx2"/>
                </a:solidFill>
              </a:rPr>
              <a:t>San Francisco, </a:t>
            </a:r>
            <a:r>
              <a:rPr lang="en-US" sz="1000" u="sng" dirty="0" smtClean="0">
                <a:solidFill>
                  <a:schemeClr val="tx2"/>
                </a:solidFill>
              </a:rPr>
              <a:t>CA</a:t>
            </a:r>
            <a:endParaRPr lang="en-US" sz="1000" dirty="0" smtClean="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Comparison </a:t>
            </a:r>
            <a:r>
              <a:rPr lang="en-US" sz="1000" dirty="0">
                <a:solidFill>
                  <a:schemeClr val="tx2"/>
                </a:solidFill>
              </a:rPr>
              <a:t>of GOES Space Environment Monitor Data Collected During Solar Cycles 22, 23, and 24 [SH13B-4088, Poster], </a:t>
            </a:r>
            <a:r>
              <a:rPr lang="en-US" sz="1000" b="1" dirty="0" smtClean="0">
                <a:solidFill>
                  <a:schemeClr val="tx2"/>
                </a:solidFill>
              </a:rPr>
              <a:t>D.C. </a:t>
            </a:r>
            <a:r>
              <a:rPr lang="en-US" sz="1000" b="1" dirty="0">
                <a:solidFill>
                  <a:schemeClr val="tx2"/>
                </a:solidFill>
              </a:rPr>
              <a:t>Wilkinson</a:t>
            </a:r>
          </a:p>
          <a:p>
            <a:pPr marL="114300" indent="-114300" algn="just">
              <a:spcBef>
                <a:spcPts val="300"/>
              </a:spcBef>
              <a:buFont typeface="Arial" panose="020B0604020202020204" pitchFamily="34" charset="0"/>
              <a:buChar char="̵"/>
            </a:pPr>
            <a:r>
              <a:rPr lang="en-US" sz="1000" dirty="0" smtClean="0">
                <a:solidFill>
                  <a:schemeClr val="tx2"/>
                </a:solidFill>
              </a:rPr>
              <a:t>Mapping </a:t>
            </a:r>
            <a:r>
              <a:rPr lang="en-US" sz="1000" dirty="0">
                <a:solidFill>
                  <a:schemeClr val="tx2"/>
                </a:solidFill>
              </a:rPr>
              <a:t>Geosynchronous Solar Energetic Particle Observations to Lower Earth Orbits [SM31A-4157, Poster], S.L. Young and </a:t>
            </a:r>
            <a:r>
              <a:rPr lang="en-US" sz="1000" b="1" dirty="0">
                <a:solidFill>
                  <a:schemeClr val="tx2"/>
                </a:solidFill>
              </a:rPr>
              <a:t>B.T. Kress</a:t>
            </a:r>
          </a:p>
          <a:p>
            <a:pPr marL="114300" indent="-114300" algn="just">
              <a:spcBef>
                <a:spcPts val="300"/>
              </a:spcBef>
              <a:buFont typeface="Arial" panose="020B0604020202020204" pitchFamily="34" charset="0"/>
              <a:buChar char="̵"/>
            </a:pPr>
            <a:r>
              <a:rPr lang="en-US" sz="1000" dirty="0" smtClean="0">
                <a:solidFill>
                  <a:schemeClr val="tx2"/>
                </a:solidFill>
              </a:rPr>
              <a:t>Improved </a:t>
            </a:r>
            <a:r>
              <a:rPr lang="en-US" sz="1000" dirty="0">
                <a:solidFill>
                  <a:schemeClr val="tx2"/>
                </a:solidFill>
              </a:rPr>
              <a:t>in Situ Space Weather Data Services from the NOAA National Geophysical Data Center [SM31A-4181, Poster], </a:t>
            </a:r>
            <a:r>
              <a:rPr lang="en-US" sz="1000" b="1" dirty="0">
                <a:solidFill>
                  <a:schemeClr val="tx2"/>
                </a:solidFill>
              </a:rPr>
              <a:t>J.V. Rodriguez</a:t>
            </a:r>
            <a:r>
              <a:rPr lang="en-US" sz="1000" dirty="0">
                <a:solidFill>
                  <a:schemeClr val="tx2"/>
                </a:solidFill>
              </a:rPr>
              <a:t>, </a:t>
            </a:r>
            <a:r>
              <a:rPr lang="en-US" sz="1000" b="1" dirty="0">
                <a:solidFill>
                  <a:schemeClr val="tx2"/>
                </a:solidFill>
              </a:rPr>
              <a:t>W.F. </a:t>
            </a:r>
            <a:r>
              <a:rPr lang="en-US" sz="1000" b="1" dirty="0" err="1">
                <a:solidFill>
                  <a:schemeClr val="tx2"/>
                </a:solidFill>
              </a:rPr>
              <a:t>Denig</a:t>
            </a:r>
            <a:r>
              <a:rPr lang="en-US" sz="1000" dirty="0">
                <a:solidFill>
                  <a:schemeClr val="tx2"/>
                </a:solidFill>
              </a:rPr>
              <a:t>, J.C. Green</a:t>
            </a:r>
            <a:r>
              <a:rPr lang="en-US" sz="1000" b="1" dirty="0">
                <a:solidFill>
                  <a:schemeClr val="tx2"/>
                </a:solidFill>
              </a:rPr>
              <a:t>, T.M. </a:t>
            </a:r>
            <a:r>
              <a:rPr lang="en-US" sz="1000" b="1" dirty="0" err="1">
                <a:solidFill>
                  <a:schemeClr val="tx2"/>
                </a:solidFill>
              </a:rPr>
              <a:t>Lotoaniu</a:t>
            </a:r>
            <a:r>
              <a:rPr lang="en-US" sz="1000" dirty="0">
                <a:solidFill>
                  <a:schemeClr val="tx2"/>
                </a:solidFill>
              </a:rPr>
              <a:t>, R.E. McGuire, </a:t>
            </a:r>
            <a:r>
              <a:rPr lang="en-US" sz="1000" b="1" dirty="0">
                <a:solidFill>
                  <a:schemeClr val="tx2"/>
                </a:solidFill>
              </a:rPr>
              <a:t>R.J. </a:t>
            </a:r>
            <a:r>
              <a:rPr lang="en-US" sz="1000" b="1" dirty="0" err="1">
                <a:solidFill>
                  <a:schemeClr val="tx2"/>
                </a:solidFill>
              </a:rPr>
              <a:t>Redmon</a:t>
            </a:r>
            <a:r>
              <a:rPr lang="en-US" sz="1000" dirty="0">
                <a:solidFill>
                  <a:schemeClr val="tx2"/>
                </a:solidFill>
              </a:rPr>
              <a:t>, </a:t>
            </a:r>
            <a:r>
              <a:rPr lang="en-US" sz="1000" b="1" dirty="0">
                <a:solidFill>
                  <a:schemeClr val="tx2"/>
                </a:solidFill>
              </a:rPr>
              <a:t>W.F. Rowland</a:t>
            </a:r>
            <a:r>
              <a:rPr lang="en-US" sz="1000" dirty="0">
                <a:solidFill>
                  <a:schemeClr val="tx2"/>
                </a:solidFill>
              </a:rPr>
              <a:t>, D.L. Turner, R.S. </a:t>
            </a:r>
            <a:r>
              <a:rPr lang="en-US" sz="1000" dirty="0" err="1" smtClean="0">
                <a:solidFill>
                  <a:schemeClr val="tx2"/>
                </a:solidFill>
              </a:rPr>
              <a:t>Weigel</a:t>
            </a:r>
            <a:r>
              <a:rPr lang="en-US" sz="1000" dirty="0" smtClean="0">
                <a:solidFill>
                  <a:schemeClr val="tx2"/>
                </a:solidFill>
              </a:rPr>
              <a:t> </a:t>
            </a:r>
            <a:r>
              <a:rPr lang="en-US" sz="1000" dirty="0">
                <a:solidFill>
                  <a:schemeClr val="tx2"/>
                </a:solidFill>
              </a:rPr>
              <a:t>and </a:t>
            </a:r>
            <a:r>
              <a:rPr lang="en-US" sz="1000" b="1" dirty="0">
                <a:solidFill>
                  <a:schemeClr val="tx2"/>
                </a:solidFill>
              </a:rPr>
              <a:t>D.C. Wilkinson</a:t>
            </a:r>
          </a:p>
          <a:p>
            <a:pPr marL="114300" indent="-114300" algn="just">
              <a:spcBef>
                <a:spcPts val="300"/>
              </a:spcBef>
              <a:buFont typeface="Arial" panose="020B0604020202020204" pitchFamily="34" charset="0"/>
              <a:buChar char="̵"/>
            </a:pPr>
            <a:r>
              <a:rPr lang="en-US" sz="1000" dirty="0" err="1" smtClean="0">
                <a:solidFill>
                  <a:schemeClr val="tx2"/>
                </a:solidFill>
              </a:rPr>
              <a:t>Forcasting</a:t>
            </a:r>
            <a:r>
              <a:rPr lang="en-US" sz="1000" dirty="0" smtClean="0">
                <a:solidFill>
                  <a:schemeClr val="tx2"/>
                </a:solidFill>
              </a:rPr>
              <a:t> </a:t>
            </a:r>
            <a:r>
              <a:rPr lang="en-US" sz="1000" dirty="0">
                <a:solidFill>
                  <a:schemeClr val="tx2"/>
                </a:solidFill>
              </a:rPr>
              <a:t>Equatorial Spread-F on a Night to Night Basis in 5 Longitude Sectors [SA11D-01, Oral], D.N. Anderson, </a:t>
            </a:r>
            <a:r>
              <a:rPr lang="en-US" sz="1000" b="1" dirty="0">
                <a:solidFill>
                  <a:schemeClr val="tx2"/>
                </a:solidFill>
              </a:rPr>
              <a:t>R.J. </a:t>
            </a:r>
            <a:r>
              <a:rPr lang="en-US" sz="1000" b="1" dirty="0" err="1">
                <a:solidFill>
                  <a:schemeClr val="tx2"/>
                </a:solidFill>
              </a:rPr>
              <a:t>Redmon</a:t>
            </a:r>
            <a:r>
              <a:rPr lang="en-US" sz="1000" dirty="0">
                <a:solidFill>
                  <a:schemeClr val="tx2"/>
                </a:solidFill>
              </a:rPr>
              <a:t> and </a:t>
            </a:r>
            <a:r>
              <a:rPr lang="en-US" sz="1000" b="1" dirty="0">
                <a:solidFill>
                  <a:schemeClr val="tx2"/>
                </a:solidFill>
              </a:rPr>
              <a:t>T.W. </a:t>
            </a:r>
            <a:r>
              <a:rPr lang="en-US" sz="1000" b="1" dirty="0" err="1">
                <a:solidFill>
                  <a:schemeClr val="tx2"/>
                </a:solidFill>
              </a:rPr>
              <a:t>Bullett</a:t>
            </a:r>
            <a:endParaRPr lang="en-US" sz="1000" b="1" dirty="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A </a:t>
            </a:r>
            <a:r>
              <a:rPr lang="en-US" sz="1000" dirty="0">
                <a:solidFill>
                  <a:schemeClr val="tx2"/>
                </a:solidFill>
              </a:rPr>
              <a:t>Real-Time Technique for Sudden Commencement Detection [SM31A-4187, Poster], </a:t>
            </a:r>
            <a:r>
              <a:rPr lang="en-US" sz="1000" b="1" dirty="0">
                <a:solidFill>
                  <a:schemeClr val="tx2"/>
                </a:solidFill>
              </a:rPr>
              <a:t>W.F. Rowland</a:t>
            </a:r>
            <a:r>
              <a:rPr lang="en-US" sz="1000" dirty="0">
                <a:solidFill>
                  <a:schemeClr val="tx2"/>
                </a:solidFill>
              </a:rPr>
              <a:t>, </a:t>
            </a:r>
            <a:r>
              <a:rPr lang="en-US" sz="1000" b="1" dirty="0">
                <a:solidFill>
                  <a:schemeClr val="tx2"/>
                </a:solidFill>
              </a:rPr>
              <a:t>R.J. </a:t>
            </a:r>
            <a:r>
              <a:rPr lang="en-US" sz="1000" b="1" dirty="0" err="1">
                <a:solidFill>
                  <a:schemeClr val="tx2"/>
                </a:solidFill>
              </a:rPr>
              <a:t>Redmon</a:t>
            </a:r>
            <a:r>
              <a:rPr lang="en-US" sz="1000" dirty="0">
                <a:solidFill>
                  <a:schemeClr val="tx2"/>
                </a:solidFill>
              </a:rPr>
              <a:t> and H.J. Singer</a:t>
            </a:r>
          </a:p>
          <a:p>
            <a:pPr marL="114300" indent="-114300" algn="just">
              <a:spcBef>
                <a:spcPts val="300"/>
              </a:spcBef>
              <a:buFont typeface="Arial" panose="020B0604020202020204" pitchFamily="34" charset="0"/>
              <a:buChar char="̵"/>
            </a:pPr>
            <a:r>
              <a:rPr lang="en-US" sz="1000" dirty="0" smtClean="0">
                <a:solidFill>
                  <a:schemeClr val="tx2"/>
                </a:solidFill>
              </a:rPr>
              <a:t>Evidence </a:t>
            </a:r>
            <a:r>
              <a:rPr lang="en-US" sz="1000" dirty="0">
                <a:solidFill>
                  <a:schemeClr val="tx2"/>
                </a:solidFill>
              </a:rPr>
              <a:t>of Dayside Asymmetries in High-Latitude Magnetic Perturbations Measured By ST5 and DMSP [SA23D-05, Oral], D.J. </a:t>
            </a:r>
            <a:r>
              <a:rPr lang="en-US" sz="1000" dirty="0" err="1">
                <a:solidFill>
                  <a:schemeClr val="tx2"/>
                </a:solidFill>
              </a:rPr>
              <a:t>Knipp</a:t>
            </a:r>
            <a:r>
              <a:rPr lang="en-US" sz="1000" dirty="0">
                <a:solidFill>
                  <a:schemeClr val="tx2"/>
                </a:solidFill>
              </a:rPr>
              <a:t>, L.M. </a:t>
            </a:r>
            <a:r>
              <a:rPr lang="en-US" sz="1000" dirty="0" err="1">
                <a:solidFill>
                  <a:schemeClr val="tx2"/>
                </a:solidFill>
              </a:rPr>
              <a:t>Kilcommons</a:t>
            </a:r>
            <a:r>
              <a:rPr lang="en-US" sz="1000" dirty="0">
                <a:solidFill>
                  <a:schemeClr val="tx2"/>
                </a:solidFill>
              </a:rPr>
              <a:t>, J.A. </a:t>
            </a:r>
            <a:r>
              <a:rPr lang="en-US" sz="1000" dirty="0" err="1">
                <a:solidFill>
                  <a:schemeClr val="tx2"/>
                </a:solidFill>
              </a:rPr>
              <a:t>Slavin</a:t>
            </a:r>
            <a:r>
              <a:rPr lang="en-US" sz="1000" dirty="0">
                <a:solidFill>
                  <a:schemeClr val="tx2"/>
                </a:solidFill>
              </a:rPr>
              <a:t>, G. Le, J.W. </a:t>
            </a:r>
            <a:r>
              <a:rPr lang="en-US" sz="1000" dirty="0" err="1">
                <a:solidFill>
                  <a:schemeClr val="tx2"/>
                </a:solidFill>
              </a:rPr>
              <a:t>Gjerloev</a:t>
            </a:r>
            <a:r>
              <a:rPr lang="en-US" sz="1000" dirty="0">
                <a:solidFill>
                  <a:schemeClr val="tx2"/>
                </a:solidFill>
              </a:rPr>
              <a:t> and </a:t>
            </a:r>
            <a:r>
              <a:rPr lang="en-US" sz="1000" b="1" dirty="0">
                <a:solidFill>
                  <a:schemeClr val="tx2"/>
                </a:solidFill>
              </a:rPr>
              <a:t>R.J. </a:t>
            </a:r>
            <a:r>
              <a:rPr lang="en-US" sz="1000" b="1" dirty="0" err="1">
                <a:solidFill>
                  <a:schemeClr val="tx2"/>
                </a:solidFill>
              </a:rPr>
              <a:t>Redmon</a:t>
            </a:r>
            <a:endParaRPr lang="en-US" sz="1000" b="1" dirty="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Localized </a:t>
            </a:r>
            <a:r>
              <a:rPr lang="en-US" sz="1000" dirty="0">
                <a:solidFill>
                  <a:schemeClr val="tx2"/>
                </a:solidFill>
              </a:rPr>
              <a:t>High-Latitude Ionosphere-Thermosphere Ionization Events during the High Speed Stream Interval of 29 April – 5 May 2011 [SA21B-05, Oral], O.P. </a:t>
            </a:r>
            <a:r>
              <a:rPr lang="en-US" sz="1000" dirty="0" err="1">
                <a:solidFill>
                  <a:schemeClr val="tx2"/>
                </a:solidFill>
              </a:rPr>
              <a:t>Verkhoglyadova</a:t>
            </a:r>
            <a:r>
              <a:rPr lang="en-US" sz="1000" dirty="0">
                <a:solidFill>
                  <a:schemeClr val="tx2"/>
                </a:solidFill>
              </a:rPr>
              <a:t>, A.J. </a:t>
            </a:r>
            <a:r>
              <a:rPr lang="en-US" sz="1000" dirty="0" err="1">
                <a:solidFill>
                  <a:schemeClr val="tx2"/>
                </a:solidFill>
              </a:rPr>
              <a:t>Mannucci</a:t>
            </a:r>
            <a:r>
              <a:rPr lang="en-US" sz="1000" dirty="0">
                <a:solidFill>
                  <a:schemeClr val="tx2"/>
                </a:solidFill>
              </a:rPr>
              <a:t>, B.T. </a:t>
            </a:r>
            <a:r>
              <a:rPr lang="en-US" sz="1000" dirty="0" err="1">
                <a:solidFill>
                  <a:schemeClr val="tx2"/>
                </a:solidFill>
              </a:rPr>
              <a:t>Tsurutani</a:t>
            </a:r>
            <a:r>
              <a:rPr lang="en-US" sz="1000" dirty="0">
                <a:solidFill>
                  <a:schemeClr val="tx2"/>
                </a:solidFill>
              </a:rPr>
              <a:t>, M.G. </a:t>
            </a:r>
            <a:r>
              <a:rPr lang="en-US" sz="1000" dirty="0" err="1">
                <a:solidFill>
                  <a:schemeClr val="tx2"/>
                </a:solidFill>
              </a:rPr>
              <a:t>Mlynczak</a:t>
            </a:r>
            <a:r>
              <a:rPr lang="en-US" sz="1000" dirty="0">
                <a:solidFill>
                  <a:schemeClr val="tx2"/>
                </a:solidFill>
              </a:rPr>
              <a:t>, L.A. Hunt, </a:t>
            </a:r>
            <a:r>
              <a:rPr lang="en-US" sz="1000" b="1" dirty="0">
                <a:solidFill>
                  <a:schemeClr val="tx2"/>
                </a:solidFill>
              </a:rPr>
              <a:t>R.J. </a:t>
            </a:r>
            <a:r>
              <a:rPr lang="en-US" sz="1000" b="1" dirty="0" err="1">
                <a:solidFill>
                  <a:schemeClr val="tx2"/>
                </a:solidFill>
              </a:rPr>
              <a:t>Redmon</a:t>
            </a:r>
            <a:r>
              <a:rPr lang="en-US" sz="1000" dirty="0">
                <a:solidFill>
                  <a:schemeClr val="tx2"/>
                </a:solidFill>
              </a:rPr>
              <a:t> and J.C. Green</a:t>
            </a:r>
          </a:p>
          <a:p>
            <a:pPr marL="114300" indent="-114300" algn="just">
              <a:spcBef>
                <a:spcPts val="300"/>
              </a:spcBef>
              <a:buFont typeface="Arial" panose="020B0604020202020204" pitchFamily="34" charset="0"/>
              <a:buChar char="̵"/>
            </a:pPr>
            <a:r>
              <a:rPr lang="en-US" sz="1000" dirty="0" smtClean="0">
                <a:solidFill>
                  <a:schemeClr val="tx2"/>
                </a:solidFill>
              </a:rPr>
              <a:t>On </a:t>
            </a:r>
            <a:r>
              <a:rPr lang="en-US" sz="1000" dirty="0">
                <a:solidFill>
                  <a:schemeClr val="tx2"/>
                </a:solidFill>
              </a:rPr>
              <a:t>the Cross-Energy Cross-Pitch-Angle Coherence of Electrons in the Outer Radiation Belt [SM31A-4163, Poster], Y. Chen, G.D. Reeves, W. </a:t>
            </a:r>
            <a:r>
              <a:rPr lang="en-US" sz="1000" dirty="0" err="1">
                <a:solidFill>
                  <a:schemeClr val="tx2"/>
                </a:solidFill>
              </a:rPr>
              <a:t>Tu</a:t>
            </a:r>
            <a:r>
              <a:rPr lang="en-US" sz="1000" dirty="0">
                <a:solidFill>
                  <a:schemeClr val="tx2"/>
                </a:solidFill>
              </a:rPr>
              <a:t>, G. Cunningham, M.G. Henderson, C. </a:t>
            </a:r>
            <a:r>
              <a:rPr lang="en-US" sz="1000" dirty="0" err="1">
                <a:solidFill>
                  <a:schemeClr val="tx2"/>
                </a:solidFill>
              </a:rPr>
              <a:t>Kletzing</a:t>
            </a:r>
            <a:r>
              <a:rPr lang="en-US" sz="1000" dirty="0">
                <a:solidFill>
                  <a:schemeClr val="tx2"/>
                </a:solidFill>
              </a:rPr>
              <a:t> and </a:t>
            </a:r>
            <a:r>
              <a:rPr lang="en-US" sz="1000" b="1" dirty="0">
                <a:solidFill>
                  <a:schemeClr val="tx2"/>
                </a:solidFill>
              </a:rPr>
              <a:t>R.J. </a:t>
            </a:r>
            <a:r>
              <a:rPr lang="en-US" sz="1000" b="1" dirty="0" err="1">
                <a:solidFill>
                  <a:schemeClr val="tx2"/>
                </a:solidFill>
              </a:rPr>
              <a:t>Redmon</a:t>
            </a:r>
            <a:endParaRPr lang="en-US" sz="1000" b="1" dirty="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Space </a:t>
            </a:r>
            <a:r>
              <a:rPr lang="en-US" sz="1000" dirty="0">
                <a:solidFill>
                  <a:schemeClr val="tx2"/>
                </a:solidFill>
              </a:rPr>
              <a:t>Weather Conditions During the February 2014 Wide Area Augmentation System GPS Degradation [SM31A-4188, Poster], </a:t>
            </a:r>
            <a:r>
              <a:rPr lang="en-US" sz="1000" b="1" dirty="0">
                <a:solidFill>
                  <a:schemeClr val="tx2"/>
                </a:solidFill>
              </a:rPr>
              <a:t>T.M. </a:t>
            </a:r>
            <a:r>
              <a:rPr lang="en-US" sz="1000" b="1" dirty="0" err="1">
                <a:solidFill>
                  <a:schemeClr val="tx2"/>
                </a:solidFill>
              </a:rPr>
              <a:t>Lotoaniu</a:t>
            </a:r>
            <a:r>
              <a:rPr lang="en-US" sz="1000" dirty="0">
                <a:solidFill>
                  <a:schemeClr val="tx2"/>
                </a:solidFill>
              </a:rPr>
              <a:t>, </a:t>
            </a:r>
            <a:r>
              <a:rPr lang="en-US" sz="1000" b="1" dirty="0">
                <a:solidFill>
                  <a:schemeClr val="tx2"/>
                </a:solidFill>
              </a:rPr>
              <a:t>R.J. </a:t>
            </a:r>
            <a:r>
              <a:rPr lang="en-US" sz="1000" b="1" dirty="0" err="1">
                <a:solidFill>
                  <a:schemeClr val="tx2"/>
                </a:solidFill>
              </a:rPr>
              <a:t>Redmon</a:t>
            </a:r>
            <a:r>
              <a:rPr lang="en-US" sz="1000" dirty="0">
                <a:solidFill>
                  <a:schemeClr val="tx2"/>
                </a:solidFill>
              </a:rPr>
              <a:t>, M. Codrescu, H.J. Singer, R.A. </a:t>
            </a:r>
            <a:r>
              <a:rPr lang="en-US" sz="1000" dirty="0" err="1">
                <a:solidFill>
                  <a:schemeClr val="tx2"/>
                </a:solidFill>
              </a:rPr>
              <a:t>Viereck</a:t>
            </a:r>
            <a:r>
              <a:rPr lang="en-US" sz="1000" dirty="0">
                <a:solidFill>
                  <a:schemeClr val="tx2"/>
                </a:solidFill>
              </a:rPr>
              <a:t> and </a:t>
            </a:r>
            <a:r>
              <a:rPr lang="en-US" sz="1000" b="1" dirty="0">
                <a:solidFill>
                  <a:schemeClr val="tx2"/>
                </a:solidFill>
              </a:rPr>
              <a:t>W.F. </a:t>
            </a:r>
            <a:r>
              <a:rPr lang="en-US" sz="1000" b="1" dirty="0" err="1">
                <a:solidFill>
                  <a:schemeClr val="tx2"/>
                </a:solidFill>
              </a:rPr>
              <a:t>Denig</a:t>
            </a:r>
            <a:endParaRPr lang="en-US" sz="1000" b="1" dirty="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Real-Time </a:t>
            </a:r>
            <a:r>
              <a:rPr lang="en-US" sz="1000" dirty="0">
                <a:solidFill>
                  <a:schemeClr val="tx2"/>
                </a:solidFill>
              </a:rPr>
              <a:t>Monitoring of the Dayside Geosynchronous Magnetopause Location [SM31A-4164, Poster], </a:t>
            </a:r>
            <a:r>
              <a:rPr lang="en-US" sz="1000" b="1" dirty="0">
                <a:solidFill>
                  <a:schemeClr val="tx2"/>
                </a:solidFill>
              </a:rPr>
              <a:t>R.J. </a:t>
            </a:r>
            <a:r>
              <a:rPr lang="en-US" sz="1000" b="1" dirty="0" err="1">
                <a:solidFill>
                  <a:schemeClr val="tx2"/>
                </a:solidFill>
              </a:rPr>
              <a:t>Redmon</a:t>
            </a:r>
            <a:r>
              <a:rPr lang="en-US" sz="1000" dirty="0">
                <a:solidFill>
                  <a:schemeClr val="tx2"/>
                </a:solidFill>
              </a:rPr>
              <a:t>, </a:t>
            </a:r>
            <a:r>
              <a:rPr lang="en-US" sz="1000" b="1" dirty="0">
                <a:solidFill>
                  <a:schemeClr val="tx2"/>
                </a:solidFill>
              </a:rPr>
              <a:t>T.M. </a:t>
            </a:r>
            <a:r>
              <a:rPr lang="en-US" sz="1000" b="1" dirty="0" err="1">
                <a:solidFill>
                  <a:schemeClr val="tx2"/>
                </a:solidFill>
              </a:rPr>
              <a:t>Lotoaniu</a:t>
            </a:r>
            <a:r>
              <a:rPr lang="en-US" sz="1000" dirty="0">
                <a:solidFill>
                  <a:schemeClr val="tx2"/>
                </a:solidFill>
              </a:rPr>
              <a:t>, M. </a:t>
            </a:r>
            <a:r>
              <a:rPr lang="en-US" sz="1000" dirty="0" err="1" smtClean="0">
                <a:solidFill>
                  <a:schemeClr val="tx2"/>
                </a:solidFill>
              </a:rPr>
              <a:t>Berguson</a:t>
            </a:r>
            <a:r>
              <a:rPr lang="en-US" sz="1000" dirty="0" smtClean="0">
                <a:solidFill>
                  <a:schemeClr val="tx2"/>
                </a:solidFill>
              </a:rPr>
              <a:t>, </a:t>
            </a:r>
            <a:r>
              <a:rPr lang="en-US" sz="1000" b="1" dirty="0">
                <a:solidFill>
                  <a:schemeClr val="tx2"/>
                </a:solidFill>
              </a:rPr>
              <a:t>S.M. Codrescu</a:t>
            </a:r>
            <a:r>
              <a:rPr lang="en-US" sz="1000" dirty="0">
                <a:solidFill>
                  <a:schemeClr val="tx2"/>
                </a:solidFill>
              </a:rPr>
              <a:t>, J-H. </a:t>
            </a:r>
            <a:r>
              <a:rPr lang="en-US" sz="1000" dirty="0" err="1">
                <a:solidFill>
                  <a:schemeClr val="tx2"/>
                </a:solidFill>
              </a:rPr>
              <a:t>Shue</a:t>
            </a:r>
            <a:r>
              <a:rPr lang="en-US" sz="1000" dirty="0">
                <a:solidFill>
                  <a:schemeClr val="tx2"/>
                </a:solidFill>
              </a:rPr>
              <a:t>, H.J. Singer, </a:t>
            </a:r>
            <a:r>
              <a:rPr lang="en-US" sz="1000" b="1" dirty="0">
                <a:solidFill>
                  <a:schemeClr val="tx2"/>
                </a:solidFill>
              </a:rPr>
              <a:t>W.F. Rowland</a:t>
            </a:r>
            <a:r>
              <a:rPr lang="en-US" sz="1000" dirty="0">
                <a:solidFill>
                  <a:schemeClr val="tx2"/>
                </a:solidFill>
              </a:rPr>
              <a:t> and </a:t>
            </a:r>
            <a:r>
              <a:rPr lang="en-US" sz="1000" b="1" dirty="0">
                <a:solidFill>
                  <a:schemeClr val="tx2"/>
                </a:solidFill>
              </a:rPr>
              <a:t>W.F. </a:t>
            </a:r>
            <a:r>
              <a:rPr lang="en-US" sz="1000" b="1" dirty="0" err="1">
                <a:solidFill>
                  <a:schemeClr val="tx2"/>
                </a:solidFill>
              </a:rPr>
              <a:t>Denig</a:t>
            </a:r>
            <a:endParaRPr lang="en-US" sz="1000" b="1" dirty="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GOES-R </a:t>
            </a:r>
            <a:r>
              <a:rPr lang="en-US" sz="1000" dirty="0">
                <a:solidFill>
                  <a:schemeClr val="tx2"/>
                </a:solidFill>
              </a:rPr>
              <a:t>Rapid Refresh Imagery Advancements for the Earth and Space Weather Enterprise [IN42A-05, Oral], S.J. Goodman, T.J. </a:t>
            </a:r>
            <a:r>
              <a:rPr lang="en-US" sz="1000" dirty="0" err="1">
                <a:solidFill>
                  <a:schemeClr val="tx2"/>
                </a:solidFill>
              </a:rPr>
              <a:t>Schmit</a:t>
            </a:r>
            <a:r>
              <a:rPr lang="en-US" sz="1000" dirty="0">
                <a:solidFill>
                  <a:schemeClr val="tx2"/>
                </a:solidFill>
              </a:rPr>
              <a:t>, D.T. Lindsey and </a:t>
            </a:r>
            <a:r>
              <a:rPr lang="en-US" sz="1000" b="1" dirty="0">
                <a:solidFill>
                  <a:schemeClr val="tx2"/>
                </a:solidFill>
              </a:rPr>
              <a:t>W.F. </a:t>
            </a:r>
            <a:r>
              <a:rPr lang="en-US" sz="1000" b="1" dirty="0" err="1" smtClean="0">
                <a:solidFill>
                  <a:schemeClr val="tx2"/>
                </a:solidFill>
              </a:rPr>
              <a:t>Denig</a:t>
            </a:r>
            <a:endParaRPr lang="en-US" sz="1000" b="1" dirty="0">
              <a:solidFill>
                <a:schemeClr val="tx2"/>
              </a:solidFill>
            </a:endParaRPr>
          </a:p>
        </p:txBody>
      </p:sp>
      <p:sp>
        <p:nvSpPr>
          <p:cNvPr id="7" name="Text Box 2"/>
          <p:cNvSpPr txBox="1">
            <a:spLocks noChangeArrowheads="1"/>
          </p:cNvSpPr>
          <p:nvPr/>
        </p:nvSpPr>
        <p:spPr bwMode="auto">
          <a:xfrm>
            <a:off x="1733791" y="228600"/>
            <a:ext cx="6710427" cy="1000274"/>
          </a:xfrm>
          <a:prstGeom prst="rect">
            <a:avLst/>
          </a:prstGeom>
          <a:noFill/>
          <a:ln w="9525">
            <a:noFill/>
            <a:miter lim="800000"/>
            <a:headEnd/>
            <a:tailEnd/>
          </a:ln>
        </p:spPr>
        <p:txBody>
          <a:bodyPr wrap="none">
            <a:spAutoFit/>
          </a:bodyPr>
          <a:lstStyle/>
          <a:p>
            <a:pPr algn="ctr">
              <a:lnSpc>
                <a:spcPct val="90000"/>
              </a:lnSpc>
            </a:pPr>
            <a:r>
              <a:rPr lang="en-US" sz="3200" dirty="0">
                <a:solidFill>
                  <a:schemeClr val="tx2"/>
                </a:solidFill>
              </a:rPr>
              <a:t> </a:t>
            </a:r>
            <a:r>
              <a:rPr lang="en-US" sz="3200" b="1" dirty="0" smtClean="0">
                <a:solidFill>
                  <a:schemeClr val="tx2"/>
                </a:solidFill>
              </a:rPr>
              <a:t>Publications &amp; Presentations</a:t>
            </a:r>
            <a:endParaRPr lang="en-US" sz="3200" b="1" dirty="0">
              <a:solidFill>
                <a:schemeClr val="tx2"/>
              </a:solidFill>
            </a:endParaRPr>
          </a:p>
          <a:p>
            <a:pPr algn="ctr">
              <a:lnSpc>
                <a:spcPct val="90000"/>
              </a:lnSpc>
              <a:spcBef>
                <a:spcPts val="600"/>
              </a:spcBef>
            </a:pPr>
            <a:r>
              <a:rPr lang="en-US" sz="2800" b="0" dirty="0">
                <a:solidFill>
                  <a:schemeClr val="tx2"/>
                </a:solidFill>
              </a:rPr>
              <a:t>STP </a:t>
            </a:r>
            <a:r>
              <a:rPr lang="en-US" sz="2800" b="0" dirty="0" smtClean="0">
                <a:solidFill>
                  <a:schemeClr val="tx2"/>
                </a:solidFill>
              </a:rPr>
              <a:t>FY15 Presentations – </a:t>
            </a:r>
            <a:r>
              <a:rPr lang="en-US" sz="2800" dirty="0" smtClean="0">
                <a:solidFill>
                  <a:schemeClr val="tx2"/>
                </a:solidFill>
              </a:rPr>
              <a:t>22</a:t>
            </a:r>
            <a:r>
              <a:rPr lang="en-US" sz="2800" b="0" dirty="0" smtClean="0">
                <a:solidFill>
                  <a:schemeClr val="tx2"/>
                </a:solidFill>
              </a:rPr>
              <a:t> (</a:t>
            </a:r>
            <a:r>
              <a:rPr lang="en-US" sz="2800" b="0" dirty="0" err="1" smtClean="0">
                <a:solidFill>
                  <a:schemeClr val="tx2"/>
                </a:solidFill>
              </a:rPr>
              <a:t>Pg</a:t>
            </a:r>
            <a:r>
              <a:rPr lang="en-US" sz="2800" b="0" dirty="0" smtClean="0">
                <a:solidFill>
                  <a:schemeClr val="tx2"/>
                </a:solidFill>
              </a:rPr>
              <a:t> </a:t>
            </a:r>
            <a:r>
              <a:rPr lang="en-US" sz="2800" dirty="0">
                <a:solidFill>
                  <a:schemeClr val="tx2"/>
                </a:solidFill>
              </a:rPr>
              <a:t>1</a:t>
            </a:r>
            <a:r>
              <a:rPr lang="en-US" sz="2800" b="0" dirty="0" smtClean="0">
                <a:solidFill>
                  <a:schemeClr val="tx2"/>
                </a:solidFill>
              </a:rPr>
              <a:t> of </a:t>
            </a:r>
            <a:r>
              <a:rPr lang="en-US" sz="2800" dirty="0">
                <a:solidFill>
                  <a:schemeClr val="tx2"/>
                </a:solidFill>
              </a:rPr>
              <a:t>2</a:t>
            </a:r>
            <a:r>
              <a:rPr lang="en-US" sz="2800" b="0" dirty="0" smtClean="0">
                <a:solidFill>
                  <a:schemeClr val="tx2"/>
                </a:solidFill>
              </a:rPr>
              <a:t>)</a:t>
            </a:r>
            <a:endParaRPr lang="en-US" sz="2800" dirty="0">
              <a:solidFill>
                <a:schemeClr val="tx2"/>
              </a:solidFill>
            </a:endParaRPr>
          </a:p>
        </p:txBody>
      </p:sp>
    </p:spTree>
    <p:extLst>
      <p:ext uri="{BB962C8B-B14F-4D97-AF65-F5344CB8AC3E}">
        <p14:creationId xmlns:p14="http://schemas.microsoft.com/office/powerpoint/2010/main" val="3250942131"/>
      </p:ext>
    </p:extLst>
  </p:cSld>
  <p:clrMapOvr>
    <a:masterClrMapping/>
  </p:clrMapOvr>
  <p:transition spd="slow">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157162" y="1300162"/>
            <a:ext cx="8072438" cy="3354765"/>
          </a:xfrm>
          <a:prstGeom prst="rect">
            <a:avLst/>
          </a:prstGeom>
          <a:noFill/>
          <a:ln w="9525">
            <a:noFill/>
            <a:miter lim="800000"/>
            <a:headEnd/>
            <a:tailEnd/>
          </a:ln>
        </p:spPr>
        <p:txBody>
          <a:bodyPr>
            <a:spAutoFit/>
          </a:bodyPr>
          <a:lstStyle/>
          <a:p>
            <a:pPr marL="112713" indent="-112713" algn="just">
              <a:spcBef>
                <a:spcPts val="600"/>
              </a:spcBef>
            </a:pPr>
            <a:r>
              <a:rPr lang="en-US" sz="1200" u="sng" dirty="0" smtClean="0">
                <a:solidFill>
                  <a:schemeClr val="tx2"/>
                </a:solidFill>
              </a:rPr>
              <a:t>YTD Presentations (Continued)</a:t>
            </a:r>
          </a:p>
          <a:p>
            <a:pPr marL="112713" indent="-112713" algn="just">
              <a:spcBef>
                <a:spcPts val="600"/>
              </a:spcBef>
            </a:pPr>
            <a:r>
              <a:rPr lang="en-US" sz="1000" u="sng" dirty="0" smtClean="0">
                <a:solidFill>
                  <a:schemeClr val="tx2"/>
                </a:solidFill>
              </a:rPr>
              <a:t>American </a:t>
            </a:r>
            <a:r>
              <a:rPr lang="en-US" sz="1000" u="sng" dirty="0">
                <a:solidFill>
                  <a:schemeClr val="tx2"/>
                </a:solidFill>
              </a:rPr>
              <a:t>Geophysical Union, </a:t>
            </a:r>
            <a:r>
              <a:rPr lang="en-US" sz="1000" u="sng" dirty="0" smtClean="0">
                <a:solidFill>
                  <a:schemeClr val="tx2"/>
                </a:solidFill>
              </a:rPr>
              <a:t>15-19 </a:t>
            </a:r>
            <a:r>
              <a:rPr lang="en-US" sz="1000" u="sng" dirty="0">
                <a:solidFill>
                  <a:schemeClr val="tx2"/>
                </a:solidFill>
              </a:rPr>
              <a:t>December </a:t>
            </a:r>
            <a:r>
              <a:rPr lang="en-US" sz="1000" u="sng" dirty="0" smtClean="0">
                <a:solidFill>
                  <a:schemeClr val="tx2"/>
                </a:solidFill>
              </a:rPr>
              <a:t>2014, </a:t>
            </a:r>
            <a:r>
              <a:rPr lang="en-US" sz="1000" u="sng" dirty="0">
                <a:solidFill>
                  <a:schemeClr val="tx2"/>
                </a:solidFill>
              </a:rPr>
              <a:t>San Francisco, </a:t>
            </a:r>
            <a:r>
              <a:rPr lang="en-US" sz="1000" u="sng" dirty="0" smtClean="0">
                <a:solidFill>
                  <a:schemeClr val="tx2"/>
                </a:solidFill>
              </a:rPr>
              <a:t>CA (continued)</a:t>
            </a:r>
            <a:endParaRPr lang="en-US" sz="1000" dirty="0" smtClean="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A </a:t>
            </a:r>
            <a:r>
              <a:rPr lang="en-US" sz="1000" dirty="0">
                <a:solidFill>
                  <a:schemeClr val="tx2"/>
                </a:solidFill>
              </a:rPr>
              <a:t>Statistical View of the Effect of Density Asymmetry and Guide Field on the Structure of the Reconnection Layer </a:t>
            </a:r>
            <a:r>
              <a:rPr lang="en-US" sz="1000" dirty="0" err="1">
                <a:solidFill>
                  <a:schemeClr val="tx2"/>
                </a:solidFill>
              </a:rPr>
              <a:t>Poleward</a:t>
            </a:r>
            <a:r>
              <a:rPr lang="en-US" sz="1000" dirty="0">
                <a:solidFill>
                  <a:schemeClr val="tx2"/>
                </a:solidFill>
              </a:rPr>
              <a:t> of the Cusp [SM12B-08, Oral], F.M. Muzamil1, C.J. Farrugia1, R.B. Torbert1, P.L. Pritchett, F. </a:t>
            </a:r>
            <a:r>
              <a:rPr lang="en-US" sz="1000" dirty="0" err="1">
                <a:solidFill>
                  <a:schemeClr val="tx2"/>
                </a:solidFill>
              </a:rPr>
              <a:t>Mozer</a:t>
            </a:r>
            <a:r>
              <a:rPr lang="en-US" sz="1000" dirty="0">
                <a:solidFill>
                  <a:schemeClr val="tx2"/>
                </a:solidFill>
              </a:rPr>
              <a:t>, J.D. Scudder, C.T. Russell, P.E. </a:t>
            </a:r>
            <a:r>
              <a:rPr lang="en-US" sz="1000" dirty="0" err="1">
                <a:solidFill>
                  <a:schemeClr val="tx2"/>
                </a:solidFill>
              </a:rPr>
              <a:t>Sandholt</a:t>
            </a:r>
            <a:r>
              <a:rPr lang="en-US" sz="1000" dirty="0">
                <a:solidFill>
                  <a:schemeClr val="tx2"/>
                </a:solidFill>
              </a:rPr>
              <a:t>, </a:t>
            </a:r>
            <a:r>
              <a:rPr lang="en-US" sz="1000" b="1" dirty="0">
                <a:solidFill>
                  <a:schemeClr val="tx2"/>
                </a:solidFill>
              </a:rPr>
              <a:t>W.F. </a:t>
            </a:r>
            <a:r>
              <a:rPr lang="en-US" sz="1000" b="1" dirty="0" err="1">
                <a:solidFill>
                  <a:schemeClr val="tx2"/>
                </a:solidFill>
              </a:rPr>
              <a:t>Denig</a:t>
            </a:r>
            <a:r>
              <a:rPr lang="en-US" sz="1000" dirty="0">
                <a:solidFill>
                  <a:schemeClr val="tx2"/>
                </a:solidFill>
              </a:rPr>
              <a:t> and L.B. Wilson III</a:t>
            </a:r>
          </a:p>
          <a:p>
            <a:pPr marL="114300" indent="-114300" algn="just">
              <a:spcBef>
                <a:spcPts val="300"/>
              </a:spcBef>
              <a:buFont typeface="Arial" panose="020B0604020202020204" pitchFamily="34" charset="0"/>
              <a:buChar char="̵"/>
            </a:pPr>
            <a:r>
              <a:rPr lang="en-US" sz="1000" dirty="0" smtClean="0">
                <a:solidFill>
                  <a:schemeClr val="tx2"/>
                </a:solidFill>
              </a:rPr>
              <a:t>Extreme </a:t>
            </a:r>
            <a:r>
              <a:rPr lang="en-US" sz="1000" dirty="0">
                <a:solidFill>
                  <a:schemeClr val="tx2"/>
                </a:solidFill>
              </a:rPr>
              <a:t>Space Weather Events Observed Through the Decades [SH41D-06, Invited Oral], </a:t>
            </a:r>
            <a:r>
              <a:rPr lang="en-US" sz="1000" b="1" dirty="0">
                <a:solidFill>
                  <a:schemeClr val="tx2"/>
                </a:solidFill>
              </a:rPr>
              <a:t>W.F. </a:t>
            </a:r>
            <a:r>
              <a:rPr lang="en-US" sz="1000" b="1" dirty="0" err="1">
                <a:solidFill>
                  <a:schemeClr val="tx2"/>
                </a:solidFill>
              </a:rPr>
              <a:t>Denig</a:t>
            </a:r>
            <a:endParaRPr lang="en-US" sz="1000" b="1" dirty="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Rescuing </a:t>
            </a:r>
            <a:r>
              <a:rPr lang="en-US" sz="1000" dirty="0">
                <a:solidFill>
                  <a:schemeClr val="tx2"/>
                </a:solidFill>
              </a:rPr>
              <a:t>NOAA's Earliest </a:t>
            </a:r>
            <a:r>
              <a:rPr lang="en-US" sz="1000" dirty="0" err="1">
                <a:solidFill>
                  <a:schemeClr val="tx2"/>
                </a:solidFill>
              </a:rPr>
              <a:t>Airphoto</a:t>
            </a:r>
            <a:r>
              <a:rPr lang="en-US" sz="1000" dirty="0">
                <a:solidFill>
                  <a:schemeClr val="tx2"/>
                </a:solidFill>
              </a:rPr>
              <a:t> Archive [IN43E-06, Oral], </a:t>
            </a:r>
            <a:r>
              <a:rPr lang="en-US" sz="1000" b="1" dirty="0">
                <a:solidFill>
                  <a:schemeClr val="tx2"/>
                </a:solidFill>
              </a:rPr>
              <a:t>F.C. Hsu</a:t>
            </a:r>
            <a:r>
              <a:rPr lang="en-US" sz="1000" dirty="0">
                <a:solidFill>
                  <a:schemeClr val="tx2"/>
                </a:solidFill>
              </a:rPr>
              <a:t>, </a:t>
            </a:r>
            <a:r>
              <a:rPr lang="en-US" sz="1000" b="1" dirty="0">
                <a:solidFill>
                  <a:schemeClr val="tx2"/>
                </a:solidFill>
              </a:rPr>
              <a:t>K. Baugh</a:t>
            </a:r>
            <a:r>
              <a:rPr lang="en-US" sz="1000" dirty="0">
                <a:solidFill>
                  <a:schemeClr val="tx2"/>
                </a:solidFill>
              </a:rPr>
              <a:t>, </a:t>
            </a:r>
            <a:r>
              <a:rPr lang="en-US" sz="1000" b="1" dirty="0" smtClean="0">
                <a:solidFill>
                  <a:schemeClr val="tx2"/>
                </a:solidFill>
              </a:rPr>
              <a:t>C.E. </a:t>
            </a:r>
            <a:r>
              <a:rPr lang="en-US" sz="1000" b="1" dirty="0" err="1">
                <a:solidFill>
                  <a:schemeClr val="tx2"/>
                </a:solidFill>
              </a:rPr>
              <a:t>Elvidge</a:t>
            </a:r>
            <a:r>
              <a:rPr lang="en-US" sz="1000" dirty="0">
                <a:solidFill>
                  <a:schemeClr val="tx2"/>
                </a:solidFill>
              </a:rPr>
              <a:t> and </a:t>
            </a:r>
            <a:r>
              <a:rPr lang="en-US" sz="1000" b="1" dirty="0">
                <a:solidFill>
                  <a:schemeClr val="tx2"/>
                </a:solidFill>
              </a:rPr>
              <a:t>M. </a:t>
            </a:r>
            <a:r>
              <a:rPr lang="en-US" sz="1000" b="1" dirty="0" err="1">
                <a:solidFill>
                  <a:schemeClr val="tx2"/>
                </a:solidFill>
              </a:rPr>
              <a:t>vonHendy</a:t>
            </a:r>
            <a:endParaRPr lang="en-US" sz="1000" b="1" dirty="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Global </a:t>
            </a:r>
            <a:r>
              <a:rPr lang="en-US" sz="1000" dirty="0">
                <a:solidFill>
                  <a:schemeClr val="tx2"/>
                </a:solidFill>
              </a:rPr>
              <a:t>Urbanization Modeling Supported by Remote Sensing [B33J-03, Oral], Y. Zhou1, S. Smith, K. Zhao, M.L. </a:t>
            </a:r>
            <a:r>
              <a:rPr lang="en-US" sz="1000" dirty="0" err="1">
                <a:solidFill>
                  <a:schemeClr val="tx2"/>
                </a:solidFill>
              </a:rPr>
              <a:t>Imhoff</a:t>
            </a:r>
            <a:r>
              <a:rPr lang="en-US" sz="1000" dirty="0">
                <a:solidFill>
                  <a:schemeClr val="tx2"/>
                </a:solidFill>
              </a:rPr>
              <a:t>, A.M. Thomson, B.P. Bond-</a:t>
            </a:r>
            <a:r>
              <a:rPr lang="en-US" sz="1000" dirty="0" err="1">
                <a:solidFill>
                  <a:schemeClr val="tx2"/>
                </a:solidFill>
              </a:rPr>
              <a:t>Lamberty</a:t>
            </a:r>
            <a:r>
              <a:rPr lang="en-US" sz="1000" dirty="0">
                <a:solidFill>
                  <a:schemeClr val="tx2"/>
                </a:solidFill>
              </a:rPr>
              <a:t> and </a:t>
            </a:r>
            <a:r>
              <a:rPr lang="en-US" sz="1000" b="1" dirty="0" smtClean="0">
                <a:solidFill>
                  <a:schemeClr val="tx2"/>
                </a:solidFill>
              </a:rPr>
              <a:t>C.E. </a:t>
            </a:r>
            <a:r>
              <a:rPr lang="en-US" sz="1000" b="1" dirty="0" err="1" smtClean="0">
                <a:solidFill>
                  <a:schemeClr val="tx2"/>
                </a:solidFill>
              </a:rPr>
              <a:t>Elvidge</a:t>
            </a:r>
            <a:endParaRPr lang="en-US" sz="1000" b="1" dirty="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Improving </a:t>
            </a:r>
            <a:r>
              <a:rPr lang="en-US" sz="1000" dirty="0">
                <a:solidFill>
                  <a:schemeClr val="tx2"/>
                </a:solidFill>
              </a:rPr>
              <a:t>Cloud-screening for Global Nighttime Lights Composites Using the VIIRS Day/Night Band [IN13C-3653, Poster], </a:t>
            </a:r>
            <a:r>
              <a:rPr lang="en-US" sz="1000" b="1" dirty="0">
                <a:solidFill>
                  <a:schemeClr val="tx2"/>
                </a:solidFill>
              </a:rPr>
              <a:t>K.E. Baugh</a:t>
            </a:r>
            <a:r>
              <a:rPr lang="en-US" sz="1000" dirty="0">
                <a:solidFill>
                  <a:schemeClr val="tx2"/>
                </a:solidFill>
              </a:rPr>
              <a:t>, </a:t>
            </a:r>
            <a:r>
              <a:rPr lang="en-US" sz="1000" b="1" dirty="0">
                <a:solidFill>
                  <a:schemeClr val="tx2"/>
                </a:solidFill>
              </a:rPr>
              <a:t>M. </a:t>
            </a:r>
            <a:r>
              <a:rPr lang="en-US" sz="1000" b="1" dirty="0" err="1">
                <a:solidFill>
                  <a:schemeClr val="tx2"/>
                </a:solidFill>
              </a:rPr>
              <a:t>Zhizhin</a:t>
            </a:r>
            <a:r>
              <a:rPr lang="en-US" sz="1000" dirty="0">
                <a:solidFill>
                  <a:schemeClr val="tx2"/>
                </a:solidFill>
              </a:rPr>
              <a:t>, </a:t>
            </a:r>
            <a:r>
              <a:rPr lang="en-US" sz="1000" b="1" dirty="0" smtClean="0">
                <a:solidFill>
                  <a:schemeClr val="tx2"/>
                </a:solidFill>
              </a:rPr>
              <a:t>F-C</a:t>
            </a:r>
            <a:r>
              <a:rPr lang="en-US" sz="1000" b="1" dirty="0">
                <a:solidFill>
                  <a:schemeClr val="tx2"/>
                </a:solidFill>
              </a:rPr>
              <a:t>. </a:t>
            </a:r>
            <a:r>
              <a:rPr lang="en-US" sz="1000" b="1" dirty="0" smtClean="0">
                <a:solidFill>
                  <a:schemeClr val="tx2"/>
                </a:solidFill>
              </a:rPr>
              <a:t>Hsu</a:t>
            </a:r>
            <a:r>
              <a:rPr lang="en-US" sz="1000" dirty="0" smtClean="0">
                <a:solidFill>
                  <a:schemeClr val="tx2"/>
                </a:solidFill>
              </a:rPr>
              <a:t>, and </a:t>
            </a:r>
            <a:r>
              <a:rPr lang="en-US" sz="1000" b="1" dirty="0" smtClean="0">
                <a:solidFill>
                  <a:schemeClr val="tx2"/>
                </a:solidFill>
              </a:rPr>
              <a:t>C.D</a:t>
            </a:r>
            <a:r>
              <a:rPr lang="en-US" sz="1000" b="1" dirty="0">
                <a:solidFill>
                  <a:schemeClr val="tx2"/>
                </a:solidFill>
              </a:rPr>
              <a:t>. </a:t>
            </a:r>
            <a:r>
              <a:rPr lang="en-US" sz="1000" b="1" dirty="0" err="1" smtClean="0">
                <a:solidFill>
                  <a:schemeClr val="tx2"/>
                </a:solidFill>
              </a:rPr>
              <a:t>Elvidge</a:t>
            </a:r>
            <a:endParaRPr lang="en-US" sz="1000" b="1" dirty="0">
              <a:solidFill>
                <a:schemeClr val="tx2"/>
              </a:solidFill>
            </a:endParaRPr>
          </a:p>
          <a:p>
            <a:pPr marL="114300" indent="-114300" algn="just">
              <a:spcBef>
                <a:spcPts val="300"/>
              </a:spcBef>
              <a:buFont typeface="Arial" panose="020B0604020202020204" pitchFamily="34" charset="0"/>
              <a:buChar char="̵"/>
            </a:pPr>
            <a:r>
              <a:rPr lang="en-US" sz="1000" dirty="0" err="1" smtClean="0">
                <a:solidFill>
                  <a:schemeClr val="tx2"/>
                </a:solidFill>
              </a:rPr>
              <a:t>Nightfire</a:t>
            </a:r>
            <a:r>
              <a:rPr lang="en-US" sz="1000" dirty="0">
                <a:solidFill>
                  <a:schemeClr val="tx2"/>
                </a:solidFill>
              </a:rPr>
              <a:t>: Sub-pixel </a:t>
            </a:r>
            <a:r>
              <a:rPr lang="en-US" sz="1000" dirty="0" err="1">
                <a:solidFill>
                  <a:schemeClr val="tx2"/>
                </a:solidFill>
              </a:rPr>
              <a:t>Pyrometry</a:t>
            </a:r>
            <a:r>
              <a:rPr lang="en-US" sz="1000" dirty="0">
                <a:solidFill>
                  <a:schemeClr val="tx2"/>
                </a:solidFill>
              </a:rPr>
              <a:t> of Nighttime Combustion Sources with Suomi NPP and Landsat 8 [A51B-3044, Poster] </a:t>
            </a:r>
            <a:r>
              <a:rPr lang="en-US" sz="1000" b="1" dirty="0">
                <a:solidFill>
                  <a:schemeClr val="tx2"/>
                </a:solidFill>
              </a:rPr>
              <a:t>M. </a:t>
            </a:r>
            <a:r>
              <a:rPr lang="en-US" sz="1000" b="1" dirty="0" err="1">
                <a:solidFill>
                  <a:schemeClr val="tx2"/>
                </a:solidFill>
              </a:rPr>
              <a:t>Zhizhin</a:t>
            </a:r>
            <a:r>
              <a:rPr lang="en-US" sz="1000" dirty="0">
                <a:solidFill>
                  <a:schemeClr val="tx2"/>
                </a:solidFill>
              </a:rPr>
              <a:t>, </a:t>
            </a:r>
            <a:r>
              <a:rPr lang="en-US" sz="1000" b="1" dirty="0">
                <a:solidFill>
                  <a:schemeClr val="tx2"/>
                </a:solidFill>
              </a:rPr>
              <a:t>C. </a:t>
            </a:r>
            <a:r>
              <a:rPr lang="en-US" sz="1000" b="1" dirty="0" err="1">
                <a:solidFill>
                  <a:schemeClr val="tx2"/>
                </a:solidFill>
              </a:rPr>
              <a:t>Elvidge</a:t>
            </a:r>
            <a:r>
              <a:rPr lang="en-US" sz="1000" dirty="0">
                <a:solidFill>
                  <a:schemeClr val="tx2"/>
                </a:solidFill>
              </a:rPr>
              <a:t>, </a:t>
            </a:r>
            <a:r>
              <a:rPr lang="en-US" sz="1000" b="1" dirty="0">
                <a:solidFill>
                  <a:schemeClr val="tx2"/>
                </a:solidFill>
              </a:rPr>
              <a:t>F-C </a:t>
            </a:r>
            <a:r>
              <a:rPr lang="en-US" sz="1000" b="1" dirty="0" smtClean="0">
                <a:solidFill>
                  <a:schemeClr val="tx2"/>
                </a:solidFill>
              </a:rPr>
              <a:t>Hsu </a:t>
            </a:r>
            <a:r>
              <a:rPr lang="en-US" sz="1000" dirty="0" smtClean="0">
                <a:solidFill>
                  <a:schemeClr val="tx2"/>
                </a:solidFill>
              </a:rPr>
              <a:t>and </a:t>
            </a:r>
            <a:r>
              <a:rPr lang="en-US" sz="1000" b="1" dirty="0" smtClean="0">
                <a:solidFill>
                  <a:schemeClr val="tx2"/>
                </a:solidFill>
              </a:rPr>
              <a:t>K</a:t>
            </a:r>
            <a:r>
              <a:rPr lang="en-US" sz="1000" b="1" dirty="0">
                <a:solidFill>
                  <a:schemeClr val="tx2"/>
                </a:solidFill>
              </a:rPr>
              <a:t>. </a:t>
            </a:r>
            <a:r>
              <a:rPr lang="en-US" sz="1000" b="1" dirty="0" smtClean="0">
                <a:solidFill>
                  <a:schemeClr val="tx2"/>
                </a:solidFill>
              </a:rPr>
              <a:t>Baugh</a:t>
            </a:r>
            <a:endParaRPr lang="en-US" sz="1000" dirty="0" smtClean="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Analysis </a:t>
            </a:r>
            <a:r>
              <a:rPr lang="en-US" sz="1000" dirty="0">
                <a:solidFill>
                  <a:schemeClr val="tx2"/>
                </a:solidFill>
              </a:rPr>
              <a:t>of fifty year Gas Flaring Emissions from oil/gas companies in Africa [A13E-3217, Poster] E. H. </a:t>
            </a:r>
            <a:r>
              <a:rPr lang="en-US" sz="1000" dirty="0" err="1">
                <a:solidFill>
                  <a:schemeClr val="tx2"/>
                </a:solidFill>
              </a:rPr>
              <a:t>Doumbia</a:t>
            </a:r>
            <a:r>
              <a:rPr lang="en-US" sz="1000" dirty="0">
                <a:solidFill>
                  <a:schemeClr val="tx2"/>
                </a:solidFill>
              </a:rPr>
              <a:t>, C. </a:t>
            </a:r>
            <a:r>
              <a:rPr lang="en-US" sz="1000" dirty="0" err="1">
                <a:solidFill>
                  <a:schemeClr val="tx2"/>
                </a:solidFill>
              </a:rPr>
              <a:t>Liousse</a:t>
            </a:r>
            <a:r>
              <a:rPr lang="en-US" sz="1000" dirty="0">
                <a:solidFill>
                  <a:schemeClr val="tx2"/>
                </a:solidFill>
              </a:rPr>
              <a:t>, L. </a:t>
            </a:r>
            <a:r>
              <a:rPr lang="en-US" sz="1000" dirty="0" err="1">
                <a:solidFill>
                  <a:schemeClr val="tx2"/>
                </a:solidFill>
              </a:rPr>
              <a:t>Granier</a:t>
            </a:r>
            <a:r>
              <a:rPr lang="en-US" sz="1000" dirty="0">
                <a:solidFill>
                  <a:schemeClr val="tx2"/>
                </a:solidFill>
              </a:rPr>
              <a:t>, R. </a:t>
            </a:r>
            <a:r>
              <a:rPr lang="en-US" sz="1000" dirty="0" err="1">
                <a:solidFill>
                  <a:schemeClr val="tx2"/>
                </a:solidFill>
              </a:rPr>
              <a:t>Rosset</a:t>
            </a:r>
            <a:r>
              <a:rPr lang="en-US" sz="1000" dirty="0">
                <a:solidFill>
                  <a:schemeClr val="tx2"/>
                </a:solidFill>
              </a:rPr>
              <a:t>, T. </a:t>
            </a:r>
            <a:r>
              <a:rPr lang="en-US" sz="1000" dirty="0" err="1">
                <a:solidFill>
                  <a:schemeClr val="tx2"/>
                </a:solidFill>
              </a:rPr>
              <a:t>Oda</a:t>
            </a:r>
            <a:r>
              <a:rPr lang="en-US" sz="1000" dirty="0">
                <a:solidFill>
                  <a:schemeClr val="tx2"/>
                </a:solidFill>
              </a:rPr>
              <a:t>, </a:t>
            </a:r>
            <a:r>
              <a:rPr lang="en-US" sz="1000" dirty="0" smtClean="0">
                <a:solidFill>
                  <a:schemeClr val="tx2"/>
                </a:solidFill>
              </a:rPr>
              <a:t>and </a:t>
            </a:r>
            <a:r>
              <a:rPr lang="en-US" sz="1000" b="1" dirty="0" smtClean="0">
                <a:solidFill>
                  <a:schemeClr val="tx2"/>
                </a:solidFill>
              </a:rPr>
              <a:t>F-C Hsu</a:t>
            </a:r>
          </a:p>
          <a:p>
            <a:pPr marL="112713" indent="-112713" algn="just">
              <a:spcBef>
                <a:spcPts val="600"/>
              </a:spcBef>
            </a:pPr>
            <a:r>
              <a:rPr lang="en-US" sz="1000" u="sng" dirty="0">
                <a:solidFill>
                  <a:schemeClr val="tx2"/>
                </a:solidFill>
              </a:rPr>
              <a:t>American Meteorological Society, 04-08 January 2015, Phoenix, AZ</a:t>
            </a:r>
            <a:endParaRPr lang="en-US" sz="1000" dirty="0">
              <a:solidFill>
                <a:schemeClr val="tx2"/>
              </a:solidFill>
            </a:endParaRPr>
          </a:p>
          <a:p>
            <a:pPr marL="114300" indent="-114300" algn="just">
              <a:spcBef>
                <a:spcPts val="300"/>
              </a:spcBef>
              <a:buFont typeface="Arial" panose="020B0604020202020204" pitchFamily="34" charset="0"/>
              <a:buChar char="̵"/>
            </a:pPr>
            <a:r>
              <a:rPr lang="en-US" sz="1000" dirty="0" smtClean="0">
                <a:solidFill>
                  <a:schemeClr val="tx2"/>
                </a:solidFill>
              </a:rPr>
              <a:t>TSIS </a:t>
            </a:r>
            <a:r>
              <a:rPr lang="en-US" sz="1000" dirty="0">
                <a:solidFill>
                  <a:schemeClr val="tx2"/>
                </a:solidFill>
              </a:rPr>
              <a:t>on the International Space Station: Continuity of the Solar Irradiance Data Record, P. </a:t>
            </a:r>
            <a:r>
              <a:rPr lang="en-US" sz="1000" dirty="0" err="1">
                <a:solidFill>
                  <a:schemeClr val="tx2"/>
                </a:solidFill>
              </a:rPr>
              <a:t>Pilewskie</a:t>
            </a:r>
            <a:r>
              <a:rPr lang="en-US" sz="1000" dirty="0">
                <a:solidFill>
                  <a:schemeClr val="tx2"/>
                </a:solidFill>
              </a:rPr>
              <a:t>, T. </a:t>
            </a:r>
            <a:r>
              <a:rPr lang="en-US" sz="1000" dirty="0" err="1">
                <a:solidFill>
                  <a:schemeClr val="tx2"/>
                </a:solidFill>
              </a:rPr>
              <a:t>Sparn</a:t>
            </a:r>
            <a:r>
              <a:rPr lang="en-US" sz="1000" dirty="0">
                <a:solidFill>
                  <a:schemeClr val="tx2"/>
                </a:solidFill>
              </a:rPr>
              <a:t>, G. Kopp, E. Richard, </a:t>
            </a:r>
            <a:r>
              <a:rPr lang="en-US" sz="1000" dirty="0" smtClean="0">
                <a:solidFill>
                  <a:schemeClr val="tx2"/>
                </a:solidFill>
              </a:rPr>
              <a:t>R.F</a:t>
            </a:r>
            <a:r>
              <a:rPr lang="en-US" sz="1000" dirty="0">
                <a:solidFill>
                  <a:schemeClr val="tx2"/>
                </a:solidFill>
              </a:rPr>
              <a:t>. </a:t>
            </a:r>
            <a:r>
              <a:rPr lang="en-US" sz="1000" dirty="0" err="1">
                <a:solidFill>
                  <a:schemeClr val="tx2"/>
                </a:solidFill>
              </a:rPr>
              <a:t>Cahalan</a:t>
            </a:r>
            <a:r>
              <a:rPr lang="en-US" sz="1000" dirty="0">
                <a:solidFill>
                  <a:schemeClr val="tx2"/>
                </a:solidFill>
              </a:rPr>
              <a:t> and </a:t>
            </a:r>
            <a:r>
              <a:rPr lang="en-US" sz="1000" b="1" dirty="0">
                <a:solidFill>
                  <a:schemeClr val="tx2"/>
                </a:solidFill>
              </a:rPr>
              <a:t>W.F. </a:t>
            </a:r>
            <a:r>
              <a:rPr lang="en-US" sz="1000" b="1" dirty="0" err="1" smtClean="0">
                <a:solidFill>
                  <a:schemeClr val="tx2"/>
                </a:solidFill>
              </a:rPr>
              <a:t>Denig</a:t>
            </a:r>
            <a:endParaRPr lang="en-US" sz="1000" dirty="0">
              <a:solidFill>
                <a:schemeClr val="tx2"/>
              </a:solidFill>
            </a:endParaRPr>
          </a:p>
        </p:txBody>
      </p:sp>
      <p:sp>
        <p:nvSpPr>
          <p:cNvPr id="7" name="Text Box 2"/>
          <p:cNvSpPr txBox="1">
            <a:spLocks noChangeArrowheads="1"/>
          </p:cNvSpPr>
          <p:nvPr/>
        </p:nvSpPr>
        <p:spPr bwMode="auto">
          <a:xfrm>
            <a:off x="1733791" y="228600"/>
            <a:ext cx="6710427" cy="1000274"/>
          </a:xfrm>
          <a:prstGeom prst="rect">
            <a:avLst/>
          </a:prstGeom>
          <a:noFill/>
          <a:ln w="9525">
            <a:noFill/>
            <a:miter lim="800000"/>
            <a:headEnd/>
            <a:tailEnd/>
          </a:ln>
        </p:spPr>
        <p:txBody>
          <a:bodyPr wrap="none">
            <a:spAutoFit/>
          </a:bodyPr>
          <a:lstStyle/>
          <a:p>
            <a:pPr algn="ctr">
              <a:lnSpc>
                <a:spcPct val="90000"/>
              </a:lnSpc>
            </a:pPr>
            <a:r>
              <a:rPr lang="en-US" sz="3200" dirty="0">
                <a:solidFill>
                  <a:schemeClr val="tx2"/>
                </a:solidFill>
              </a:rPr>
              <a:t> </a:t>
            </a:r>
            <a:r>
              <a:rPr lang="en-US" sz="3200" b="1" dirty="0" smtClean="0">
                <a:solidFill>
                  <a:schemeClr val="tx2"/>
                </a:solidFill>
              </a:rPr>
              <a:t>Publications &amp; Presentations</a:t>
            </a:r>
            <a:endParaRPr lang="en-US" sz="3200" b="1" dirty="0">
              <a:solidFill>
                <a:schemeClr val="tx2"/>
              </a:solidFill>
            </a:endParaRPr>
          </a:p>
          <a:p>
            <a:pPr algn="ctr">
              <a:lnSpc>
                <a:spcPct val="90000"/>
              </a:lnSpc>
              <a:spcBef>
                <a:spcPts val="600"/>
              </a:spcBef>
            </a:pPr>
            <a:r>
              <a:rPr lang="en-US" sz="2800" b="0" dirty="0">
                <a:solidFill>
                  <a:schemeClr val="tx2"/>
                </a:solidFill>
              </a:rPr>
              <a:t>STP </a:t>
            </a:r>
            <a:r>
              <a:rPr lang="en-US" sz="2800" b="0" dirty="0" smtClean="0">
                <a:solidFill>
                  <a:schemeClr val="tx2"/>
                </a:solidFill>
              </a:rPr>
              <a:t>FY15 Presentations – </a:t>
            </a:r>
            <a:r>
              <a:rPr lang="en-US" sz="2800" dirty="0" smtClean="0">
                <a:solidFill>
                  <a:schemeClr val="tx2"/>
                </a:solidFill>
              </a:rPr>
              <a:t>22</a:t>
            </a:r>
            <a:r>
              <a:rPr lang="en-US" sz="2800" b="0" dirty="0" smtClean="0">
                <a:solidFill>
                  <a:schemeClr val="tx2"/>
                </a:solidFill>
              </a:rPr>
              <a:t> (</a:t>
            </a:r>
            <a:r>
              <a:rPr lang="en-US" sz="2800" b="0" dirty="0" err="1" smtClean="0">
                <a:solidFill>
                  <a:schemeClr val="tx2"/>
                </a:solidFill>
              </a:rPr>
              <a:t>Pg</a:t>
            </a:r>
            <a:r>
              <a:rPr lang="en-US" sz="2800" b="0" dirty="0" smtClean="0">
                <a:solidFill>
                  <a:schemeClr val="tx2"/>
                </a:solidFill>
              </a:rPr>
              <a:t> </a:t>
            </a:r>
            <a:r>
              <a:rPr lang="en-US" sz="2800" dirty="0">
                <a:solidFill>
                  <a:schemeClr val="tx2"/>
                </a:solidFill>
              </a:rPr>
              <a:t>2</a:t>
            </a:r>
            <a:r>
              <a:rPr lang="en-US" sz="2800" b="0" dirty="0" smtClean="0">
                <a:solidFill>
                  <a:schemeClr val="tx2"/>
                </a:solidFill>
              </a:rPr>
              <a:t> of </a:t>
            </a:r>
            <a:r>
              <a:rPr lang="en-US" sz="2800" dirty="0">
                <a:solidFill>
                  <a:schemeClr val="tx2"/>
                </a:solidFill>
              </a:rPr>
              <a:t>2</a:t>
            </a:r>
            <a:r>
              <a:rPr lang="en-US" sz="2800" b="0" dirty="0" smtClean="0">
                <a:solidFill>
                  <a:schemeClr val="tx2"/>
                </a:solidFill>
              </a:rPr>
              <a:t>)</a:t>
            </a:r>
            <a:endParaRPr lang="en-US" sz="2800" dirty="0">
              <a:solidFill>
                <a:schemeClr val="tx2"/>
              </a:solidFill>
            </a:endParaRPr>
          </a:p>
        </p:txBody>
      </p:sp>
    </p:spTree>
    <p:extLst>
      <p:ext uri="{BB962C8B-B14F-4D97-AF65-F5344CB8AC3E}">
        <p14:creationId xmlns:p14="http://schemas.microsoft.com/office/powerpoint/2010/main" val="3729857892"/>
      </p:ext>
    </p:extLst>
  </p:cSld>
  <p:clrMapOvr>
    <a:masterClrMapping/>
  </p:clrMapOvr>
  <p:transition spd="slow">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679575" y="39688"/>
            <a:ext cx="5822950" cy="914400"/>
          </a:xfrm>
          <a:prstGeom prst="rect">
            <a:avLst/>
          </a:prstGeom>
          <a:noFill/>
          <a:ln w="9525">
            <a:noFill/>
            <a:miter lim="800000"/>
            <a:headEnd/>
            <a:tailEnd/>
          </a:ln>
        </p:spPr>
        <p:txBody>
          <a:bodyPr wrap="none">
            <a:spAutoFit/>
          </a:bodyPr>
          <a:lstStyle/>
          <a:p>
            <a:pPr algn="ctr">
              <a:lnSpc>
                <a:spcPct val="90000"/>
              </a:lnSpc>
            </a:pPr>
            <a:r>
              <a:rPr lang="en-US" sz="3200" b="1" dirty="0">
                <a:solidFill>
                  <a:schemeClr val="tx2"/>
                </a:solidFill>
              </a:rPr>
              <a:t>OUTLINE</a:t>
            </a:r>
          </a:p>
          <a:p>
            <a:pPr algn="ctr">
              <a:lnSpc>
                <a:spcPct val="90000"/>
              </a:lnSpc>
            </a:pPr>
            <a:r>
              <a:rPr lang="en-US" sz="2800" b="0" dirty="0">
                <a:solidFill>
                  <a:schemeClr val="tx2"/>
                </a:solidFill>
              </a:rPr>
              <a:t>Solar &amp; Terrestrial Physics Division</a:t>
            </a:r>
            <a:r>
              <a:rPr lang="en-US" sz="2800" dirty="0">
                <a:solidFill>
                  <a:schemeClr val="tx2"/>
                </a:solidFill>
              </a:rPr>
              <a:t> </a:t>
            </a:r>
          </a:p>
        </p:txBody>
      </p:sp>
      <p:sp>
        <p:nvSpPr>
          <p:cNvPr id="7171" name="Text Box 3"/>
          <p:cNvSpPr txBox="1">
            <a:spLocks noChangeArrowheads="1"/>
          </p:cNvSpPr>
          <p:nvPr/>
        </p:nvSpPr>
        <p:spPr bwMode="auto">
          <a:xfrm>
            <a:off x="994088" y="1517650"/>
            <a:ext cx="5811206" cy="4278094"/>
          </a:xfrm>
          <a:prstGeom prst="rect">
            <a:avLst/>
          </a:prstGeom>
          <a:noFill/>
          <a:ln w="9525">
            <a:noFill/>
            <a:miter lim="800000"/>
            <a:headEnd/>
            <a:tailEnd/>
          </a:ln>
        </p:spPr>
        <p:txBody>
          <a:bodyPr wrap="none">
            <a:spAutoFit/>
          </a:bodyPr>
          <a:lstStyle/>
          <a:p>
            <a:pPr>
              <a:spcBef>
                <a:spcPct val="50000"/>
              </a:spcBef>
            </a:pPr>
            <a:r>
              <a:rPr lang="en-US" sz="3200" dirty="0">
                <a:solidFill>
                  <a:schemeClr val="tx2"/>
                </a:solidFill>
              </a:rPr>
              <a:t>STP </a:t>
            </a:r>
            <a:r>
              <a:rPr lang="en-US" sz="3200" dirty="0" smtClean="0">
                <a:solidFill>
                  <a:schemeClr val="tx2"/>
                </a:solidFill>
              </a:rPr>
              <a:t>Division </a:t>
            </a:r>
            <a:r>
              <a:rPr lang="en-US" sz="3200" dirty="0">
                <a:solidFill>
                  <a:schemeClr val="tx2"/>
                </a:solidFill>
              </a:rPr>
              <a:t>Overview</a:t>
            </a:r>
          </a:p>
          <a:p>
            <a:pPr>
              <a:spcBef>
                <a:spcPct val="50000"/>
              </a:spcBef>
            </a:pPr>
            <a:r>
              <a:rPr lang="en-US" sz="3200" dirty="0">
                <a:solidFill>
                  <a:schemeClr val="tx2"/>
                </a:solidFill>
              </a:rPr>
              <a:t>Milestones &amp; </a:t>
            </a:r>
            <a:r>
              <a:rPr lang="en-US" sz="3200" dirty="0" smtClean="0">
                <a:solidFill>
                  <a:schemeClr val="tx2"/>
                </a:solidFill>
              </a:rPr>
              <a:t>Metrics</a:t>
            </a:r>
            <a:endParaRPr lang="en-US" sz="3200" i="1" dirty="0">
              <a:solidFill>
                <a:schemeClr val="tx2"/>
              </a:solidFill>
            </a:endParaRPr>
          </a:p>
          <a:p>
            <a:pPr>
              <a:spcBef>
                <a:spcPct val="50000"/>
              </a:spcBef>
            </a:pPr>
            <a:r>
              <a:rPr lang="en-US" sz="3200" dirty="0" smtClean="0">
                <a:solidFill>
                  <a:schemeClr val="tx2"/>
                </a:solidFill>
              </a:rPr>
              <a:t>Program Updates</a:t>
            </a:r>
          </a:p>
          <a:p>
            <a:pPr>
              <a:spcBef>
                <a:spcPct val="50000"/>
              </a:spcBef>
            </a:pPr>
            <a:r>
              <a:rPr lang="en-US" sz="3200" dirty="0" smtClean="0">
                <a:solidFill>
                  <a:schemeClr val="tx2"/>
                </a:solidFill>
              </a:rPr>
              <a:t>Special Interest Items</a:t>
            </a:r>
          </a:p>
          <a:p>
            <a:pPr>
              <a:spcBef>
                <a:spcPct val="50000"/>
              </a:spcBef>
            </a:pPr>
            <a:r>
              <a:rPr lang="en-US" sz="3200" dirty="0" smtClean="0">
                <a:solidFill>
                  <a:schemeClr val="tx2"/>
                </a:solidFill>
              </a:rPr>
              <a:t>Publications and Presentations</a:t>
            </a:r>
            <a:endParaRPr lang="en-US" sz="3200" dirty="0">
              <a:solidFill>
                <a:schemeClr val="tx2"/>
              </a:solidFill>
            </a:endParaRPr>
          </a:p>
          <a:p>
            <a:pPr>
              <a:spcBef>
                <a:spcPct val="50000"/>
              </a:spcBef>
            </a:pPr>
            <a:r>
              <a:rPr lang="en-US" sz="3200" dirty="0" smtClean="0">
                <a:solidFill>
                  <a:schemeClr val="tx2"/>
                </a:solidFill>
              </a:rPr>
              <a:t>Issues </a:t>
            </a:r>
            <a:r>
              <a:rPr lang="en-US" sz="3200" dirty="0">
                <a:solidFill>
                  <a:schemeClr val="tx2"/>
                </a:solidFill>
              </a:rPr>
              <a:t>&amp; Summary</a:t>
            </a:r>
          </a:p>
        </p:txBody>
      </p:sp>
      <p:sp>
        <p:nvSpPr>
          <p:cNvPr id="7172" name="AutoShape 4"/>
          <p:cNvSpPr>
            <a:spLocks noChangeArrowheads="1"/>
          </p:cNvSpPr>
          <p:nvPr/>
        </p:nvSpPr>
        <p:spPr bwMode="auto">
          <a:xfrm>
            <a:off x="327026" y="5324475"/>
            <a:ext cx="697734" cy="314325"/>
          </a:xfrm>
          <a:prstGeom prst="rightArrow">
            <a:avLst>
              <a:gd name="adj1" fmla="val 50000"/>
              <a:gd name="adj2" fmla="val 83081"/>
            </a:avLst>
          </a:prstGeom>
          <a:solidFill>
            <a:schemeClr val="accent1"/>
          </a:solidFill>
          <a:ln w="9525">
            <a:solidFill>
              <a:schemeClr val="tx1"/>
            </a:solidFill>
            <a:miter lim="800000"/>
            <a:headEnd/>
            <a:tailEnd/>
          </a:ln>
        </p:spPr>
        <p:txBody>
          <a:bodyPr wrap="none" anchor="ctr"/>
          <a:lstStyle/>
          <a:p>
            <a:pPr algn="ctr">
              <a:spcBef>
                <a:spcPct val="20000"/>
              </a:spcBef>
            </a:pPr>
            <a:endParaRPr lang="en-US"/>
          </a:p>
        </p:txBody>
      </p:sp>
    </p:spTree>
    <p:extLst>
      <p:ext uri="{BB962C8B-B14F-4D97-AF65-F5344CB8AC3E}">
        <p14:creationId xmlns:p14="http://schemas.microsoft.com/office/powerpoint/2010/main" val="237153655"/>
      </p:ext>
    </p:extLst>
  </p:cSld>
  <p:clrMapOvr>
    <a:masterClrMapping/>
  </p:clrMapOvr>
  <p:transition spd="slow">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0200" y="1691640"/>
            <a:ext cx="2133600" cy="3352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Text Box 2"/>
          <p:cNvSpPr txBox="1">
            <a:spLocks noChangeArrowheads="1"/>
          </p:cNvSpPr>
          <p:nvPr/>
        </p:nvSpPr>
        <p:spPr bwMode="auto">
          <a:xfrm>
            <a:off x="1585913" y="-7938"/>
            <a:ext cx="5724525" cy="1006476"/>
          </a:xfrm>
          <a:prstGeom prst="rect">
            <a:avLst/>
          </a:prstGeom>
          <a:noFill/>
          <a:ln w="9525">
            <a:noFill/>
            <a:miter lim="800000"/>
            <a:headEnd/>
            <a:tailEnd/>
          </a:ln>
        </p:spPr>
        <p:txBody>
          <a:bodyPr wrap="none">
            <a:spAutoFit/>
          </a:bodyPr>
          <a:lstStyle/>
          <a:p>
            <a:pPr algn="ctr">
              <a:spcBef>
                <a:spcPct val="20000"/>
              </a:spcBef>
            </a:pPr>
            <a:r>
              <a:rPr lang="en-US" sz="3200" b="1" dirty="0">
                <a:solidFill>
                  <a:srgbClr val="1F497D"/>
                </a:solidFill>
              </a:rPr>
              <a:t>Issues &amp; Summary</a:t>
            </a:r>
          </a:p>
          <a:p>
            <a:pPr algn="ctr"/>
            <a:r>
              <a:rPr lang="en-US" sz="2800" b="0" dirty="0">
                <a:solidFill>
                  <a:srgbClr val="1F497D"/>
                </a:solidFill>
              </a:rPr>
              <a:t>Solar &amp; Terrestrial Physics Division</a:t>
            </a:r>
          </a:p>
        </p:txBody>
      </p:sp>
      <p:sp>
        <p:nvSpPr>
          <p:cNvPr id="2057" name="Text Box 41"/>
          <p:cNvSpPr txBox="1">
            <a:spLocks noChangeArrowheads="1"/>
          </p:cNvSpPr>
          <p:nvPr/>
        </p:nvSpPr>
        <p:spPr bwMode="auto">
          <a:xfrm>
            <a:off x="192891" y="1204913"/>
            <a:ext cx="8533105" cy="2800767"/>
          </a:xfrm>
          <a:prstGeom prst="rect">
            <a:avLst/>
          </a:prstGeom>
          <a:noFill/>
          <a:ln w="9525">
            <a:noFill/>
            <a:miter lim="800000"/>
            <a:headEnd/>
            <a:tailEnd/>
          </a:ln>
        </p:spPr>
        <p:txBody>
          <a:bodyPr wrap="none">
            <a:spAutoFit/>
          </a:bodyPr>
          <a:lstStyle/>
          <a:p>
            <a:pPr marL="228600" indent="-228600">
              <a:spcBef>
                <a:spcPct val="50000"/>
              </a:spcBef>
              <a:buFont typeface="Wingdings" pitchFamily="2" charset="2"/>
              <a:buChar char="ü"/>
            </a:pPr>
            <a:r>
              <a:rPr lang="en-US" sz="2000" dirty="0" smtClean="0">
                <a:solidFill>
                  <a:schemeClr val="tx2"/>
                </a:solidFill>
              </a:rPr>
              <a:t>NGS Aerial Photography (4QFY13) – </a:t>
            </a:r>
            <a:r>
              <a:rPr lang="en-US" sz="2000" b="1" i="1" dirty="0" smtClean="0">
                <a:solidFill>
                  <a:schemeClr val="accent3">
                    <a:lumMod val="50000"/>
                  </a:schemeClr>
                </a:solidFill>
              </a:rPr>
              <a:t>Unknown Status</a:t>
            </a:r>
          </a:p>
          <a:p>
            <a:pPr marL="228600" indent="-228600">
              <a:spcBef>
                <a:spcPct val="50000"/>
              </a:spcBef>
              <a:buFont typeface="Wingdings" pitchFamily="2" charset="2"/>
              <a:buChar char="ü"/>
            </a:pPr>
            <a:r>
              <a:rPr lang="en-US" sz="2000" dirty="0" smtClean="0">
                <a:solidFill>
                  <a:schemeClr val="tx2"/>
                </a:solidFill>
              </a:rPr>
              <a:t>GOES-R </a:t>
            </a:r>
            <a:r>
              <a:rPr lang="en-US" sz="2000" dirty="0" err="1" smtClean="0">
                <a:solidFill>
                  <a:schemeClr val="tx2"/>
                </a:solidFill>
              </a:rPr>
              <a:t>SWx</a:t>
            </a:r>
            <a:r>
              <a:rPr lang="en-US" sz="2000" dirty="0" smtClean="0">
                <a:solidFill>
                  <a:schemeClr val="tx2"/>
                </a:solidFill>
              </a:rPr>
              <a:t> Algorithm Risks (4QFY13) – </a:t>
            </a:r>
            <a:r>
              <a:rPr lang="en-US" sz="2000" b="1" i="1" dirty="0" smtClean="0">
                <a:solidFill>
                  <a:srgbClr val="FFFF00"/>
                </a:solidFill>
              </a:rPr>
              <a:t>Some new issues</a:t>
            </a:r>
            <a:endParaRPr lang="en-US" sz="2000" b="1" i="1" dirty="0">
              <a:solidFill>
                <a:srgbClr val="FFFF00"/>
              </a:solidFill>
            </a:endParaRPr>
          </a:p>
          <a:p>
            <a:pPr marL="228600" indent="-228600">
              <a:spcBef>
                <a:spcPct val="50000"/>
              </a:spcBef>
              <a:buFont typeface="Wingdings" pitchFamily="2" charset="2"/>
              <a:buChar char="ü"/>
            </a:pPr>
            <a:r>
              <a:rPr lang="en-US" sz="2000" dirty="0" smtClean="0">
                <a:solidFill>
                  <a:schemeClr val="tx2"/>
                </a:solidFill>
              </a:rPr>
              <a:t>Fed hiring restrictions having mission impact (3QFY12) – </a:t>
            </a:r>
            <a:r>
              <a:rPr lang="en-US" sz="2000" b="1" i="1" dirty="0">
                <a:solidFill>
                  <a:schemeClr val="accent3">
                    <a:lumMod val="50000"/>
                  </a:schemeClr>
                </a:solidFill>
              </a:rPr>
              <a:t>B</a:t>
            </a:r>
            <a:r>
              <a:rPr lang="en-US" sz="2000" b="1" i="1" dirty="0" smtClean="0">
                <a:solidFill>
                  <a:schemeClr val="accent3">
                    <a:lumMod val="50000"/>
                  </a:schemeClr>
                </a:solidFill>
              </a:rPr>
              <a:t>etter</a:t>
            </a:r>
            <a:r>
              <a:rPr lang="en-US" sz="2000" dirty="0" smtClean="0">
                <a:solidFill>
                  <a:schemeClr val="tx2"/>
                </a:solidFill>
              </a:rPr>
              <a:t>  </a:t>
            </a:r>
          </a:p>
          <a:p>
            <a:pPr marL="228600" indent="-228600">
              <a:spcBef>
                <a:spcPct val="50000"/>
              </a:spcBef>
              <a:buFont typeface="Wingdings" pitchFamily="2" charset="2"/>
              <a:buChar char="ü"/>
            </a:pPr>
            <a:r>
              <a:rPr lang="en-US" sz="2000" dirty="0" smtClean="0">
                <a:solidFill>
                  <a:schemeClr val="tx2"/>
                </a:solidFill>
              </a:rPr>
              <a:t>GOES-R L2+ </a:t>
            </a:r>
            <a:r>
              <a:rPr lang="en-US" sz="2000" dirty="0" err="1" smtClean="0">
                <a:solidFill>
                  <a:schemeClr val="tx2"/>
                </a:solidFill>
              </a:rPr>
              <a:t>SWx</a:t>
            </a:r>
            <a:r>
              <a:rPr lang="en-US" sz="2000" dirty="0" smtClean="0">
                <a:solidFill>
                  <a:schemeClr val="tx2"/>
                </a:solidFill>
              </a:rPr>
              <a:t> algorithms (3QFY11) – </a:t>
            </a:r>
            <a:r>
              <a:rPr lang="en-US" sz="2000" i="1" dirty="0" smtClean="0">
                <a:solidFill>
                  <a:schemeClr val="tx2"/>
                </a:solidFill>
              </a:rPr>
              <a:t>Path to operations defined</a:t>
            </a:r>
          </a:p>
          <a:p>
            <a:pPr marL="742950" lvl="1" indent="-285750" algn="just">
              <a:spcBef>
                <a:spcPts val="600"/>
              </a:spcBef>
              <a:buFont typeface="Wingdings" panose="05000000000000000000" pitchFamily="2" charset="2"/>
              <a:buChar char="Ø"/>
            </a:pPr>
            <a:r>
              <a:rPr lang="en-US" dirty="0">
                <a:solidFill>
                  <a:srgbClr val="1F497D"/>
                </a:solidFill>
              </a:rPr>
              <a:t>Frozen Baseline / Algorithm </a:t>
            </a:r>
            <a:r>
              <a:rPr lang="en-US" dirty="0" smtClean="0">
                <a:solidFill>
                  <a:srgbClr val="1F497D"/>
                </a:solidFill>
              </a:rPr>
              <a:t>Readiness – Waivers – </a:t>
            </a:r>
            <a:r>
              <a:rPr lang="en-US" b="1" i="1" dirty="0" smtClean="0">
                <a:solidFill>
                  <a:schemeClr val="accent3">
                    <a:lumMod val="50000"/>
                  </a:schemeClr>
                </a:solidFill>
              </a:rPr>
              <a:t>Watch Item</a:t>
            </a:r>
          </a:p>
          <a:p>
            <a:pPr marL="742950" lvl="1" indent="-285750" algn="just">
              <a:spcBef>
                <a:spcPts val="300"/>
              </a:spcBef>
              <a:buFont typeface="Wingdings" panose="05000000000000000000" pitchFamily="2" charset="2"/>
              <a:buChar char="Ø"/>
            </a:pPr>
            <a:r>
              <a:rPr lang="en-US" dirty="0" smtClean="0">
                <a:solidFill>
                  <a:srgbClr val="1F497D"/>
                </a:solidFill>
              </a:rPr>
              <a:t>GOES </a:t>
            </a:r>
            <a:r>
              <a:rPr lang="en-US" dirty="0">
                <a:solidFill>
                  <a:srgbClr val="1F497D"/>
                </a:solidFill>
              </a:rPr>
              <a:t>L0 Data Not in </a:t>
            </a:r>
            <a:r>
              <a:rPr lang="en-US" dirty="0" smtClean="0">
                <a:solidFill>
                  <a:srgbClr val="1F497D"/>
                </a:solidFill>
              </a:rPr>
              <a:t>CLASS – </a:t>
            </a:r>
            <a:r>
              <a:rPr lang="en-US" b="1" i="1" dirty="0" smtClean="0">
                <a:solidFill>
                  <a:schemeClr val="accent3">
                    <a:lumMod val="50000"/>
                  </a:schemeClr>
                </a:solidFill>
              </a:rPr>
              <a:t>On Track</a:t>
            </a:r>
            <a:endParaRPr lang="en-US" b="1" i="1" dirty="0">
              <a:solidFill>
                <a:schemeClr val="accent3">
                  <a:lumMod val="50000"/>
                </a:schemeClr>
              </a:solidFill>
            </a:endParaRPr>
          </a:p>
          <a:p>
            <a:pPr marL="742950" lvl="1" indent="-285750" algn="just">
              <a:spcBef>
                <a:spcPts val="300"/>
              </a:spcBef>
              <a:buFont typeface="Wingdings" panose="05000000000000000000" pitchFamily="2" charset="2"/>
              <a:buChar char="Ø"/>
            </a:pPr>
            <a:r>
              <a:rPr lang="en-US" dirty="0">
                <a:solidFill>
                  <a:srgbClr val="1F497D"/>
                </a:solidFill>
              </a:rPr>
              <a:t>GOES-R Data Management </a:t>
            </a:r>
            <a:r>
              <a:rPr lang="en-US" dirty="0" smtClean="0">
                <a:solidFill>
                  <a:srgbClr val="1F497D"/>
                </a:solidFill>
              </a:rPr>
              <a:t>Tasks – GOES-R Data </a:t>
            </a:r>
            <a:r>
              <a:rPr lang="en-US" dirty="0" err="1" smtClean="0">
                <a:solidFill>
                  <a:srgbClr val="1F497D"/>
                </a:solidFill>
              </a:rPr>
              <a:t>Mngr</a:t>
            </a:r>
            <a:r>
              <a:rPr lang="en-US" dirty="0" smtClean="0">
                <a:solidFill>
                  <a:srgbClr val="1F497D"/>
                </a:solidFill>
              </a:rPr>
              <a:t> – </a:t>
            </a:r>
            <a:r>
              <a:rPr lang="en-US" b="1" i="1" dirty="0" smtClean="0">
                <a:solidFill>
                  <a:schemeClr val="accent3">
                    <a:lumMod val="50000"/>
                  </a:schemeClr>
                </a:solidFill>
              </a:rPr>
              <a:t>NLAI</a:t>
            </a:r>
            <a:endParaRPr lang="en-US" sz="2000" i="1" dirty="0" smtClean="0">
              <a:solidFill>
                <a:schemeClr val="accent3">
                  <a:lumMod val="50000"/>
                </a:schemeClr>
              </a:solidFill>
            </a:endParaRPr>
          </a:p>
        </p:txBody>
      </p:sp>
      <p:sp>
        <p:nvSpPr>
          <p:cNvPr id="11" name="Text Box 6"/>
          <p:cNvSpPr txBox="1">
            <a:spLocks noChangeArrowheads="1"/>
          </p:cNvSpPr>
          <p:nvPr/>
        </p:nvSpPr>
        <p:spPr bwMode="auto">
          <a:xfrm>
            <a:off x="462473" y="5265987"/>
            <a:ext cx="2925801" cy="1371145"/>
          </a:xfrm>
          <a:prstGeom prst="rect">
            <a:avLst/>
          </a:prstGeom>
          <a:solidFill>
            <a:schemeClr val="bg1"/>
          </a:solidFill>
          <a:ln w="19050">
            <a:solidFill>
              <a:schemeClr val="tx2"/>
            </a:solidFill>
            <a:miter lim="800000"/>
            <a:headEnd/>
            <a:tailEnd/>
          </a:ln>
        </p:spPr>
        <p:txBody>
          <a:bodyPr wrap="none">
            <a:spAutoFit/>
          </a:bodyPr>
          <a:lstStyle/>
          <a:p>
            <a:pPr>
              <a:spcBef>
                <a:spcPct val="20000"/>
              </a:spcBef>
              <a:tabLst>
                <a:tab pos="2911475" algn="l"/>
              </a:tabLst>
            </a:pPr>
            <a:r>
              <a:rPr lang="en-US" sz="1800" b="0" u="sng" dirty="0" smtClean="0">
                <a:solidFill>
                  <a:schemeClr val="tx2"/>
                </a:solidFill>
              </a:rPr>
              <a:t>Metrics (</a:t>
            </a:r>
            <a:r>
              <a:rPr lang="en-US" sz="1800" b="0" u="sng" dirty="0" err="1" smtClean="0">
                <a:solidFill>
                  <a:schemeClr val="tx2"/>
                </a:solidFill>
              </a:rPr>
              <a:t>ytd</a:t>
            </a:r>
            <a:r>
              <a:rPr lang="en-US" sz="1800" b="0" u="sng" dirty="0" smtClean="0">
                <a:solidFill>
                  <a:schemeClr val="tx2"/>
                </a:solidFill>
              </a:rPr>
              <a:t>)</a:t>
            </a:r>
            <a:endParaRPr lang="en-US" sz="1800" b="0" u="sng" dirty="0">
              <a:solidFill>
                <a:schemeClr val="tx2"/>
              </a:solidFill>
            </a:endParaRPr>
          </a:p>
          <a:p>
            <a:pPr marL="174625" lvl="2">
              <a:spcBef>
                <a:spcPct val="20000"/>
              </a:spcBef>
              <a:tabLst>
                <a:tab pos="2911475" algn="l"/>
              </a:tabLst>
            </a:pPr>
            <a:r>
              <a:rPr lang="en-US" sz="1800" b="0" dirty="0" smtClean="0">
                <a:solidFill>
                  <a:schemeClr val="tx2"/>
                </a:solidFill>
              </a:rPr>
              <a:t>Papers (FY15): </a:t>
            </a:r>
            <a:r>
              <a:rPr lang="en-US" dirty="0" smtClean="0">
                <a:solidFill>
                  <a:schemeClr val="tx2"/>
                </a:solidFill>
              </a:rPr>
              <a:t>12</a:t>
            </a:r>
            <a:endParaRPr lang="en-US" sz="1800" b="0" dirty="0" smtClean="0">
              <a:solidFill>
                <a:schemeClr val="tx2"/>
              </a:solidFill>
            </a:endParaRPr>
          </a:p>
          <a:p>
            <a:pPr marL="574675" lvl="3" indent="-234950">
              <a:spcBef>
                <a:spcPts val="300"/>
              </a:spcBef>
              <a:buFont typeface="Wingdings" pitchFamily="2" charset="2"/>
              <a:buChar char="ü"/>
              <a:tabLst>
                <a:tab pos="2911475" algn="l"/>
              </a:tabLst>
            </a:pPr>
            <a:r>
              <a:rPr lang="en-US" b="0" dirty="0" smtClean="0">
                <a:solidFill>
                  <a:schemeClr val="tx2"/>
                </a:solidFill>
              </a:rPr>
              <a:t>Peer Reviewed</a:t>
            </a:r>
            <a:r>
              <a:rPr lang="en-US" b="0" smtClean="0">
                <a:solidFill>
                  <a:schemeClr val="tx2"/>
                </a:solidFill>
              </a:rPr>
              <a:t>: </a:t>
            </a:r>
            <a:r>
              <a:rPr lang="en-US" smtClean="0">
                <a:solidFill>
                  <a:schemeClr val="tx2"/>
                </a:solidFill>
              </a:rPr>
              <a:t>10</a:t>
            </a:r>
            <a:endParaRPr lang="en-US" sz="1800" b="0" dirty="0" smtClean="0">
              <a:solidFill>
                <a:schemeClr val="tx2"/>
              </a:solidFill>
            </a:endParaRPr>
          </a:p>
          <a:p>
            <a:pPr marL="174625" lvl="2">
              <a:spcBef>
                <a:spcPts val="600"/>
              </a:spcBef>
              <a:tabLst>
                <a:tab pos="2911475" algn="l"/>
              </a:tabLst>
            </a:pPr>
            <a:r>
              <a:rPr lang="en-US" sz="1800" b="0" dirty="0" smtClean="0">
                <a:solidFill>
                  <a:schemeClr val="tx2"/>
                </a:solidFill>
              </a:rPr>
              <a:t>Presentations (FY15): </a:t>
            </a:r>
            <a:r>
              <a:rPr lang="en-US" dirty="0" smtClean="0">
                <a:solidFill>
                  <a:schemeClr val="tx2"/>
                </a:solidFill>
              </a:rPr>
              <a:t>22</a:t>
            </a:r>
            <a:endParaRPr lang="en-US" sz="1800" b="0" dirty="0" smtClean="0">
              <a:solidFill>
                <a:schemeClr val="tx2"/>
              </a:solidFill>
            </a:endParaRPr>
          </a:p>
        </p:txBody>
      </p:sp>
      <p:pic>
        <p:nvPicPr>
          <p:cNvPr id="6" name="Picture 5" descr="NGDC_11x14.jpg"/>
          <p:cNvPicPr>
            <a:picLocks noChangeAspect="1"/>
          </p:cNvPicPr>
          <p:nvPr/>
        </p:nvPicPr>
        <p:blipFill>
          <a:blip r:embed="rId3" cstate="print"/>
          <a:stretch>
            <a:fillRect/>
          </a:stretch>
        </p:blipFill>
        <p:spPr>
          <a:xfrm>
            <a:off x="5410200" y="4429510"/>
            <a:ext cx="2809701" cy="2207622"/>
          </a:xfrm>
          <a:prstGeom prst="rect">
            <a:avLst/>
          </a:prstGeom>
          <a:ln w="19050">
            <a:solidFill>
              <a:schemeClr val="tx2"/>
            </a:solidFill>
          </a:ln>
        </p:spPr>
      </p:pic>
    </p:spTree>
    <p:extLst>
      <p:ext uri="{BB962C8B-B14F-4D97-AF65-F5344CB8AC3E}">
        <p14:creationId xmlns:p14="http://schemas.microsoft.com/office/powerpoint/2010/main" val="835748357"/>
      </p:ext>
    </p:extLst>
  </p:cSld>
  <p:clrMapOvr>
    <a:masterClrMapping/>
  </p:clrMapOvr>
  <p:transition spd="slow">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689487" y="51137"/>
            <a:ext cx="5184433" cy="1015663"/>
          </a:xfrm>
          <a:prstGeom prst="rect">
            <a:avLst/>
          </a:prstGeom>
          <a:noFill/>
          <a:ln w="9525">
            <a:noFill/>
            <a:miter lim="800000"/>
            <a:headEnd/>
            <a:tailEnd/>
          </a:ln>
        </p:spPr>
        <p:txBody>
          <a:bodyPr wrap="none">
            <a:spAutoFit/>
          </a:bodyPr>
          <a:lstStyle/>
          <a:p>
            <a:pPr algn="ctr">
              <a:spcBef>
                <a:spcPct val="20000"/>
              </a:spcBef>
            </a:pPr>
            <a:r>
              <a:rPr lang="en-US" sz="6000" dirty="0">
                <a:solidFill>
                  <a:schemeClr val="tx2"/>
                </a:solidFill>
              </a:rPr>
              <a:t>QUESTIONS?</a:t>
            </a:r>
          </a:p>
        </p:txBody>
      </p:sp>
      <p:pic>
        <p:nvPicPr>
          <p:cNvPr id="2" name="Picture 2" descr="http://i.ytimg.com/vi/15JssBJf1xo/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704359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50146"/>
      </p:ext>
    </p:extLst>
  </p:cSld>
  <p:clrMapOvr>
    <a:masterClrMapping/>
  </p:clrMapOvr>
  <p:transition spd="slow">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2281123" y="2057400"/>
            <a:ext cx="4572085" cy="2554545"/>
          </a:xfrm>
          <a:prstGeom prst="rect">
            <a:avLst/>
          </a:prstGeom>
          <a:noFill/>
        </p:spPr>
        <p:txBody>
          <a:bodyPr wrap="none" rtlCol="0">
            <a:spAutoFit/>
          </a:bodyPr>
          <a:lstStyle/>
          <a:p>
            <a:pPr algn="ctr"/>
            <a:r>
              <a:rPr lang="en-US" sz="8000" b="1" dirty="0" smtClean="0">
                <a:solidFill>
                  <a:schemeClr val="tx2"/>
                </a:solidFill>
              </a:rPr>
              <a:t>BACKUP</a:t>
            </a:r>
          </a:p>
          <a:p>
            <a:pPr algn="ctr"/>
            <a:r>
              <a:rPr lang="en-US" sz="8000" b="1" dirty="0" smtClean="0">
                <a:solidFill>
                  <a:schemeClr val="tx2"/>
                </a:solidFill>
              </a:rPr>
              <a:t>SLIDES</a:t>
            </a:r>
            <a:endParaRPr lang="en-US" sz="8000" b="1" dirty="0">
              <a:solidFill>
                <a:schemeClr val="tx2"/>
              </a:solidFill>
            </a:endParaRPr>
          </a:p>
        </p:txBody>
      </p:sp>
    </p:spTree>
    <p:extLst>
      <p:ext uri="{BB962C8B-B14F-4D97-AF65-F5344CB8AC3E}">
        <p14:creationId xmlns:p14="http://schemas.microsoft.com/office/powerpoint/2010/main" val="212833212"/>
      </p:ext>
    </p:extLst>
  </p:cSld>
  <p:clrMapOvr>
    <a:masterClrMapping/>
  </p:clrMapOvr>
  <p:transition spd="slow">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 y="1524000"/>
            <a:ext cx="7765733" cy="373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6"/>
          <p:cNvSpPr txBox="1">
            <a:spLocks noChangeArrowheads="1"/>
          </p:cNvSpPr>
          <p:nvPr/>
        </p:nvSpPr>
        <p:spPr bwMode="auto">
          <a:xfrm>
            <a:off x="1598613" y="39688"/>
            <a:ext cx="5995987" cy="914400"/>
          </a:xfrm>
          <a:prstGeom prst="rect">
            <a:avLst/>
          </a:prstGeom>
          <a:noFill/>
          <a:ln w="9525">
            <a:noFill/>
            <a:miter lim="800000"/>
            <a:headEnd/>
            <a:tailEnd/>
          </a:ln>
        </p:spPr>
        <p:txBody>
          <a:bodyPr wrap="none">
            <a:spAutoFit/>
          </a:bodyPr>
          <a:lstStyle/>
          <a:p>
            <a:pPr algn="ctr">
              <a:lnSpc>
                <a:spcPct val="90000"/>
              </a:lnSpc>
            </a:pPr>
            <a:r>
              <a:rPr lang="en-US" sz="3200" b="1" dirty="0" smtClean="0">
                <a:solidFill>
                  <a:schemeClr val="tx2"/>
                </a:solidFill>
              </a:rPr>
              <a:t>Division Overview</a:t>
            </a:r>
            <a:endParaRPr lang="en-US" sz="3200" b="1" dirty="0">
              <a:solidFill>
                <a:schemeClr val="tx2"/>
              </a:solidFill>
            </a:endParaRPr>
          </a:p>
          <a:p>
            <a:pPr algn="ctr">
              <a:lnSpc>
                <a:spcPct val="90000"/>
              </a:lnSpc>
            </a:pPr>
            <a:r>
              <a:rPr lang="en-US" sz="2800" b="0" dirty="0">
                <a:solidFill>
                  <a:schemeClr val="tx2"/>
                </a:solidFill>
              </a:rPr>
              <a:t>GOES Spacecraft/Instrument Status</a:t>
            </a:r>
            <a:r>
              <a:rPr lang="en-US" sz="2800" dirty="0">
                <a:solidFill>
                  <a:schemeClr val="tx2"/>
                </a:solidFill>
              </a:rPr>
              <a:t> </a:t>
            </a:r>
          </a:p>
        </p:txBody>
      </p:sp>
      <p:sp>
        <p:nvSpPr>
          <p:cNvPr id="5" name="TextBox 4"/>
          <p:cNvSpPr txBox="1"/>
          <p:nvPr/>
        </p:nvSpPr>
        <p:spPr>
          <a:xfrm>
            <a:off x="693687" y="5410200"/>
            <a:ext cx="4604934" cy="1015663"/>
          </a:xfrm>
          <a:prstGeom prst="rect">
            <a:avLst/>
          </a:prstGeom>
          <a:noFill/>
        </p:spPr>
        <p:txBody>
          <a:bodyPr wrap="square" rtlCol="0">
            <a:spAutoFit/>
          </a:bodyPr>
          <a:lstStyle/>
          <a:p>
            <a:pPr marL="115888" algn="ctr">
              <a:tabLst>
                <a:tab pos="511175" algn="l"/>
              </a:tabLst>
            </a:pPr>
            <a:r>
              <a:rPr lang="en-US" sz="2000" b="0" i="1" dirty="0" smtClean="0">
                <a:solidFill>
                  <a:schemeClr val="tx2"/>
                </a:solidFill>
              </a:rPr>
              <a:t>SWPC operations use GOES-15 SEM &amp; SXI, No GOES-14 data, GOES-13 SEM (no XRS) &amp; SXI.</a:t>
            </a:r>
            <a:endParaRPr lang="en-US" sz="2000" b="0" i="1" baseline="30000" dirty="0">
              <a:solidFill>
                <a:schemeClr val="tx2"/>
              </a:solidFill>
            </a:endParaRPr>
          </a:p>
        </p:txBody>
      </p:sp>
      <p:pic>
        <p:nvPicPr>
          <p:cNvPr id="16388" name="Picture 11"/>
          <p:cNvPicPr>
            <a:picLocks noChangeAspect="1" noChangeArrowheads="1"/>
          </p:cNvPicPr>
          <p:nvPr/>
        </p:nvPicPr>
        <p:blipFill>
          <a:blip r:embed="rId4" cstate="print"/>
          <a:srcRect/>
          <a:stretch>
            <a:fillRect/>
          </a:stretch>
        </p:blipFill>
        <p:spPr bwMode="auto">
          <a:xfrm>
            <a:off x="5410200" y="4400550"/>
            <a:ext cx="2857500" cy="2000250"/>
          </a:xfrm>
          <a:prstGeom prst="rect">
            <a:avLst/>
          </a:prstGeom>
          <a:noFill/>
          <a:ln w="38100">
            <a:solidFill>
              <a:srgbClr val="CC0000"/>
            </a:solidFill>
            <a:miter lim="800000"/>
            <a:headEnd/>
            <a:tailEnd/>
          </a:ln>
        </p:spPr>
      </p:pic>
      <p:sp>
        <p:nvSpPr>
          <p:cNvPr id="7" name="TextBox 6"/>
          <p:cNvSpPr txBox="1"/>
          <p:nvPr/>
        </p:nvSpPr>
        <p:spPr>
          <a:xfrm>
            <a:off x="5902220" y="6607538"/>
            <a:ext cx="2874505" cy="276999"/>
          </a:xfrm>
          <a:prstGeom prst="rect">
            <a:avLst/>
          </a:prstGeom>
          <a:noFill/>
        </p:spPr>
        <p:txBody>
          <a:bodyPr wrap="none" rtlCol="0">
            <a:spAutoFit/>
          </a:bodyPr>
          <a:lstStyle/>
          <a:p>
            <a:pPr algn="r"/>
            <a:r>
              <a:rPr lang="en-US" sz="1200" b="0" dirty="0" smtClean="0">
                <a:solidFill>
                  <a:schemeClr val="tx2"/>
                </a:solidFill>
              </a:rPr>
              <a:t>See “Acronym List” in the notes pages. </a:t>
            </a:r>
            <a:endParaRPr lang="en-US" sz="1200" b="0" dirty="0">
              <a:solidFill>
                <a:schemeClr val="tx2"/>
              </a:solidFill>
            </a:endParaRPr>
          </a:p>
        </p:txBody>
      </p:sp>
    </p:spTree>
    <p:extLst>
      <p:ext uri="{BB962C8B-B14F-4D97-AF65-F5344CB8AC3E}">
        <p14:creationId xmlns:p14="http://schemas.microsoft.com/office/powerpoint/2010/main" val="3777001882"/>
      </p:ext>
    </p:extLst>
  </p:cSld>
  <p:clrMapOvr>
    <a:masterClrMapping/>
  </p:clrMapOvr>
  <p:transition spd="slow">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extBox 7"/>
          <p:cNvSpPr txBox="1">
            <a:spLocks noChangeArrowheads="1"/>
          </p:cNvSpPr>
          <p:nvPr/>
        </p:nvSpPr>
        <p:spPr bwMode="auto">
          <a:xfrm>
            <a:off x="563589" y="1656101"/>
            <a:ext cx="7839710" cy="4385816"/>
          </a:xfrm>
          <a:prstGeom prst="rect">
            <a:avLst/>
          </a:prstGeom>
          <a:noFill/>
          <a:ln w="9525">
            <a:noFill/>
            <a:miter lim="800000"/>
            <a:headEnd/>
            <a:tailEnd/>
          </a:ln>
        </p:spPr>
        <p:txBody>
          <a:bodyPr wrap="square">
            <a:spAutoFit/>
          </a:bodyPr>
          <a:lstStyle/>
          <a:p>
            <a:pPr>
              <a:spcBef>
                <a:spcPts val="1200"/>
              </a:spcBef>
              <a:tabLst>
                <a:tab pos="1200150" algn="l"/>
                <a:tab pos="2519363" algn="l"/>
                <a:tab pos="3946525" algn="l"/>
                <a:tab pos="6059488" algn="l"/>
              </a:tabLst>
            </a:pPr>
            <a:r>
              <a:rPr lang="en-US" sz="2800" dirty="0">
                <a:solidFill>
                  <a:schemeClr val="tx2"/>
                </a:solidFill>
              </a:rPr>
              <a:t>		</a:t>
            </a:r>
            <a:r>
              <a:rPr lang="en-US" sz="2800" dirty="0" smtClean="0">
                <a:solidFill>
                  <a:schemeClr val="tx2"/>
                </a:solidFill>
              </a:rPr>
              <a:t>CY12	   CY13</a:t>
            </a:r>
            <a:r>
              <a:rPr lang="en-US" sz="2800" dirty="0">
                <a:solidFill>
                  <a:schemeClr val="tx2"/>
                </a:solidFill>
              </a:rPr>
              <a:t>	</a:t>
            </a:r>
            <a:r>
              <a:rPr lang="en-US" sz="2800" dirty="0" smtClean="0">
                <a:solidFill>
                  <a:schemeClr val="tx2"/>
                </a:solidFill>
              </a:rPr>
              <a:t>CY14</a:t>
            </a:r>
            <a:endParaRPr lang="en-US" sz="2800" dirty="0">
              <a:solidFill>
                <a:schemeClr val="tx2"/>
              </a:solidFill>
            </a:endParaRPr>
          </a:p>
          <a:p>
            <a:pPr>
              <a:tabLst>
                <a:tab pos="1200150" algn="l"/>
                <a:tab pos="2290763" algn="l"/>
                <a:tab pos="4344988" algn="l"/>
                <a:tab pos="6059488" algn="l"/>
              </a:tabLst>
            </a:pPr>
            <a:r>
              <a:rPr lang="en-US" sz="2800" dirty="0">
                <a:solidFill>
                  <a:schemeClr val="tx2"/>
                </a:solidFill>
              </a:rPr>
              <a:t>		</a:t>
            </a:r>
            <a:r>
              <a:rPr lang="en-US" sz="2800" dirty="0" smtClean="0">
                <a:solidFill>
                  <a:schemeClr val="tx2"/>
                </a:solidFill>
              </a:rPr>
              <a:t>    GB</a:t>
            </a:r>
            <a:r>
              <a:rPr lang="en-US" sz="2800" dirty="0">
                <a:solidFill>
                  <a:schemeClr val="tx2"/>
                </a:solidFill>
              </a:rPr>
              <a:t>	</a:t>
            </a:r>
            <a:r>
              <a:rPr lang="en-US" sz="2800" dirty="0" smtClean="0">
                <a:solidFill>
                  <a:schemeClr val="tx2"/>
                </a:solidFill>
              </a:rPr>
              <a:t> GB	</a:t>
            </a:r>
            <a:r>
              <a:rPr lang="en-US" sz="2800" dirty="0">
                <a:solidFill>
                  <a:schemeClr val="tx2"/>
                </a:solidFill>
              </a:rPr>
              <a:t> </a:t>
            </a:r>
            <a:r>
              <a:rPr lang="en-US" sz="2800" dirty="0" smtClean="0">
                <a:solidFill>
                  <a:schemeClr val="tx2"/>
                </a:solidFill>
              </a:rPr>
              <a:t> GB	</a:t>
            </a:r>
            <a:endParaRPr lang="en-US" sz="2800" dirty="0">
              <a:solidFill>
                <a:schemeClr val="tx2"/>
              </a:solidFill>
            </a:endParaRPr>
          </a:p>
          <a:p>
            <a:pPr>
              <a:spcBef>
                <a:spcPts val="600"/>
              </a:spcBef>
              <a:tabLst>
                <a:tab pos="1200150" algn="l"/>
                <a:tab pos="2290763" algn="l"/>
                <a:tab pos="4119563" algn="l"/>
                <a:tab pos="5948363" algn="l"/>
              </a:tabLst>
            </a:pPr>
            <a:r>
              <a:rPr lang="en-US" sz="2800" dirty="0">
                <a:solidFill>
                  <a:schemeClr val="tx2"/>
                </a:solidFill>
              </a:rPr>
              <a:t>GOES	</a:t>
            </a:r>
            <a:r>
              <a:rPr lang="en-US" sz="2800" dirty="0" smtClean="0">
                <a:solidFill>
                  <a:schemeClr val="tx2"/>
                </a:solidFill>
              </a:rPr>
              <a:t>SEM</a:t>
            </a:r>
            <a:endParaRPr lang="en-US" sz="2800" dirty="0">
              <a:solidFill>
                <a:schemeClr val="tx2"/>
              </a:solidFill>
            </a:endParaRPr>
          </a:p>
          <a:p>
            <a:pPr>
              <a:spcBef>
                <a:spcPts val="1200"/>
              </a:spcBef>
              <a:tabLst>
                <a:tab pos="1200150" algn="l"/>
                <a:tab pos="2290763" algn="l"/>
                <a:tab pos="4119563" algn="l"/>
                <a:tab pos="5948363" algn="l"/>
              </a:tabLst>
            </a:pPr>
            <a:r>
              <a:rPr lang="en-US" sz="2800" dirty="0" smtClean="0">
                <a:solidFill>
                  <a:schemeClr val="tx2"/>
                </a:solidFill>
              </a:rPr>
              <a:t>GOES SXI</a:t>
            </a:r>
            <a:endParaRPr lang="en-US" sz="2400" b="0" dirty="0">
              <a:solidFill>
                <a:schemeClr val="tx2"/>
              </a:solidFill>
            </a:endParaRPr>
          </a:p>
          <a:p>
            <a:pPr>
              <a:spcBef>
                <a:spcPts val="1200"/>
              </a:spcBef>
              <a:tabLst>
                <a:tab pos="1200150" algn="l"/>
                <a:tab pos="2290763" algn="l"/>
                <a:tab pos="4119563" algn="l"/>
                <a:tab pos="5948363" algn="l"/>
              </a:tabLst>
            </a:pPr>
            <a:r>
              <a:rPr lang="en-US" sz="2800" dirty="0">
                <a:solidFill>
                  <a:schemeClr val="tx2"/>
                </a:solidFill>
              </a:rPr>
              <a:t>POES	</a:t>
            </a:r>
            <a:r>
              <a:rPr lang="en-US" sz="2800" dirty="0" smtClean="0">
                <a:solidFill>
                  <a:schemeClr val="tx2"/>
                </a:solidFill>
              </a:rPr>
              <a:t>SEM</a:t>
            </a:r>
            <a:endParaRPr lang="en-US" sz="2400" b="0" dirty="0">
              <a:solidFill>
                <a:schemeClr val="tx2"/>
              </a:solidFill>
            </a:endParaRPr>
          </a:p>
          <a:p>
            <a:pPr>
              <a:spcBef>
                <a:spcPts val="1200"/>
              </a:spcBef>
              <a:tabLst>
                <a:tab pos="1200150" algn="l"/>
                <a:tab pos="2290763" algn="l"/>
                <a:tab pos="4119563" algn="l"/>
                <a:tab pos="5948363" algn="l"/>
              </a:tabLst>
            </a:pPr>
            <a:r>
              <a:rPr lang="en-US" sz="2800" dirty="0">
                <a:solidFill>
                  <a:schemeClr val="tx2"/>
                </a:solidFill>
              </a:rPr>
              <a:t>DMSP	</a:t>
            </a:r>
            <a:r>
              <a:rPr lang="en-US" sz="2800" dirty="0" smtClean="0">
                <a:solidFill>
                  <a:schemeClr val="tx2"/>
                </a:solidFill>
              </a:rPr>
              <a:t>OLS</a:t>
            </a:r>
            <a:endParaRPr lang="en-US" sz="2800" dirty="0">
              <a:solidFill>
                <a:schemeClr val="tx2"/>
              </a:solidFill>
            </a:endParaRPr>
          </a:p>
          <a:p>
            <a:pPr>
              <a:spcBef>
                <a:spcPts val="1200"/>
              </a:spcBef>
              <a:tabLst>
                <a:tab pos="1200150" algn="l"/>
                <a:tab pos="2290763" algn="l"/>
                <a:tab pos="4119563" algn="l"/>
                <a:tab pos="5948363" algn="l"/>
              </a:tabLst>
            </a:pPr>
            <a:r>
              <a:rPr lang="en-US" sz="2800" dirty="0">
                <a:solidFill>
                  <a:schemeClr val="tx2"/>
                </a:solidFill>
              </a:rPr>
              <a:t>CORS	</a:t>
            </a:r>
            <a:r>
              <a:rPr lang="en-US" sz="2800" dirty="0" smtClean="0">
                <a:solidFill>
                  <a:schemeClr val="tx2"/>
                </a:solidFill>
              </a:rPr>
              <a:t>GPS</a:t>
            </a:r>
            <a:endParaRPr lang="en-US" sz="2800" dirty="0">
              <a:solidFill>
                <a:schemeClr val="tx2"/>
              </a:solidFill>
            </a:endParaRPr>
          </a:p>
          <a:p>
            <a:pPr>
              <a:spcBef>
                <a:spcPts val="1200"/>
              </a:spcBef>
              <a:tabLst>
                <a:tab pos="1200150" algn="l"/>
                <a:tab pos="2290763" algn="l"/>
                <a:tab pos="4119563" algn="l"/>
                <a:tab pos="5948363" algn="l"/>
              </a:tabLst>
            </a:pPr>
            <a:r>
              <a:rPr lang="en-US" sz="2800" dirty="0" smtClean="0">
                <a:solidFill>
                  <a:schemeClr val="tx2"/>
                </a:solidFill>
              </a:rPr>
              <a:t>Ionosonde</a:t>
            </a:r>
            <a:endParaRPr lang="en-US" sz="2800" dirty="0">
              <a:solidFill>
                <a:schemeClr val="tx2"/>
              </a:solidFill>
            </a:endParaRPr>
          </a:p>
        </p:txBody>
      </p:sp>
      <p:sp>
        <p:nvSpPr>
          <p:cNvPr id="19" name="TextBox 7"/>
          <p:cNvSpPr txBox="1">
            <a:spLocks noChangeArrowheads="1"/>
          </p:cNvSpPr>
          <p:nvPr/>
        </p:nvSpPr>
        <p:spPr bwMode="auto">
          <a:xfrm>
            <a:off x="2794908" y="2632321"/>
            <a:ext cx="1764064" cy="3447098"/>
          </a:xfrm>
          <a:prstGeom prst="rect">
            <a:avLst/>
          </a:prstGeom>
          <a:noFill/>
          <a:ln w="9525">
            <a:noFill/>
            <a:miter lim="800000"/>
            <a:headEnd/>
            <a:tailEnd/>
          </a:ln>
        </p:spPr>
        <p:txBody>
          <a:bodyPr wrap="square">
            <a:spAutoFit/>
          </a:bodyPr>
          <a:lstStyle/>
          <a:p>
            <a:pPr algn="r">
              <a:spcBef>
                <a:spcPts val="600"/>
              </a:spcBef>
              <a:tabLst>
                <a:tab pos="1200150" algn="l"/>
                <a:tab pos="2290763" algn="l"/>
                <a:tab pos="3657600" algn="l"/>
                <a:tab pos="5033963" algn="l"/>
              </a:tabLst>
            </a:pPr>
            <a:r>
              <a:rPr lang="en-US" sz="2800" b="0" dirty="0" smtClean="0">
                <a:solidFill>
                  <a:schemeClr val="tx2"/>
                </a:solidFill>
              </a:rPr>
              <a:t>80</a:t>
            </a:r>
            <a:endParaRPr lang="en-US" sz="2800" b="0" dirty="0">
              <a:solidFill>
                <a:schemeClr val="tx2"/>
              </a:solidFill>
            </a:endParaRPr>
          </a:p>
          <a:p>
            <a:pPr algn="r">
              <a:spcBef>
                <a:spcPts val="1200"/>
              </a:spcBef>
              <a:tabLst>
                <a:tab pos="1200150" algn="l"/>
                <a:tab pos="2290763" algn="l"/>
                <a:tab pos="3657600" algn="l"/>
                <a:tab pos="5033963" algn="l"/>
              </a:tabLst>
            </a:pPr>
            <a:r>
              <a:rPr lang="en-US" sz="2800" b="0" dirty="0" smtClean="0">
                <a:solidFill>
                  <a:schemeClr val="tx2"/>
                </a:solidFill>
              </a:rPr>
              <a:t>1,899</a:t>
            </a:r>
          </a:p>
          <a:p>
            <a:pPr algn="r">
              <a:spcBef>
                <a:spcPts val="1200"/>
              </a:spcBef>
              <a:tabLst>
                <a:tab pos="1200150" algn="l"/>
                <a:tab pos="2290763" algn="l"/>
                <a:tab pos="3657600" algn="l"/>
                <a:tab pos="5033963" algn="l"/>
              </a:tabLst>
            </a:pPr>
            <a:r>
              <a:rPr lang="en-US" sz="2800" dirty="0" smtClean="0">
                <a:solidFill>
                  <a:schemeClr val="tx2"/>
                </a:solidFill>
              </a:rPr>
              <a:t>70</a:t>
            </a:r>
            <a:endParaRPr lang="en-US" sz="2800" b="0" dirty="0">
              <a:solidFill>
                <a:schemeClr val="tx2"/>
              </a:solidFill>
            </a:endParaRPr>
          </a:p>
          <a:p>
            <a:pPr algn="r">
              <a:spcBef>
                <a:spcPts val="1200"/>
              </a:spcBef>
              <a:tabLst>
                <a:tab pos="1200150" algn="l"/>
                <a:tab pos="2290763" algn="l"/>
                <a:tab pos="3657600" algn="l"/>
                <a:tab pos="5033963" algn="l"/>
              </a:tabLst>
            </a:pPr>
            <a:r>
              <a:rPr lang="en-US" sz="2800" b="0" dirty="0" smtClean="0">
                <a:solidFill>
                  <a:schemeClr val="tx2"/>
                </a:solidFill>
              </a:rPr>
              <a:t>5,020</a:t>
            </a:r>
            <a:endParaRPr lang="en-US" sz="2800" b="0" baseline="30000" dirty="0">
              <a:solidFill>
                <a:schemeClr val="tx2"/>
              </a:solidFill>
            </a:endParaRPr>
          </a:p>
          <a:p>
            <a:pPr algn="r">
              <a:spcBef>
                <a:spcPts val="1200"/>
              </a:spcBef>
              <a:tabLst>
                <a:tab pos="1200150" algn="l"/>
                <a:tab pos="2290763" algn="l"/>
                <a:tab pos="3657600" algn="l"/>
                <a:tab pos="5033963" algn="l"/>
              </a:tabLst>
            </a:pPr>
            <a:r>
              <a:rPr lang="en-US" sz="2800" b="0" dirty="0" smtClean="0">
                <a:solidFill>
                  <a:schemeClr val="tx2"/>
                </a:solidFill>
              </a:rPr>
              <a:t>25,611</a:t>
            </a:r>
          </a:p>
          <a:p>
            <a:pPr algn="r">
              <a:spcBef>
                <a:spcPts val="1200"/>
              </a:spcBef>
              <a:tabLst>
                <a:tab pos="1200150" algn="l"/>
                <a:tab pos="2290763" algn="l"/>
                <a:tab pos="3657600" algn="l"/>
                <a:tab pos="5033963" algn="l"/>
              </a:tabLst>
            </a:pPr>
            <a:r>
              <a:rPr lang="en-US" sz="2800" b="0" dirty="0" smtClean="0">
                <a:solidFill>
                  <a:schemeClr val="tx2"/>
                </a:solidFill>
              </a:rPr>
              <a:t>907</a:t>
            </a:r>
            <a:r>
              <a:rPr lang="en-US" sz="2800" b="0" baseline="30000" dirty="0" smtClean="0">
                <a:solidFill>
                  <a:schemeClr val="tx2"/>
                </a:solidFill>
              </a:rPr>
              <a:t>2</a:t>
            </a:r>
            <a:endParaRPr lang="en-US" sz="2800" b="0" baseline="30000" dirty="0">
              <a:solidFill>
                <a:schemeClr val="tx2"/>
              </a:solidFill>
            </a:endParaRPr>
          </a:p>
        </p:txBody>
      </p:sp>
      <p:sp>
        <p:nvSpPr>
          <p:cNvPr id="41985" name="Text Box 2"/>
          <p:cNvSpPr txBox="1">
            <a:spLocks noChangeArrowheads="1"/>
          </p:cNvSpPr>
          <p:nvPr/>
        </p:nvSpPr>
        <p:spPr bwMode="auto">
          <a:xfrm>
            <a:off x="1126658" y="39688"/>
            <a:ext cx="6928798" cy="925511"/>
          </a:xfrm>
          <a:prstGeom prst="rect">
            <a:avLst/>
          </a:prstGeom>
          <a:noFill/>
          <a:ln w="9525">
            <a:noFill/>
            <a:round/>
            <a:headEnd/>
            <a:tailEnd/>
          </a:ln>
        </p:spPr>
        <p:txBody>
          <a:bodyPr wrap="none" lIns="90000" tIns="46800" rIns="90000" bIns="46800">
            <a:spAutoFit/>
          </a:bodyPr>
          <a:lstStyle/>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chemeClr val="tx2"/>
                </a:solidFill>
                <a:ea typeface="DejaVu LGC Sans"/>
                <a:cs typeface="DejaVu LGC Sans"/>
              </a:rPr>
              <a:t>Division Overview</a:t>
            </a:r>
            <a:endParaRPr lang="en-US" sz="3200" b="1" dirty="0">
              <a:solidFill>
                <a:schemeClr val="tx2"/>
              </a:solidFill>
              <a:ea typeface="DejaVu LGC Sans"/>
              <a:cs typeface="DejaVu LGC Sans"/>
            </a:endParaRPr>
          </a:p>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0" dirty="0" smtClean="0">
                <a:solidFill>
                  <a:schemeClr val="tx2"/>
                </a:solidFill>
                <a:ea typeface="DejaVu LGC Sans"/>
                <a:cs typeface="DejaVu LGC Sans"/>
              </a:rPr>
              <a:t>Annual Data Ingest</a:t>
            </a:r>
            <a:r>
              <a:rPr lang="en-US" sz="2800" b="0" baseline="30000" dirty="0" smtClean="0">
                <a:solidFill>
                  <a:schemeClr val="tx2"/>
                </a:solidFill>
                <a:ea typeface="DejaVu LGC Sans"/>
                <a:cs typeface="DejaVu LGC Sans"/>
              </a:rPr>
              <a:t>1</a:t>
            </a:r>
            <a:r>
              <a:rPr lang="en-US" sz="2800" b="0" dirty="0" smtClean="0">
                <a:solidFill>
                  <a:schemeClr val="tx2"/>
                </a:solidFill>
                <a:ea typeface="DejaVu LGC Sans"/>
                <a:cs typeface="DejaVu LGC Sans"/>
              </a:rPr>
              <a:t> – </a:t>
            </a:r>
            <a:r>
              <a:rPr lang="en-US" sz="2800" dirty="0" smtClean="0">
                <a:solidFill>
                  <a:schemeClr val="tx2"/>
                </a:solidFill>
                <a:ea typeface="DejaVu LGC Sans"/>
                <a:cs typeface="DejaVu LGC Sans"/>
              </a:rPr>
              <a:t>1</a:t>
            </a:r>
            <a:r>
              <a:rPr lang="en-US" sz="2800" b="0" dirty="0" smtClean="0">
                <a:solidFill>
                  <a:schemeClr val="tx2"/>
                </a:solidFill>
                <a:ea typeface="DejaVu LGC Sans"/>
                <a:cs typeface="DejaVu LGC Sans"/>
              </a:rPr>
              <a:t>QFY15 (4QCY14) </a:t>
            </a:r>
            <a:endParaRPr lang="en-US" sz="2800" b="0" dirty="0">
              <a:solidFill>
                <a:schemeClr val="tx2"/>
              </a:solidFill>
              <a:ea typeface="DejaVu LGC Sans"/>
              <a:cs typeface="DejaVu LGC Sans"/>
            </a:endParaRPr>
          </a:p>
        </p:txBody>
      </p:sp>
      <p:sp>
        <p:nvSpPr>
          <p:cNvPr id="41987" name="Rectangle 8"/>
          <p:cNvSpPr>
            <a:spLocks noChangeArrowheads="1"/>
          </p:cNvSpPr>
          <p:nvPr/>
        </p:nvSpPr>
        <p:spPr bwMode="auto">
          <a:xfrm>
            <a:off x="547687" y="1716247"/>
            <a:ext cx="7497763" cy="4270375"/>
          </a:xfrm>
          <a:prstGeom prst="rect">
            <a:avLst/>
          </a:prstGeom>
          <a:noFill/>
          <a:ln w="12700" algn="ctr">
            <a:solidFill>
              <a:srgbClr val="000099"/>
            </a:solidFill>
            <a:round/>
            <a:headEnd/>
            <a:tailEnd/>
          </a:ln>
        </p:spPr>
        <p:txBody>
          <a:bodyPr/>
          <a:lstStyle/>
          <a:p>
            <a:pPr algn="ctr">
              <a:spcBef>
                <a:spcPct val="20000"/>
              </a:spcBef>
            </a:pPr>
            <a:endParaRPr lang="en-US"/>
          </a:p>
        </p:txBody>
      </p:sp>
      <p:cxnSp>
        <p:nvCxnSpPr>
          <p:cNvPr id="41995" name="Straight Connector 11"/>
          <p:cNvCxnSpPr>
            <a:cxnSpLocks noChangeShapeType="1"/>
          </p:cNvCxnSpPr>
          <p:nvPr/>
        </p:nvCxnSpPr>
        <p:spPr bwMode="auto">
          <a:xfrm rot="5400000">
            <a:off x="642937" y="3849847"/>
            <a:ext cx="4276725" cy="0"/>
          </a:xfrm>
          <a:prstGeom prst="line">
            <a:avLst/>
          </a:prstGeom>
          <a:noFill/>
          <a:ln w="9525" algn="ctr">
            <a:solidFill>
              <a:schemeClr val="tx1"/>
            </a:solidFill>
            <a:round/>
            <a:headEnd/>
            <a:tailEnd/>
          </a:ln>
        </p:spPr>
      </p:cxnSp>
      <p:cxnSp>
        <p:nvCxnSpPr>
          <p:cNvPr id="41996" name="Straight Connector 12"/>
          <p:cNvCxnSpPr>
            <a:cxnSpLocks noChangeShapeType="1"/>
          </p:cNvCxnSpPr>
          <p:nvPr/>
        </p:nvCxnSpPr>
        <p:spPr bwMode="auto">
          <a:xfrm rot="5400000">
            <a:off x="4148130" y="3849847"/>
            <a:ext cx="4276725" cy="0"/>
          </a:xfrm>
          <a:prstGeom prst="line">
            <a:avLst/>
          </a:prstGeom>
          <a:noFill/>
          <a:ln w="9525" algn="ctr">
            <a:solidFill>
              <a:schemeClr val="tx1"/>
            </a:solidFill>
            <a:round/>
            <a:headEnd/>
            <a:tailEnd/>
          </a:ln>
        </p:spPr>
      </p:cxnSp>
      <p:cxnSp>
        <p:nvCxnSpPr>
          <p:cNvPr id="41997" name="Straight Connector 13"/>
          <p:cNvCxnSpPr>
            <a:cxnSpLocks noChangeShapeType="1"/>
          </p:cNvCxnSpPr>
          <p:nvPr/>
        </p:nvCxnSpPr>
        <p:spPr bwMode="auto">
          <a:xfrm rot="5400000">
            <a:off x="2399340" y="3849847"/>
            <a:ext cx="4276725" cy="0"/>
          </a:xfrm>
          <a:prstGeom prst="line">
            <a:avLst/>
          </a:prstGeom>
          <a:noFill/>
          <a:ln w="9525" algn="ctr">
            <a:solidFill>
              <a:schemeClr val="tx1"/>
            </a:solidFill>
            <a:round/>
            <a:headEnd/>
            <a:tailEnd/>
          </a:ln>
        </p:spPr>
      </p:cxnSp>
      <p:cxnSp>
        <p:nvCxnSpPr>
          <p:cNvPr id="41998" name="Straight Connector 14"/>
          <p:cNvCxnSpPr>
            <a:cxnSpLocks noChangeShapeType="1"/>
          </p:cNvCxnSpPr>
          <p:nvPr/>
        </p:nvCxnSpPr>
        <p:spPr bwMode="auto">
          <a:xfrm rot="5400000">
            <a:off x="5899457" y="3849847"/>
            <a:ext cx="4276725" cy="0"/>
          </a:xfrm>
          <a:prstGeom prst="line">
            <a:avLst/>
          </a:prstGeom>
          <a:noFill/>
          <a:ln w="9525" algn="ctr">
            <a:solidFill>
              <a:schemeClr val="tx1"/>
            </a:solidFill>
            <a:round/>
            <a:headEnd/>
            <a:tailEnd/>
          </a:ln>
        </p:spPr>
      </p:cxnSp>
      <p:cxnSp>
        <p:nvCxnSpPr>
          <p:cNvPr id="41989" name="Straight Connector 17"/>
          <p:cNvCxnSpPr>
            <a:cxnSpLocks noChangeShapeType="1"/>
          </p:cNvCxnSpPr>
          <p:nvPr/>
        </p:nvCxnSpPr>
        <p:spPr bwMode="auto">
          <a:xfrm>
            <a:off x="547687" y="2559209"/>
            <a:ext cx="7497763" cy="0"/>
          </a:xfrm>
          <a:prstGeom prst="line">
            <a:avLst/>
          </a:prstGeom>
          <a:noFill/>
          <a:ln w="9525" algn="ctr">
            <a:solidFill>
              <a:schemeClr val="tx1"/>
            </a:solidFill>
            <a:round/>
            <a:headEnd/>
            <a:tailEnd/>
          </a:ln>
        </p:spPr>
      </p:cxnSp>
      <p:cxnSp>
        <p:nvCxnSpPr>
          <p:cNvPr id="41990" name="Straight Connector 18"/>
          <p:cNvCxnSpPr>
            <a:cxnSpLocks noChangeShapeType="1"/>
          </p:cNvCxnSpPr>
          <p:nvPr/>
        </p:nvCxnSpPr>
        <p:spPr bwMode="auto">
          <a:xfrm>
            <a:off x="541337" y="4230847"/>
            <a:ext cx="7497763" cy="0"/>
          </a:xfrm>
          <a:prstGeom prst="line">
            <a:avLst/>
          </a:prstGeom>
          <a:noFill/>
          <a:ln w="9525" algn="ctr">
            <a:solidFill>
              <a:schemeClr val="tx1"/>
            </a:solidFill>
            <a:round/>
            <a:headEnd/>
            <a:tailEnd/>
          </a:ln>
        </p:spPr>
      </p:cxnSp>
      <p:cxnSp>
        <p:nvCxnSpPr>
          <p:cNvPr id="41991" name="Straight Connector 19"/>
          <p:cNvCxnSpPr>
            <a:cxnSpLocks noChangeShapeType="1"/>
          </p:cNvCxnSpPr>
          <p:nvPr/>
        </p:nvCxnSpPr>
        <p:spPr bwMode="auto">
          <a:xfrm>
            <a:off x="533400" y="4853147"/>
            <a:ext cx="7499350" cy="0"/>
          </a:xfrm>
          <a:prstGeom prst="line">
            <a:avLst/>
          </a:prstGeom>
          <a:noFill/>
          <a:ln w="9525" algn="ctr">
            <a:solidFill>
              <a:schemeClr val="tx1"/>
            </a:solidFill>
            <a:round/>
            <a:headEnd/>
            <a:tailEnd/>
          </a:ln>
        </p:spPr>
      </p:cxnSp>
      <p:cxnSp>
        <p:nvCxnSpPr>
          <p:cNvPr id="41992" name="Straight Connector 20"/>
          <p:cNvCxnSpPr>
            <a:cxnSpLocks noChangeShapeType="1"/>
          </p:cNvCxnSpPr>
          <p:nvPr/>
        </p:nvCxnSpPr>
        <p:spPr bwMode="auto">
          <a:xfrm>
            <a:off x="550862" y="5442109"/>
            <a:ext cx="7499350" cy="0"/>
          </a:xfrm>
          <a:prstGeom prst="line">
            <a:avLst/>
          </a:prstGeom>
          <a:noFill/>
          <a:ln w="9525" algn="ctr">
            <a:solidFill>
              <a:schemeClr val="tx1"/>
            </a:solidFill>
            <a:round/>
            <a:headEnd/>
            <a:tailEnd/>
          </a:ln>
        </p:spPr>
      </p:cxnSp>
      <p:cxnSp>
        <p:nvCxnSpPr>
          <p:cNvPr id="41993" name="Straight Connector 21"/>
          <p:cNvCxnSpPr>
            <a:cxnSpLocks noChangeShapeType="1"/>
          </p:cNvCxnSpPr>
          <p:nvPr/>
        </p:nvCxnSpPr>
        <p:spPr bwMode="auto">
          <a:xfrm>
            <a:off x="541337" y="3673634"/>
            <a:ext cx="7497763" cy="0"/>
          </a:xfrm>
          <a:prstGeom prst="line">
            <a:avLst/>
          </a:prstGeom>
          <a:noFill/>
          <a:ln w="9525" algn="ctr">
            <a:solidFill>
              <a:schemeClr val="tx1"/>
            </a:solidFill>
            <a:round/>
            <a:headEnd/>
            <a:tailEnd/>
          </a:ln>
        </p:spPr>
      </p:cxnSp>
      <p:cxnSp>
        <p:nvCxnSpPr>
          <p:cNvPr id="41994" name="Straight Connector 22"/>
          <p:cNvCxnSpPr>
            <a:cxnSpLocks noChangeShapeType="1"/>
          </p:cNvCxnSpPr>
          <p:nvPr/>
        </p:nvCxnSpPr>
        <p:spPr bwMode="auto">
          <a:xfrm>
            <a:off x="549275" y="3118009"/>
            <a:ext cx="7497762" cy="0"/>
          </a:xfrm>
          <a:prstGeom prst="line">
            <a:avLst/>
          </a:prstGeom>
          <a:noFill/>
          <a:ln w="9525" algn="ctr">
            <a:solidFill>
              <a:schemeClr val="tx1"/>
            </a:solidFill>
            <a:round/>
            <a:headEnd/>
            <a:tailEnd/>
          </a:ln>
        </p:spPr>
      </p:cxnSp>
      <p:sp>
        <p:nvSpPr>
          <p:cNvPr id="20" name="TextBox 19"/>
          <p:cNvSpPr txBox="1"/>
          <p:nvPr/>
        </p:nvSpPr>
        <p:spPr>
          <a:xfrm>
            <a:off x="6218438" y="6199377"/>
            <a:ext cx="2228495" cy="646331"/>
          </a:xfrm>
          <a:prstGeom prst="rect">
            <a:avLst/>
          </a:prstGeom>
          <a:noFill/>
        </p:spPr>
        <p:txBody>
          <a:bodyPr wrap="none" rtlCol="0">
            <a:spAutoFit/>
          </a:bodyPr>
          <a:lstStyle/>
          <a:p>
            <a:r>
              <a:rPr lang="en-US" sz="1200" b="0" baseline="30000" dirty="0" smtClean="0">
                <a:solidFill>
                  <a:schemeClr val="tx2"/>
                </a:solidFill>
              </a:rPr>
              <a:t>1</a:t>
            </a:r>
            <a:r>
              <a:rPr lang="en-US" sz="1200" b="0" dirty="0" smtClean="0">
                <a:solidFill>
                  <a:schemeClr val="tx2"/>
                </a:solidFill>
              </a:rPr>
              <a:t>Uncompressed data volumes</a:t>
            </a:r>
          </a:p>
          <a:p>
            <a:r>
              <a:rPr lang="en-US" sz="1200" baseline="30000" dirty="0">
                <a:solidFill>
                  <a:schemeClr val="tx2"/>
                </a:solidFill>
              </a:rPr>
              <a:t>2</a:t>
            </a:r>
            <a:r>
              <a:rPr lang="en-US" sz="1200" b="0" dirty="0" smtClean="0">
                <a:solidFill>
                  <a:schemeClr val="tx2"/>
                </a:solidFill>
              </a:rPr>
              <a:t>Does not include VIPIR</a:t>
            </a:r>
          </a:p>
          <a:p>
            <a:r>
              <a:rPr lang="en-US" sz="1200" i="1" baseline="30000" dirty="0" smtClean="0">
                <a:solidFill>
                  <a:schemeClr val="tx2"/>
                </a:solidFill>
              </a:rPr>
              <a:t>3</a:t>
            </a:r>
            <a:r>
              <a:rPr lang="en-US" sz="1200" i="1" dirty="0" smtClean="0">
                <a:solidFill>
                  <a:schemeClr val="tx2"/>
                </a:solidFill>
              </a:rPr>
              <a:t>Estimate</a:t>
            </a:r>
            <a:endParaRPr lang="en-US" sz="1200" b="0" i="1" dirty="0">
              <a:solidFill>
                <a:schemeClr val="tx2"/>
              </a:solidFill>
            </a:endParaRPr>
          </a:p>
        </p:txBody>
      </p:sp>
      <p:sp>
        <p:nvSpPr>
          <p:cNvPr id="21" name="TextBox 7"/>
          <p:cNvSpPr txBox="1">
            <a:spLocks noChangeArrowheads="1"/>
          </p:cNvSpPr>
          <p:nvPr/>
        </p:nvSpPr>
        <p:spPr bwMode="auto">
          <a:xfrm>
            <a:off x="4547508" y="2632321"/>
            <a:ext cx="1764064" cy="3447098"/>
          </a:xfrm>
          <a:prstGeom prst="rect">
            <a:avLst/>
          </a:prstGeom>
          <a:noFill/>
          <a:ln w="9525">
            <a:noFill/>
            <a:miter lim="800000"/>
            <a:headEnd/>
            <a:tailEnd/>
          </a:ln>
        </p:spPr>
        <p:txBody>
          <a:bodyPr wrap="square">
            <a:spAutoFit/>
          </a:bodyPr>
          <a:lstStyle/>
          <a:p>
            <a:pPr algn="r">
              <a:spcBef>
                <a:spcPts val="600"/>
              </a:spcBef>
              <a:tabLst>
                <a:tab pos="1200150" algn="l"/>
                <a:tab pos="2290763" algn="l"/>
                <a:tab pos="3657600" algn="l"/>
                <a:tab pos="5033963" algn="l"/>
              </a:tabLst>
            </a:pPr>
            <a:r>
              <a:rPr lang="en-US" sz="2800" dirty="0" smtClean="0">
                <a:solidFill>
                  <a:schemeClr val="tx2"/>
                </a:solidFill>
              </a:rPr>
              <a:t>69</a:t>
            </a:r>
            <a:endParaRPr lang="en-US" sz="2800" b="0" dirty="0">
              <a:solidFill>
                <a:schemeClr val="tx2"/>
              </a:solidFill>
            </a:endParaRPr>
          </a:p>
          <a:p>
            <a:pPr algn="r">
              <a:spcBef>
                <a:spcPts val="1200"/>
              </a:spcBef>
              <a:tabLst>
                <a:tab pos="1200150" algn="l"/>
                <a:tab pos="2290763" algn="l"/>
                <a:tab pos="3657600" algn="l"/>
                <a:tab pos="5033963" algn="l"/>
              </a:tabLst>
            </a:pPr>
            <a:r>
              <a:rPr lang="en-US" sz="2800" dirty="0" smtClean="0">
                <a:solidFill>
                  <a:schemeClr val="tx2"/>
                </a:solidFill>
              </a:rPr>
              <a:t>1,887</a:t>
            </a:r>
            <a:endParaRPr lang="en-US" sz="2800" b="0" dirty="0" smtClean="0">
              <a:solidFill>
                <a:schemeClr val="tx2"/>
              </a:solidFill>
            </a:endParaRPr>
          </a:p>
          <a:p>
            <a:pPr algn="r">
              <a:spcBef>
                <a:spcPts val="1200"/>
              </a:spcBef>
              <a:tabLst>
                <a:tab pos="1200150" algn="l"/>
                <a:tab pos="2290763" algn="l"/>
                <a:tab pos="3657600" algn="l"/>
                <a:tab pos="5033963" algn="l"/>
              </a:tabLst>
            </a:pPr>
            <a:r>
              <a:rPr lang="en-US" sz="2800" dirty="0" smtClean="0">
                <a:solidFill>
                  <a:schemeClr val="tx2"/>
                </a:solidFill>
              </a:rPr>
              <a:t>72</a:t>
            </a:r>
            <a:endParaRPr lang="en-US" sz="2800" b="0" baseline="30000" dirty="0">
              <a:solidFill>
                <a:schemeClr val="tx2"/>
              </a:solidFill>
            </a:endParaRPr>
          </a:p>
          <a:p>
            <a:pPr algn="r">
              <a:spcBef>
                <a:spcPts val="1200"/>
              </a:spcBef>
              <a:tabLst>
                <a:tab pos="1200150" algn="l"/>
                <a:tab pos="2290763" algn="l"/>
                <a:tab pos="3657600" algn="l"/>
                <a:tab pos="5033963" algn="l"/>
              </a:tabLst>
            </a:pPr>
            <a:r>
              <a:rPr lang="en-US" sz="2800" dirty="0" smtClean="0">
                <a:solidFill>
                  <a:schemeClr val="tx2"/>
                </a:solidFill>
              </a:rPr>
              <a:t>5,050</a:t>
            </a:r>
            <a:endParaRPr lang="en-US" sz="2800" b="0" baseline="30000" dirty="0">
              <a:solidFill>
                <a:schemeClr val="tx2"/>
              </a:solidFill>
            </a:endParaRPr>
          </a:p>
          <a:p>
            <a:pPr algn="r">
              <a:spcBef>
                <a:spcPts val="1200"/>
              </a:spcBef>
              <a:tabLst>
                <a:tab pos="1200150" algn="l"/>
                <a:tab pos="2290763" algn="l"/>
                <a:tab pos="3657600" algn="l"/>
                <a:tab pos="5033963" algn="l"/>
              </a:tabLst>
            </a:pPr>
            <a:r>
              <a:rPr lang="en-US" sz="2800" dirty="0" smtClean="0">
                <a:solidFill>
                  <a:schemeClr val="tx2"/>
                </a:solidFill>
              </a:rPr>
              <a:t>26,005</a:t>
            </a:r>
            <a:endParaRPr lang="en-US" sz="2800" b="0" baseline="30000" dirty="0" smtClean="0">
              <a:solidFill>
                <a:schemeClr val="tx2"/>
              </a:solidFill>
            </a:endParaRPr>
          </a:p>
          <a:p>
            <a:pPr algn="r">
              <a:spcBef>
                <a:spcPts val="1200"/>
              </a:spcBef>
              <a:tabLst>
                <a:tab pos="1200150" algn="l"/>
                <a:tab pos="2290763" algn="l"/>
                <a:tab pos="3657600" algn="l"/>
                <a:tab pos="5033963" algn="l"/>
              </a:tabLst>
            </a:pPr>
            <a:r>
              <a:rPr lang="en-US" sz="2800" dirty="0" smtClean="0">
                <a:solidFill>
                  <a:schemeClr val="tx2"/>
                </a:solidFill>
              </a:rPr>
              <a:t>750</a:t>
            </a:r>
            <a:r>
              <a:rPr lang="en-US" sz="2800" baseline="30000" dirty="0">
                <a:solidFill>
                  <a:schemeClr val="tx2"/>
                </a:solidFill>
              </a:rPr>
              <a:t>2</a:t>
            </a:r>
            <a:endParaRPr lang="en-US" sz="2800" b="0" baseline="30000" dirty="0">
              <a:solidFill>
                <a:schemeClr val="tx2"/>
              </a:solidFill>
            </a:endParaRPr>
          </a:p>
        </p:txBody>
      </p:sp>
      <p:sp>
        <p:nvSpPr>
          <p:cNvPr id="22" name="TextBox 7"/>
          <p:cNvSpPr txBox="1">
            <a:spLocks noChangeArrowheads="1"/>
          </p:cNvSpPr>
          <p:nvPr/>
        </p:nvSpPr>
        <p:spPr bwMode="auto">
          <a:xfrm>
            <a:off x="6269592" y="2631620"/>
            <a:ext cx="1764064" cy="3447098"/>
          </a:xfrm>
          <a:prstGeom prst="rect">
            <a:avLst/>
          </a:prstGeom>
          <a:noFill/>
          <a:ln w="9525">
            <a:noFill/>
            <a:miter lim="800000"/>
            <a:headEnd/>
            <a:tailEnd/>
          </a:ln>
        </p:spPr>
        <p:txBody>
          <a:bodyPr wrap="square">
            <a:spAutoFit/>
          </a:bodyPr>
          <a:lstStyle/>
          <a:p>
            <a:pPr algn="r">
              <a:spcBef>
                <a:spcPts val="600"/>
              </a:spcBef>
              <a:tabLst>
                <a:tab pos="1200150" algn="l"/>
                <a:tab pos="2290763" algn="l"/>
                <a:tab pos="3657600" algn="l"/>
                <a:tab pos="5033963" algn="l"/>
              </a:tabLst>
            </a:pPr>
            <a:r>
              <a:rPr lang="en-US" sz="2800" dirty="0" smtClean="0">
                <a:solidFill>
                  <a:schemeClr val="tx2"/>
                </a:solidFill>
              </a:rPr>
              <a:t>71</a:t>
            </a:r>
            <a:endParaRPr lang="en-US" sz="2800" b="0" dirty="0">
              <a:solidFill>
                <a:schemeClr val="tx2"/>
              </a:solidFill>
            </a:endParaRPr>
          </a:p>
          <a:p>
            <a:pPr algn="r">
              <a:spcBef>
                <a:spcPts val="1200"/>
              </a:spcBef>
              <a:tabLst>
                <a:tab pos="1200150" algn="l"/>
                <a:tab pos="2290763" algn="l"/>
                <a:tab pos="3657600" algn="l"/>
                <a:tab pos="5033963" algn="l"/>
              </a:tabLst>
            </a:pPr>
            <a:r>
              <a:rPr lang="en-US" sz="2800" dirty="0" smtClean="0">
                <a:solidFill>
                  <a:schemeClr val="tx2"/>
                </a:solidFill>
              </a:rPr>
              <a:t>2,048</a:t>
            </a:r>
          </a:p>
          <a:p>
            <a:pPr algn="r">
              <a:spcBef>
                <a:spcPts val="1200"/>
              </a:spcBef>
              <a:tabLst>
                <a:tab pos="1200150" algn="l"/>
                <a:tab pos="2290763" algn="l"/>
                <a:tab pos="3657600" algn="l"/>
                <a:tab pos="5033963" algn="l"/>
              </a:tabLst>
            </a:pPr>
            <a:r>
              <a:rPr lang="en-US" sz="2800" dirty="0" smtClean="0">
                <a:solidFill>
                  <a:schemeClr val="tx2"/>
                </a:solidFill>
              </a:rPr>
              <a:t>66</a:t>
            </a:r>
            <a:endParaRPr lang="en-US" sz="2800" b="0" baseline="30000" dirty="0">
              <a:solidFill>
                <a:schemeClr val="tx2"/>
              </a:solidFill>
            </a:endParaRPr>
          </a:p>
          <a:p>
            <a:pPr algn="r">
              <a:spcBef>
                <a:spcPts val="1200"/>
              </a:spcBef>
              <a:tabLst>
                <a:tab pos="1200150" algn="l"/>
                <a:tab pos="2290763" algn="l"/>
                <a:tab pos="3657600" algn="l"/>
                <a:tab pos="5033963" algn="l"/>
              </a:tabLst>
            </a:pPr>
            <a:r>
              <a:rPr lang="en-US" sz="2800" dirty="0" smtClean="0">
                <a:solidFill>
                  <a:schemeClr val="tx2"/>
                </a:solidFill>
              </a:rPr>
              <a:t>5,200</a:t>
            </a:r>
            <a:r>
              <a:rPr lang="en-US" sz="2800" baseline="30000" dirty="0" smtClean="0">
                <a:solidFill>
                  <a:schemeClr val="tx2"/>
                </a:solidFill>
              </a:rPr>
              <a:t>3</a:t>
            </a:r>
            <a:endParaRPr lang="en-US" sz="2800" b="0" baseline="30000" dirty="0">
              <a:solidFill>
                <a:schemeClr val="tx2"/>
              </a:solidFill>
            </a:endParaRPr>
          </a:p>
          <a:p>
            <a:pPr algn="r">
              <a:spcBef>
                <a:spcPts val="1200"/>
              </a:spcBef>
              <a:tabLst>
                <a:tab pos="1200150" algn="l"/>
                <a:tab pos="2290763" algn="l"/>
                <a:tab pos="3657600" algn="l"/>
                <a:tab pos="5033963" algn="l"/>
              </a:tabLst>
            </a:pPr>
            <a:r>
              <a:rPr lang="en-US" sz="2800" dirty="0" smtClean="0">
                <a:solidFill>
                  <a:schemeClr val="tx2"/>
                </a:solidFill>
              </a:rPr>
              <a:t>40,017</a:t>
            </a:r>
            <a:r>
              <a:rPr lang="en-US" sz="2800" baseline="30000" dirty="0" smtClean="0">
                <a:solidFill>
                  <a:schemeClr val="tx2"/>
                </a:solidFill>
              </a:rPr>
              <a:t>1</a:t>
            </a:r>
            <a:endParaRPr lang="en-US" sz="2800" b="0" baseline="30000" dirty="0" smtClean="0">
              <a:solidFill>
                <a:schemeClr val="tx2"/>
              </a:solidFill>
            </a:endParaRPr>
          </a:p>
          <a:p>
            <a:pPr algn="r">
              <a:spcBef>
                <a:spcPts val="1200"/>
              </a:spcBef>
              <a:tabLst>
                <a:tab pos="1200150" algn="l"/>
                <a:tab pos="2290763" algn="l"/>
                <a:tab pos="3657600" algn="l"/>
                <a:tab pos="5033963" algn="l"/>
              </a:tabLst>
            </a:pPr>
            <a:r>
              <a:rPr lang="en-US" sz="2800" dirty="0" smtClean="0">
                <a:solidFill>
                  <a:schemeClr val="tx2"/>
                </a:solidFill>
              </a:rPr>
              <a:t>610</a:t>
            </a:r>
            <a:r>
              <a:rPr lang="en-US" sz="2800" baseline="30000" dirty="0" smtClean="0">
                <a:solidFill>
                  <a:schemeClr val="tx2"/>
                </a:solidFill>
              </a:rPr>
              <a:t>2,3</a:t>
            </a:r>
            <a:endParaRPr lang="en-US" sz="2800" b="0" baseline="30000" dirty="0">
              <a:solidFill>
                <a:schemeClr val="tx2"/>
              </a:solidFill>
            </a:endParaRPr>
          </a:p>
        </p:txBody>
      </p:sp>
      <p:sp>
        <p:nvSpPr>
          <p:cNvPr id="2" name="TextBox 1"/>
          <p:cNvSpPr txBox="1"/>
          <p:nvPr/>
        </p:nvSpPr>
        <p:spPr>
          <a:xfrm>
            <a:off x="533400" y="6337876"/>
            <a:ext cx="5519460" cy="369332"/>
          </a:xfrm>
          <a:prstGeom prst="rect">
            <a:avLst/>
          </a:prstGeom>
          <a:noFill/>
        </p:spPr>
        <p:txBody>
          <a:bodyPr wrap="none" rtlCol="0">
            <a:spAutoFit/>
          </a:bodyPr>
          <a:lstStyle/>
          <a:p>
            <a:r>
              <a:rPr lang="en-US" dirty="0" smtClean="0">
                <a:solidFill>
                  <a:schemeClr val="tx2"/>
                </a:solidFill>
              </a:rPr>
              <a:t>Delta increased CORS GPS grow due to GLONASS</a:t>
            </a:r>
            <a:endParaRPr lang="en-US" dirty="0">
              <a:solidFill>
                <a:schemeClr val="tx2"/>
              </a:solidFill>
            </a:endParaRPr>
          </a:p>
        </p:txBody>
      </p:sp>
    </p:spTree>
    <p:extLst>
      <p:ext uri="{BB962C8B-B14F-4D97-AF65-F5344CB8AC3E}">
        <p14:creationId xmlns:p14="http://schemas.microsoft.com/office/powerpoint/2010/main" val="3304174670"/>
      </p:ext>
    </p:extLst>
  </p:cSld>
  <p:clrMapOvr>
    <a:masterClrMapping/>
  </p:clrMapOvr>
  <p:transition spd="slow">
    <p:pull/>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828338" y="152400"/>
            <a:ext cx="5148823" cy="925511"/>
          </a:xfrm>
          <a:prstGeom prst="rect">
            <a:avLst/>
          </a:prstGeom>
          <a:noFill/>
          <a:ln w="9525">
            <a:noFill/>
            <a:round/>
            <a:headEnd/>
            <a:tailEnd/>
          </a:ln>
          <a:effectLst/>
        </p:spPr>
        <p:txBody>
          <a:bodyPr wrap="none" lIns="90000" tIns="46800" rIns="90000" bIns="46800">
            <a:spAutoFit/>
          </a:bodyPr>
          <a:lstStyle/>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chemeClr val="tx2"/>
                </a:solidFill>
                <a:ea typeface="DejaVu LGC Sans" charset="0"/>
                <a:cs typeface="DejaVu LGC Sans" charset="0"/>
              </a:rPr>
              <a:t>STP Division Overview</a:t>
            </a:r>
            <a:endParaRPr lang="en-US" sz="3200" b="1" u="sng" dirty="0" smtClean="0">
              <a:solidFill>
                <a:schemeClr val="tx2"/>
              </a:solidFill>
              <a:ea typeface="DejaVu LGC Sans" charset="0"/>
              <a:cs typeface="DejaVu LGC Sans" charset="0"/>
            </a:endParaRPr>
          </a:p>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smtClean="0">
                <a:solidFill>
                  <a:schemeClr val="tx2"/>
                </a:solidFill>
              </a:rPr>
              <a:t>WDS Data Stewardship Award </a:t>
            </a:r>
            <a:endParaRPr lang="en-US" sz="2800" dirty="0">
              <a:solidFill>
                <a:schemeClr val="tx2"/>
              </a:solidFill>
              <a:ea typeface="DejaVu LGC Sans" charset="0"/>
              <a:cs typeface="DejaVu LGC Sans" charset="0"/>
            </a:endParaRPr>
          </a:p>
        </p:txBody>
      </p:sp>
      <p:pic>
        <p:nvPicPr>
          <p:cNvPr id="2050" name="Picture 2" descr="h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 y="5675228"/>
            <a:ext cx="8229600" cy="1106571"/>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000" y="1358777"/>
            <a:ext cx="5077153" cy="4339650"/>
          </a:xfrm>
          <a:prstGeom prst="rect">
            <a:avLst/>
          </a:prstGeom>
          <a:noFill/>
        </p:spPr>
        <p:txBody>
          <a:bodyPr wrap="square" rtlCol="0">
            <a:spAutoFit/>
          </a:bodyPr>
          <a:lstStyle/>
          <a:p>
            <a:pPr algn="ctr"/>
            <a:r>
              <a:rPr lang="en-US" dirty="0" smtClean="0">
                <a:solidFill>
                  <a:schemeClr val="tx2"/>
                </a:solidFill>
              </a:rPr>
              <a:t>Dr. Rob </a:t>
            </a:r>
            <a:r>
              <a:rPr lang="en-US" dirty="0" err="1" smtClean="0">
                <a:solidFill>
                  <a:schemeClr val="tx2"/>
                </a:solidFill>
              </a:rPr>
              <a:t>Redmon</a:t>
            </a:r>
            <a:endParaRPr lang="en-US" dirty="0" smtClean="0">
              <a:solidFill>
                <a:schemeClr val="tx2"/>
              </a:solidFill>
            </a:endParaRPr>
          </a:p>
          <a:p>
            <a:pPr algn="ctr"/>
            <a:r>
              <a:rPr lang="en-US" dirty="0" smtClean="0">
                <a:solidFill>
                  <a:schemeClr val="tx2"/>
                </a:solidFill>
              </a:rPr>
              <a:t>WDS </a:t>
            </a:r>
            <a:r>
              <a:rPr lang="en-US" dirty="0">
                <a:solidFill>
                  <a:schemeClr val="tx2"/>
                </a:solidFill>
              </a:rPr>
              <a:t>Data Stewardship </a:t>
            </a:r>
            <a:r>
              <a:rPr lang="en-US" dirty="0" smtClean="0">
                <a:solidFill>
                  <a:schemeClr val="tx2"/>
                </a:solidFill>
              </a:rPr>
              <a:t>Award</a:t>
            </a:r>
            <a:endParaRPr lang="en-US" dirty="0">
              <a:solidFill>
                <a:schemeClr val="tx2"/>
              </a:solidFill>
            </a:endParaRPr>
          </a:p>
          <a:p>
            <a:pPr algn="ctr"/>
            <a:r>
              <a:rPr lang="en-US" dirty="0" smtClean="0">
                <a:solidFill>
                  <a:schemeClr val="tx2"/>
                </a:solidFill>
              </a:rPr>
              <a:t>2014</a:t>
            </a:r>
          </a:p>
          <a:p>
            <a:pPr algn="ctr">
              <a:spcBef>
                <a:spcPts val="1200"/>
              </a:spcBef>
            </a:pPr>
            <a:r>
              <a:rPr lang="en-US" u="sng" dirty="0" smtClean="0">
                <a:solidFill>
                  <a:schemeClr val="tx2"/>
                </a:solidFill>
              </a:rPr>
              <a:t>Cited for</a:t>
            </a:r>
          </a:p>
          <a:p>
            <a:pPr algn="ctr">
              <a:spcBef>
                <a:spcPts val="300"/>
              </a:spcBef>
            </a:pPr>
            <a:r>
              <a:rPr lang="en-US" dirty="0" smtClean="0">
                <a:solidFill>
                  <a:schemeClr val="tx2"/>
                </a:solidFill>
              </a:rPr>
              <a:t>“</a:t>
            </a:r>
            <a:r>
              <a:rPr lang="en-US" i="1" dirty="0">
                <a:solidFill>
                  <a:schemeClr val="tx2"/>
                </a:solidFill>
              </a:rPr>
              <a:t>E</a:t>
            </a:r>
            <a:r>
              <a:rPr lang="en-US" i="1" dirty="0" smtClean="0">
                <a:solidFill>
                  <a:schemeClr val="tx2"/>
                </a:solidFill>
              </a:rPr>
              <a:t>xceptional </a:t>
            </a:r>
            <a:r>
              <a:rPr lang="en-US" i="1" dirty="0">
                <a:solidFill>
                  <a:schemeClr val="tx2"/>
                </a:solidFill>
              </a:rPr>
              <a:t>contributions to the </a:t>
            </a:r>
            <a:r>
              <a:rPr lang="en-US" i="1" dirty="0" smtClean="0">
                <a:solidFill>
                  <a:schemeClr val="tx2"/>
                </a:solidFill>
              </a:rPr>
              <a:t>improvement</a:t>
            </a:r>
          </a:p>
          <a:p>
            <a:pPr algn="ctr"/>
            <a:r>
              <a:rPr lang="en-US" i="1" dirty="0" smtClean="0">
                <a:solidFill>
                  <a:schemeClr val="tx2"/>
                </a:solidFill>
              </a:rPr>
              <a:t>of scientific data stewardship</a:t>
            </a:r>
          </a:p>
          <a:p>
            <a:pPr algn="ctr"/>
            <a:r>
              <a:rPr lang="en-US" i="1" dirty="0" smtClean="0">
                <a:solidFill>
                  <a:schemeClr val="tx2"/>
                </a:solidFill>
              </a:rPr>
              <a:t>by </a:t>
            </a:r>
            <a:r>
              <a:rPr lang="en-US" i="1" dirty="0">
                <a:solidFill>
                  <a:schemeClr val="tx2"/>
                </a:solidFill>
              </a:rPr>
              <a:t>early career </a:t>
            </a:r>
            <a:r>
              <a:rPr lang="en-US" i="1" dirty="0" smtClean="0">
                <a:solidFill>
                  <a:schemeClr val="tx2"/>
                </a:solidFill>
              </a:rPr>
              <a:t>researchers</a:t>
            </a:r>
            <a:r>
              <a:rPr lang="en-US" dirty="0" smtClean="0">
                <a:solidFill>
                  <a:schemeClr val="tx2"/>
                </a:solidFill>
              </a:rPr>
              <a:t>”</a:t>
            </a:r>
          </a:p>
          <a:p>
            <a:pPr algn="ctr">
              <a:spcBef>
                <a:spcPts val="1200"/>
              </a:spcBef>
            </a:pPr>
            <a:r>
              <a:rPr lang="en-US" sz="1600" u="sng" dirty="0" smtClean="0">
                <a:solidFill>
                  <a:schemeClr val="tx2"/>
                </a:solidFill>
              </a:rPr>
              <a:t>Also</a:t>
            </a:r>
          </a:p>
          <a:p>
            <a:pPr algn="ctr">
              <a:spcBef>
                <a:spcPts val="300"/>
              </a:spcBef>
            </a:pPr>
            <a:r>
              <a:rPr lang="en-US" sz="1600" dirty="0" smtClean="0">
                <a:solidFill>
                  <a:schemeClr val="tx2"/>
                </a:solidFill>
              </a:rPr>
              <a:t>Notification of Rob’s award</a:t>
            </a:r>
          </a:p>
          <a:p>
            <a:pPr algn="ctr"/>
            <a:r>
              <a:rPr lang="en-US" sz="1600" dirty="0" smtClean="0">
                <a:solidFill>
                  <a:schemeClr val="tx2"/>
                </a:solidFill>
              </a:rPr>
              <a:t> included as a </a:t>
            </a:r>
            <a:r>
              <a:rPr lang="en-US" sz="1600" dirty="0" smtClean="0">
                <a:solidFill>
                  <a:schemeClr val="tx2"/>
                </a:solidFill>
                <a:hlinkClick r:id="rId3"/>
              </a:rPr>
              <a:t>news item</a:t>
            </a:r>
            <a:r>
              <a:rPr lang="en-US" sz="1600" dirty="0" smtClean="0">
                <a:solidFill>
                  <a:schemeClr val="tx2"/>
                </a:solidFill>
              </a:rPr>
              <a:t> in the</a:t>
            </a:r>
          </a:p>
          <a:p>
            <a:pPr algn="ctr"/>
            <a:r>
              <a:rPr lang="en-US" sz="1600" dirty="0" smtClean="0">
                <a:solidFill>
                  <a:schemeClr val="tx2"/>
                </a:solidFill>
              </a:rPr>
              <a:t>Space Weather Journal</a:t>
            </a:r>
          </a:p>
          <a:p>
            <a:pPr algn="just">
              <a:spcBef>
                <a:spcPts val="1200"/>
              </a:spcBef>
            </a:pPr>
            <a:r>
              <a:rPr lang="en-US" sz="1600" dirty="0" smtClean="0">
                <a:solidFill>
                  <a:schemeClr val="tx2"/>
                </a:solidFill>
              </a:rPr>
              <a:t>Rob received his award at the </a:t>
            </a:r>
            <a:r>
              <a:rPr lang="en-US" sz="1600" dirty="0" err="1" smtClean="0">
                <a:solidFill>
                  <a:schemeClr val="tx2"/>
                </a:solidFill>
              </a:rPr>
              <a:t>SciDataCon</a:t>
            </a:r>
            <a:r>
              <a:rPr lang="en-US" sz="1600" dirty="0">
                <a:solidFill>
                  <a:schemeClr val="tx2"/>
                </a:solidFill>
              </a:rPr>
              <a:t> 2014, Jawaharlal Nehru University Convention Centre, </a:t>
            </a:r>
            <a:r>
              <a:rPr lang="en-US" sz="1600" dirty="0" smtClean="0">
                <a:solidFill>
                  <a:schemeClr val="tx2"/>
                </a:solidFill>
              </a:rPr>
              <a:t>New Delhi, India (November 2014)</a:t>
            </a:r>
            <a:endParaRPr lang="en-US" sz="1600" dirty="0">
              <a:solidFill>
                <a:schemeClr val="tx2"/>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219200"/>
            <a:ext cx="2872740" cy="4313424"/>
          </a:xfrm>
          <a:prstGeom prst="rect">
            <a:avLst/>
          </a:prstGeom>
          <a:ln w="19050">
            <a:solidFill>
              <a:schemeClr val="tx2"/>
            </a:solidFill>
          </a:ln>
        </p:spPr>
      </p:pic>
    </p:spTree>
    <p:extLst>
      <p:ext uri="{BB962C8B-B14F-4D97-AF65-F5344CB8AC3E}">
        <p14:creationId xmlns:p14="http://schemas.microsoft.com/office/powerpoint/2010/main" val="521264272"/>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094627" y="152400"/>
            <a:ext cx="4616242" cy="925511"/>
          </a:xfrm>
          <a:prstGeom prst="rect">
            <a:avLst/>
          </a:prstGeom>
          <a:noFill/>
          <a:ln w="9525">
            <a:noFill/>
            <a:round/>
            <a:headEnd/>
            <a:tailEnd/>
          </a:ln>
          <a:effectLst/>
        </p:spPr>
        <p:txBody>
          <a:bodyPr wrap="none" lIns="90000" tIns="46800" rIns="90000" bIns="46800">
            <a:spAutoFit/>
          </a:bodyPr>
          <a:lstStyle/>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chemeClr val="tx2"/>
                </a:solidFill>
                <a:ea typeface="DejaVu LGC Sans" charset="0"/>
                <a:cs typeface="DejaVu LGC Sans" charset="0"/>
              </a:rPr>
              <a:t>STP Division Overview</a:t>
            </a:r>
            <a:endParaRPr lang="en-US" sz="3200" b="1" u="sng" dirty="0" smtClean="0">
              <a:solidFill>
                <a:schemeClr val="tx2"/>
              </a:solidFill>
              <a:ea typeface="DejaVu LGC Sans" charset="0"/>
              <a:cs typeface="DejaVu LGC Sans" charset="0"/>
            </a:endParaRPr>
          </a:p>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smtClean="0">
                <a:solidFill>
                  <a:schemeClr val="tx2"/>
                </a:solidFill>
                <a:ea typeface="DejaVu LGC Sans" charset="0"/>
                <a:cs typeface="DejaVu LGC Sans" charset="0"/>
              </a:rPr>
              <a:t>Brief Retrospective</a:t>
            </a:r>
            <a:endParaRPr lang="en-US" sz="2800" b="0" dirty="0">
              <a:solidFill>
                <a:schemeClr val="tx2"/>
              </a:solidFill>
              <a:ea typeface="DejaVu LGC Sans" charset="0"/>
              <a:cs typeface="DejaVu LGC Sans" charset="0"/>
            </a:endParaRPr>
          </a:p>
        </p:txBody>
      </p:sp>
      <p:sp>
        <p:nvSpPr>
          <p:cNvPr id="3" name="TextBox 2"/>
          <p:cNvSpPr txBox="1"/>
          <p:nvPr/>
        </p:nvSpPr>
        <p:spPr>
          <a:xfrm>
            <a:off x="304800" y="1219200"/>
            <a:ext cx="7924800" cy="5724644"/>
          </a:xfrm>
          <a:prstGeom prst="rect">
            <a:avLst/>
          </a:prstGeom>
          <a:noFill/>
          <a:ln>
            <a:noFill/>
          </a:ln>
        </p:spPr>
        <p:txBody>
          <a:bodyPr wrap="square" rtlCol="0">
            <a:spAutoFit/>
          </a:bodyPr>
          <a:lstStyle/>
          <a:p>
            <a:pPr marL="700088" indent="-1339850" algn="just">
              <a:spcBef>
                <a:spcPts val="300"/>
              </a:spcBef>
              <a:tabLst>
                <a:tab pos="685800" algn="l"/>
              </a:tabLst>
            </a:pPr>
            <a:r>
              <a:rPr lang="en-US" sz="1400" dirty="0" smtClean="0">
                <a:solidFill>
                  <a:schemeClr val="tx2"/>
                </a:solidFill>
              </a:rPr>
              <a:t>1942	</a:t>
            </a:r>
            <a:r>
              <a:rPr lang="en-US" sz="1400" dirty="0" err="1" smtClean="0">
                <a:solidFill>
                  <a:schemeClr val="tx2"/>
                </a:solidFill>
              </a:rPr>
              <a:t>Interservice</a:t>
            </a:r>
            <a:r>
              <a:rPr lang="en-US" sz="1400" dirty="0" smtClean="0">
                <a:solidFill>
                  <a:schemeClr val="tx2"/>
                </a:solidFill>
              </a:rPr>
              <a:t> Radio Propagation Laboratory (IRPL) formed at NBS (DOC) in Washington D.C.</a:t>
            </a:r>
          </a:p>
          <a:p>
            <a:pPr marL="700088" indent="-1339850" algn="just">
              <a:spcBef>
                <a:spcPts val="300"/>
              </a:spcBef>
              <a:tabLst>
                <a:tab pos="685800" algn="l"/>
              </a:tabLst>
            </a:pPr>
            <a:r>
              <a:rPr lang="en-US" sz="1400" dirty="0" smtClean="0">
                <a:solidFill>
                  <a:schemeClr val="tx2"/>
                </a:solidFill>
              </a:rPr>
              <a:t>1946	Central Radio Propagation Laboratory (CRPL) formed  to replace IRPL</a:t>
            </a:r>
          </a:p>
          <a:p>
            <a:pPr marL="700088" indent="-1339850" algn="just">
              <a:spcBef>
                <a:spcPts val="300"/>
              </a:spcBef>
              <a:tabLst>
                <a:tab pos="685800" algn="l"/>
              </a:tabLst>
            </a:pPr>
            <a:r>
              <a:rPr lang="en-US" sz="1400" dirty="0" smtClean="0">
                <a:solidFill>
                  <a:schemeClr val="tx2"/>
                </a:solidFill>
              </a:rPr>
              <a:t>1957	World Data Center A (WDC-A) established in CRPL</a:t>
            </a:r>
          </a:p>
          <a:p>
            <a:pPr marL="700088" indent="-1339850" algn="just">
              <a:spcBef>
                <a:spcPts val="300"/>
              </a:spcBef>
              <a:tabLst>
                <a:tab pos="685800" algn="l"/>
              </a:tabLst>
            </a:pPr>
            <a:r>
              <a:rPr lang="en-US" sz="1400" dirty="0" smtClean="0">
                <a:solidFill>
                  <a:schemeClr val="tx2"/>
                </a:solidFill>
              </a:rPr>
              <a:t>1965	Environmental Sciences Services Administration (ESSA) formed to include CRPL and the Environmental Research Laboratories (ERL)</a:t>
            </a:r>
          </a:p>
          <a:p>
            <a:pPr marL="700088" indent="-1339850" algn="just">
              <a:spcBef>
                <a:spcPts val="300"/>
              </a:spcBef>
              <a:tabLst>
                <a:tab pos="685800" algn="l"/>
              </a:tabLst>
            </a:pPr>
            <a:r>
              <a:rPr lang="en-US" sz="1400" dirty="0" smtClean="0">
                <a:solidFill>
                  <a:schemeClr val="tx2"/>
                </a:solidFill>
              </a:rPr>
              <a:t>1966	</a:t>
            </a:r>
            <a:r>
              <a:rPr lang="en-US" sz="1400" dirty="0" err="1" smtClean="0">
                <a:solidFill>
                  <a:schemeClr val="tx2"/>
                </a:solidFill>
              </a:rPr>
              <a:t>Aeronomy</a:t>
            </a:r>
            <a:r>
              <a:rPr lang="en-US" sz="1400" dirty="0" smtClean="0">
                <a:solidFill>
                  <a:schemeClr val="tx2"/>
                </a:solidFill>
              </a:rPr>
              <a:t> and Space Data Center (ASDC) established under the Space Dynamics Laboratory (SDL) within ERL</a:t>
            </a:r>
          </a:p>
          <a:p>
            <a:pPr marL="700088" indent="-1339850" algn="just">
              <a:spcBef>
                <a:spcPts val="300"/>
              </a:spcBef>
              <a:tabLst>
                <a:tab pos="685800" algn="l"/>
              </a:tabLst>
            </a:pPr>
            <a:r>
              <a:rPr lang="en-US" sz="1400" dirty="0" smtClean="0">
                <a:solidFill>
                  <a:schemeClr val="tx2"/>
                </a:solidFill>
              </a:rPr>
              <a:t>1970	NOAA established within DOC</a:t>
            </a:r>
          </a:p>
          <a:p>
            <a:pPr marL="700088" indent="-1339850" algn="just">
              <a:spcBef>
                <a:spcPts val="300"/>
              </a:spcBef>
              <a:tabLst>
                <a:tab pos="685800" algn="l"/>
              </a:tabLst>
            </a:pPr>
            <a:r>
              <a:rPr lang="en-US" sz="1400" dirty="0" smtClean="0">
                <a:solidFill>
                  <a:schemeClr val="tx2"/>
                </a:solidFill>
              </a:rPr>
              <a:t>1972	National Geophysical and Solar and Terrestrial Data Center (NGSDC) formed to include the </a:t>
            </a:r>
            <a:r>
              <a:rPr lang="en-US" sz="1400" b="1" dirty="0" smtClean="0">
                <a:solidFill>
                  <a:schemeClr val="tx2"/>
                </a:solidFill>
              </a:rPr>
              <a:t>Solar and Terrestrial Physics (STP) Division</a:t>
            </a:r>
            <a:endParaRPr lang="en-US" sz="1400" dirty="0" smtClean="0">
              <a:solidFill>
                <a:schemeClr val="tx2"/>
              </a:solidFill>
            </a:endParaRPr>
          </a:p>
          <a:p>
            <a:pPr marL="700088" indent="-1339850" algn="just">
              <a:spcBef>
                <a:spcPts val="300"/>
              </a:spcBef>
              <a:tabLst>
                <a:tab pos="685800" algn="l"/>
              </a:tabLst>
            </a:pPr>
            <a:r>
              <a:rPr lang="en-US" sz="1400" dirty="0" smtClean="0">
                <a:solidFill>
                  <a:schemeClr val="tx2"/>
                </a:solidFill>
              </a:rPr>
              <a:t>1973	NGSDC assigned responsibility for archive of GOES and TIROS space environmental data</a:t>
            </a:r>
          </a:p>
          <a:p>
            <a:pPr marL="700088" indent="-1339850" algn="just">
              <a:spcBef>
                <a:spcPts val="300"/>
              </a:spcBef>
              <a:tabLst>
                <a:tab pos="685800" algn="l"/>
              </a:tabLst>
            </a:pPr>
            <a:r>
              <a:rPr lang="en-US" sz="1400" dirty="0" smtClean="0">
                <a:solidFill>
                  <a:schemeClr val="tx2"/>
                </a:solidFill>
              </a:rPr>
              <a:t>1982	NGSDC renamed the National Geophysical Data Center (NGDC)</a:t>
            </a:r>
          </a:p>
          <a:p>
            <a:pPr marL="700088" indent="-1339850" algn="just">
              <a:spcBef>
                <a:spcPts val="300"/>
              </a:spcBef>
              <a:tabLst>
                <a:tab pos="685800" algn="l"/>
              </a:tabLst>
            </a:pPr>
            <a:r>
              <a:rPr lang="en-US" sz="1400" dirty="0" smtClean="0">
                <a:solidFill>
                  <a:schemeClr val="tx2"/>
                </a:solidFill>
              </a:rPr>
              <a:t>2011	WDC(-A)  for STP merges with the WDC for Geophysics and Marine Geology to become the World Data Service for Geophysics</a:t>
            </a:r>
          </a:p>
          <a:p>
            <a:pPr marL="700088" indent="-1339850" algn="just">
              <a:spcBef>
                <a:spcPts val="300"/>
              </a:spcBef>
              <a:tabLst>
                <a:tab pos="685800" algn="l"/>
              </a:tabLst>
            </a:pPr>
            <a:r>
              <a:rPr lang="en-US" sz="1400" dirty="0" smtClean="0">
                <a:solidFill>
                  <a:schemeClr val="tx2"/>
                </a:solidFill>
              </a:rPr>
              <a:t>2012	STP assumes responsibilities from SWPC for supporting the GOES-R space weather sensors acquisition and operations</a:t>
            </a:r>
          </a:p>
          <a:p>
            <a:pPr marL="700088" indent="-1339850" algn="just">
              <a:spcBef>
                <a:spcPts val="300"/>
              </a:spcBef>
              <a:tabLst>
                <a:tab pos="685800" algn="l"/>
              </a:tabLst>
            </a:pPr>
            <a:r>
              <a:rPr lang="en-US" sz="1400" dirty="0" smtClean="0">
                <a:solidFill>
                  <a:schemeClr val="tx2"/>
                </a:solidFill>
              </a:rPr>
              <a:t>2014	NGDC assigned responsibility for the archive of DSCOVR solar wind data</a:t>
            </a:r>
          </a:p>
          <a:p>
            <a:pPr marL="700088" indent="-1339850" algn="just">
              <a:spcBef>
                <a:spcPts val="300"/>
              </a:spcBef>
              <a:tabLst>
                <a:tab pos="685800" algn="l"/>
              </a:tabLst>
            </a:pPr>
            <a:r>
              <a:rPr lang="en-US" sz="1400" dirty="0">
                <a:solidFill>
                  <a:schemeClr val="tx2"/>
                </a:solidFill>
              </a:rPr>
              <a:t>2</a:t>
            </a:r>
            <a:r>
              <a:rPr lang="en-US" sz="1400" dirty="0" smtClean="0">
                <a:solidFill>
                  <a:schemeClr val="tx2"/>
                </a:solidFill>
              </a:rPr>
              <a:t>015	NGDC merges with other NOAA Data Centers to become the Nation Center for Environment Information (NCEI); STP transitions to the Solar Geophysics Branch (SGB) within the Geophysical Science Division (GSD) of the Center for Coasts, Oceans and Geophysics (CCOG)</a:t>
            </a:r>
          </a:p>
          <a:p>
            <a:pPr algn="just">
              <a:tabLst>
                <a:tab pos="685800" algn="l"/>
              </a:tabLst>
            </a:pPr>
            <a:endParaRPr lang="en-US" sz="1400" dirty="0">
              <a:solidFill>
                <a:schemeClr val="tx2"/>
              </a:solidFill>
            </a:endParaRPr>
          </a:p>
        </p:txBody>
      </p:sp>
    </p:spTree>
    <p:extLst>
      <p:ext uri="{BB962C8B-B14F-4D97-AF65-F5344CB8AC3E}">
        <p14:creationId xmlns:p14="http://schemas.microsoft.com/office/powerpoint/2010/main" val="3816730408"/>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ogreatwomen.org/media/k2/items/cache/a63cd9e38964634741a5a3fe89055308_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233347"/>
            <a:ext cx="3518646" cy="228600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1232022" y="152400"/>
            <a:ext cx="6341457" cy="925511"/>
          </a:xfrm>
          <a:prstGeom prst="rect">
            <a:avLst/>
          </a:prstGeom>
          <a:noFill/>
          <a:ln w="9525">
            <a:noFill/>
            <a:round/>
            <a:headEnd/>
            <a:tailEnd/>
          </a:ln>
          <a:effectLst/>
        </p:spPr>
        <p:txBody>
          <a:bodyPr wrap="none" lIns="90000" tIns="46800" rIns="90000" bIns="46800">
            <a:spAutoFit/>
          </a:bodyPr>
          <a:lstStyle/>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chemeClr val="tx2"/>
                </a:solidFill>
                <a:ea typeface="DejaVu LGC Sans" charset="0"/>
                <a:cs typeface="DejaVu LGC Sans" charset="0"/>
              </a:rPr>
              <a:t>STP Division Overview</a:t>
            </a:r>
            <a:endParaRPr lang="en-US" sz="3200" b="1" u="sng" dirty="0" smtClean="0">
              <a:solidFill>
                <a:schemeClr val="tx2"/>
              </a:solidFill>
              <a:ea typeface="DejaVu LGC Sans" charset="0"/>
              <a:cs typeface="DejaVu LGC Sans" charset="0"/>
            </a:endParaRPr>
          </a:p>
          <a:p>
            <a:pPr algn="ctr">
              <a:lnSpc>
                <a:spcPct val="9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smtClean="0">
                <a:solidFill>
                  <a:schemeClr val="tx2"/>
                </a:solidFill>
                <a:ea typeface="DejaVu LGC Sans" charset="0"/>
                <a:cs typeface="DejaVu LGC Sans" charset="0"/>
              </a:rPr>
              <a:t>STP Chiefs / Directors WDC-A for STP</a:t>
            </a:r>
          </a:p>
        </p:txBody>
      </p:sp>
      <p:sp>
        <p:nvSpPr>
          <p:cNvPr id="2" name="TextBox 1"/>
          <p:cNvSpPr txBox="1"/>
          <p:nvPr/>
        </p:nvSpPr>
        <p:spPr>
          <a:xfrm>
            <a:off x="555392" y="3516868"/>
            <a:ext cx="3232616" cy="369332"/>
          </a:xfrm>
          <a:prstGeom prst="rect">
            <a:avLst/>
          </a:prstGeom>
          <a:noFill/>
        </p:spPr>
        <p:txBody>
          <a:bodyPr wrap="none" rtlCol="0">
            <a:spAutoFit/>
          </a:bodyPr>
          <a:lstStyle/>
          <a:p>
            <a:pPr algn="ctr"/>
            <a:r>
              <a:rPr lang="en-US" b="1" dirty="0" smtClean="0">
                <a:solidFill>
                  <a:schemeClr val="tx2"/>
                </a:solidFill>
              </a:rPr>
              <a:t>Virginia Lincoln (1972-1981)</a:t>
            </a:r>
            <a:endParaRPr lang="en-US" b="1" dirty="0">
              <a:solidFill>
                <a:schemeClr val="tx2"/>
              </a:solidFill>
            </a:endParaRPr>
          </a:p>
        </p:txBody>
      </p:sp>
      <p:sp>
        <p:nvSpPr>
          <p:cNvPr id="5" name="TextBox 4"/>
          <p:cNvSpPr txBox="1"/>
          <p:nvPr/>
        </p:nvSpPr>
        <p:spPr>
          <a:xfrm>
            <a:off x="4871292" y="3516868"/>
            <a:ext cx="2522870" cy="369332"/>
          </a:xfrm>
          <a:prstGeom prst="rect">
            <a:avLst/>
          </a:prstGeom>
          <a:noFill/>
        </p:spPr>
        <p:txBody>
          <a:bodyPr wrap="none" rtlCol="0">
            <a:spAutoFit/>
          </a:bodyPr>
          <a:lstStyle/>
          <a:p>
            <a:pPr algn="ctr"/>
            <a:r>
              <a:rPr lang="en-US" b="1" dirty="0" smtClean="0">
                <a:solidFill>
                  <a:schemeClr val="tx2"/>
                </a:solidFill>
              </a:rPr>
              <a:t>Joe Allen (1981-1995)</a:t>
            </a:r>
            <a:endParaRPr lang="en-US" b="1" dirty="0">
              <a:solidFill>
                <a:schemeClr val="tx2"/>
              </a:solidFill>
            </a:endParaRPr>
          </a:p>
        </p:txBody>
      </p:sp>
      <p:sp>
        <p:nvSpPr>
          <p:cNvPr id="6" name="TextBox 5"/>
          <p:cNvSpPr txBox="1"/>
          <p:nvPr/>
        </p:nvSpPr>
        <p:spPr>
          <a:xfrm>
            <a:off x="723669" y="6215064"/>
            <a:ext cx="2826415" cy="369332"/>
          </a:xfrm>
          <a:prstGeom prst="rect">
            <a:avLst/>
          </a:prstGeom>
          <a:noFill/>
        </p:spPr>
        <p:txBody>
          <a:bodyPr wrap="none" rtlCol="0">
            <a:spAutoFit/>
          </a:bodyPr>
          <a:lstStyle/>
          <a:p>
            <a:pPr algn="ctr"/>
            <a:r>
              <a:rPr lang="en-US" b="1" dirty="0" smtClean="0">
                <a:solidFill>
                  <a:schemeClr val="tx2"/>
                </a:solidFill>
              </a:rPr>
              <a:t>Herb </a:t>
            </a:r>
            <a:r>
              <a:rPr lang="en-US" b="1" dirty="0" err="1" smtClean="0">
                <a:solidFill>
                  <a:schemeClr val="tx2"/>
                </a:solidFill>
              </a:rPr>
              <a:t>Kroehl</a:t>
            </a:r>
            <a:r>
              <a:rPr lang="en-US" b="1" dirty="0" smtClean="0">
                <a:solidFill>
                  <a:schemeClr val="tx2"/>
                </a:solidFill>
              </a:rPr>
              <a:t> (1995-2004)</a:t>
            </a:r>
            <a:endParaRPr lang="en-US" b="1" dirty="0">
              <a:solidFill>
                <a:schemeClr val="tx2"/>
              </a:solidFill>
            </a:endParaRPr>
          </a:p>
        </p:txBody>
      </p:sp>
      <p:sp>
        <p:nvSpPr>
          <p:cNvPr id="7" name="TextBox 6"/>
          <p:cNvSpPr txBox="1"/>
          <p:nvPr/>
        </p:nvSpPr>
        <p:spPr>
          <a:xfrm>
            <a:off x="4849132" y="6215064"/>
            <a:ext cx="2569934" cy="369332"/>
          </a:xfrm>
          <a:prstGeom prst="rect">
            <a:avLst/>
          </a:prstGeom>
          <a:noFill/>
        </p:spPr>
        <p:txBody>
          <a:bodyPr wrap="none" rtlCol="0">
            <a:spAutoFit/>
          </a:bodyPr>
          <a:lstStyle/>
          <a:p>
            <a:pPr algn="ctr"/>
            <a:r>
              <a:rPr lang="en-US" b="1" dirty="0" smtClean="0">
                <a:solidFill>
                  <a:schemeClr val="tx2"/>
                </a:solidFill>
              </a:rPr>
              <a:t>Bill </a:t>
            </a:r>
            <a:r>
              <a:rPr lang="en-US" b="1" dirty="0" err="1" smtClean="0">
                <a:solidFill>
                  <a:schemeClr val="tx2"/>
                </a:solidFill>
              </a:rPr>
              <a:t>Denig</a:t>
            </a:r>
            <a:r>
              <a:rPr lang="en-US" b="1" dirty="0" smtClean="0">
                <a:solidFill>
                  <a:schemeClr val="tx2"/>
                </a:solidFill>
              </a:rPr>
              <a:t> (2005-2015)</a:t>
            </a:r>
            <a:endParaRPr lang="en-US" b="1" dirty="0">
              <a:solidFill>
                <a:schemeClr val="tx2"/>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986" y="1233347"/>
            <a:ext cx="1571297" cy="2286000"/>
          </a:xfrm>
          <a:prstGeom prst="rect">
            <a:avLst/>
          </a:prstGeom>
          <a:ln w="19050">
            <a:solidFill>
              <a:schemeClr val="tx2"/>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452" y="3925792"/>
            <a:ext cx="1596501" cy="2286000"/>
          </a:xfrm>
          <a:prstGeom prst="rect">
            <a:avLst/>
          </a:prstGeom>
          <a:ln w="19050">
            <a:solidFill>
              <a:schemeClr val="tx2"/>
            </a:solidFill>
          </a:ln>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599" y="3925792"/>
            <a:ext cx="3429001" cy="2286000"/>
          </a:xfrm>
          <a:prstGeom prst="rect">
            <a:avLst/>
          </a:prstGeom>
          <a:ln w="19050">
            <a:solidFill>
              <a:schemeClr val="tx2"/>
            </a:solidFill>
          </a:ln>
        </p:spPr>
      </p:pic>
    </p:spTree>
    <p:extLst>
      <p:ext uri="{BB962C8B-B14F-4D97-AF65-F5344CB8AC3E}">
        <p14:creationId xmlns:p14="http://schemas.microsoft.com/office/powerpoint/2010/main" val="1906009643"/>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679575" y="39688"/>
            <a:ext cx="5822950" cy="914400"/>
          </a:xfrm>
          <a:prstGeom prst="rect">
            <a:avLst/>
          </a:prstGeom>
          <a:noFill/>
          <a:ln w="9525">
            <a:noFill/>
            <a:miter lim="800000"/>
            <a:headEnd/>
            <a:tailEnd/>
          </a:ln>
        </p:spPr>
        <p:txBody>
          <a:bodyPr wrap="none">
            <a:spAutoFit/>
          </a:bodyPr>
          <a:lstStyle/>
          <a:p>
            <a:pPr algn="ctr">
              <a:lnSpc>
                <a:spcPct val="90000"/>
              </a:lnSpc>
            </a:pPr>
            <a:r>
              <a:rPr lang="en-US" sz="3200" b="1" dirty="0">
                <a:solidFill>
                  <a:schemeClr val="tx2"/>
                </a:solidFill>
              </a:rPr>
              <a:t>OUTLINE</a:t>
            </a:r>
          </a:p>
          <a:p>
            <a:pPr algn="ctr">
              <a:lnSpc>
                <a:spcPct val="90000"/>
              </a:lnSpc>
            </a:pPr>
            <a:r>
              <a:rPr lang="en-US" sz="2800" b="0" dirty="0">
                <a:solidFill>
                  <a:schemeClr val="tx2"/>
                </a:solidFill>
              </a:rPr>
              <a:t>Solar &amp; Terrestrial Physics Division</a:t>
            </a:r>
            <a:r>
              <a:rPr lang="en-US" sz="2800" dirty="0">
                <a:solidFill>
                  <a:schemeClr val="tx2"/>
                </a:solidFill>
              </a:rPr>
              <a:t> </a:t>
            </a:r>
          </a:p>
        </p:txBody>
      </p:sp>
      <p:sp>
        <p:nvSpPr>
          <p:cNvPr id="7171" name="Text Box 3"/>
          <p:cNvSpPr txBox="1">
            <a:spLocks noChangeArrowheads="1"/>
          </p:cNvSpPr>
          <p:nvPr/>
        </p:nvSpPr>
        <p:spPr bwMode="auto">
          <a:xfrm>
            <a:off x="994088" y="1517650"/>
            <a:ext cx="5811206" cy="4278094"/>
          </a:xfrm>
          <a:prstGeom prst="rect">
            <a:avLst/>
          </a:prstGeom>
          <a:noFill/>
          <a:ln w="9525">
            <a:noFill/>
            <a:miter lim="800000"/>
            <a:headEnd/>
            <a:tailEnd/>
          </a:ln>
        </p:spPr>
        <p:txBody>
          <a:bodyPr wrap="none">
            <a:spAutoFit/>
          </a:bodyPr>
          <a:lstStyle/>
          <a:p>
            <a:pPr>
              <a:spcBef>
                <a:spcPct val="50000"/>
              </a:spcBef>
            </a:pPr>
            <a:r>
              <a:rPr lang="en-US" sz="3200" dirty="0">
                <a:solidFill>
                  <a:schemeClr val="tx2"/>
                </a:solidFill>
              </a:rPr>
              <a:t>STP </a:t>
            </a:r>
            <a:r>
              <a:rPr lang="en-US" sz="3200" dirty="0" smtClean="0">
                <a:solidFill>
                  <a:schemeClr val="tx2"/>
                </a:solidFill>
              </a:rPr>
              <a:t>Division </a:t>
            </a:r>
            <a:r>
              <a:rPr lang="en-US" sz="3200" dirty="0">
                <a:solidFill>
                  <a:schemeClr val="tx2"/>
                </a:solidFill>
              </a:rPr>
              <a:t>Overview</a:t>
            </a:r>
          </a:p>
          <a:p>
            <a:pPr>
              <a:spcBef>
                <a:spcPct val="50000"/>
              </a:spcBef>
            </a:pPr>
            <a:r>
              <a:rPr lang="en-US" sz="3200" dirty="0">
                <a:solidFill>
                  <a:schemeClr val="tx2"/>
                </a:solidFill>
              </a:rPr>
              <a:t>Milestones &amp; </a:t>
            </a:r>
            <a:r>
              <a:rPr lang="en-US" sz="3200" dirty="0" smtClean="0">
                <a:solidFill>
                  <a:schemeClr val="tx2"/>
                </a:solidFill>
              </a:rPr>
              <a:t>Metrics</a:t>
            </a:r>
            <a:endParaRPr lang="en-US" sz="3200" i="1" dirty="0">
              <a:solidFill>
                <a:schemeClr val="tx2"/>
              </a:solidFill>
            </a:endParaRPr>
          </a:p>
          <a:p>
            <a:pPr>
              <a:spcBef>
                <a:spcPct val="50000"/>
              </a:spcBef>
            </a:pPr>
            <a:r>
              <a:rPr lang="en-US" sz="3200" dirty="0" smtClean="0">
                <a:solidFill>
                  <a:schemeClr val="tx2"/>
                </a:solidFill>
              </a:rPr>
              <a:t>Program Updates</a:t>
            </a:r>
          </a:p>
          <a:p>
            <a:pPr>
              <a:spcBef>
                <a:spcPct val="50000"/>
              </a:spcBef>
            </a:pPr>
            <a:r>
              <a:rPr lang="en-US" sz="3200" dirty="0" smtClean="0">
                <a:solidFill>
                  <a:schemeClr val="tx2"/>
                </a:solidFill>
              </a:rPr>
              <a:t>Special Interest Items</a:t>
            </a:r>
          </a:p>
          <a:p>
            <a:pPr>
              <a:spcBef>
                <a:spcPct val="50000"/>
              </a:spcBef>
            </a:pPr>
            <a:r>
              <a:rPr lang="en-US" sz="3200" dirty="0" smtClean="0">
                <a:solidFill>
                  <a:schemeClr val="tx2"/>
                </a:solidFill>
              </a:rPr>
              <a:t>Publications and Presentations</a:t>
            </a:r>
            <a:endParaRPr lang="en-US" sz="3200" dirty="0">
              <a:solidFill>
                <a:schemeClr val="tx2"/>
              </a:solidFill>
            </a:endParaRPr>
          </a:p>
          <a:p>
            <a:pPr>
              <a:spcBef>
                <a:spcPct val="50000"/>
              </a:spcBef>
            </a:pPr>
            <a:r>
              <a:rPr lang="en-US" sz="3200" dirty="0" smtClean="0">
                <a:solidFill>
                  <a:schemeClr val="tx2"/>
                </a:solidFill>
              </a:rPr>
              <a:t>Issues </a:t>
            </a:r>
            <a:r>
              <a:rPr lang="en-US" sz="3200" dirty="0">
                <a:solidFill>
                  <a:schemeClr val="tx2"/>
                </a:solidFill>
              </a:rPr>
              <a:t>&amp; Summary</a:t>
            </a:r>
          </a:p>
        </p:txBody>
      </p:sp>
      <p:sp>
        <p:nvSpPr>
          <p:cNvPr id="7172" name="AutoShape 4"/>
          <p:cNvSpPr>
            <a:spLocks noChangeArrowheads="1"/>
          </p:cNvSpPr>
          <p:nvPr/>
        </p:nvSpPr>
        <p:spPr bwMode="auto">
          <a:xfrm>
            <a:off x="327026" y="2362200"/>
            <a:ext cx="697734" cy="314325"/>
          </a:xfrm>
          <a:prstGeom prst="rightArrow">
            <a:avLst>
              <a:gd name="adj1" fmla="val 50000"/>
              <a:gd name="adj2" fmla="val 83081"/>
            </a:avLst>
          </a:prstGeom>
          <a:solidFill>
            <a:schemeClr val="accent1"/>
          </a:solidFill>
          <a:ln w="9525">
            <a:solidFill>
              <a:schemeClr val="tx1"/>
            </a:solidFill>
            <a:miter lim="800000"/>
            <a:headEnd/>
            <a:tailEnd/>
          </a:ln>
        </p:spPr>
        <p:txBody>
          <a:bodyPr wrap="none" anchor="ctr"/>
          <a:lstStyle/>
          <a:p>
            <a:pPr algn="ctr">
              <a:spcBef>
                <a:spcPct val="20000"/>
              </a:spcBef>
            </a:pPr>
            <a:endParaRPr lang="en-US"/>
          </a:p>
        </p:txBody>
      </p:sp>
    </p:spTree>
    <p:extLst>
      <p:ext uri="{BB962C8B-B14F-4D97-AF65-F5344CB8AC3E}">
        <p14:creationId xmlns:p14="http://schemas.microsoft.com/office/powerpoint/2010/main" val="2582794331"/>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 y="1604361"/>
            <a:ext cx="7772467" cy="4690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2"/>
          <p:cNvSpPr txBox="1">
            <a:spLocks noChangeArrowheads="1"/>
          </p:cNvSpPr>
          <p:nvPr/>
        </p:nvSpPr>
        <p:spPr bwMode="auto">
          <a:xfrm>
            <a:off x="1828800" y="228600"/>
            <a:ext cx="4804520" cy="923330"/>
          </a:xfrm>
          <a:prstGeom prst="rect">
            <a:avLst/>
          </a:prstGeom>
          <a:noFill/>
          <a:ln w="9525">
            <a:noFill/>
            <a:miter lim="800000"/>
            <a:headEnd/>
            <a:tailEnd/>
          </a:ln>
        </p:spPr>
        <p:txBody>
          <a:bodyPr wrap="none">
            <a:spAutoFit/>
          </a:bodyPr>
          <a:lstStyle/>
          <a:p>
            <a:pPr algn="ctr">
              <a:lnSpc>
                <a:spcPct val="90000"/>
              </a:lnSpc>
            </a:pPr>
            <a:r>
              <a:rPr lang="en-US" sz="3200" dirty="0" smtClean="0">
                <a:solidFill>
                  <a:schemeClr val="tx2"/>
                </a:solidFill>
              </a:rPr>
              <a:t> </a:t>
            </a:r>
            <a:r>
              <a:rPr lang="en-US" sz="3200" b="1" dirty="0">
                <a:solidFill>
                  <a:schemeClr val="tx2"/>
                </a:solidFill>
              </a:rPr>
              <a:t>Milestones and </a:t>
            </a:r>
            <a:r>
              <a:rPr lang="en-US" sz="3200" b="1" dirty="0" smtClean="0">
                <a:solidFill>
                  <a:schemeClr val="tx2"/>
                </a:solidFill>
              </a:rPr>
              <a:t>Metrics</a:t>
            </a:r>
            <a:r>
              <a:rPr lang="en-US" sz="3200" b="1" dirty="0">
                <a:solidFill>
                  <a:schemeClr val="tx2"/>
                </a:solidFill>
              </a:rPr>
              <a:t/>
            </a:r>
            <a:br>
              <a:rPr lang="en-US" sz="3200" b="1" dirty="0">
                <a:solidFill>
                  <a:schemeClr val="tx2"/>
                </a:solidFill>
              </a:rPr>
            </a:br>
            <a:r>
              <a:rPr lang="en-US" sz="2800" dirty="0" smtClean="0">
                <a:solidFill>
                  <a:schemeClr val="tx2"/>
                </a:solidFill>
              </a:rPr>
              <a:t>STP FY15 Milestones</a:t>
            </a:r>
            <a:endParaRPr lang="en-US" sz="2800" dirty="0">
              <a:solidFill>
                <a:schemeClr val="tx2"/>
              </a:solidFill>
            </a:endParaRPr>
          </a:p>
        </p:txBody>
      </p:sp>
      <p:sp>
        <p:nvSpPr>
          <p:cNvPr id="3" name="Rectangle 2"/>
          <p:cNvSpPr/>
          <p:nvPr/>
        </p:nvSpPr>
        <p:spPr>
          <a:xfrm>
            <a:off x="330777" y="1603540"/>
            <a:ext cx="7746423" cy="449246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527723"/>
      </p:ext>
    </p:extLst>
  </p:cSld>
  <p:clrMapOvr>
    <a:masterClrMapping/>
  </p:clrMapOvr>
  <p:transition spd="slow">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22873</TotalTime>
  <Words>3905</Words>
  <Application>Microsoft Office PowerPoint</Application>
  <PresentationFormat>On-screen Show (4:3)</PresentationFormat>
  <Paragraphs>862</Paragraphs>
  <Slides>49</Slides>
  <Notes>22</Notes>
  <HiddenSlides>5</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Adjacency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and Terrestrial Physics Division</dc:title>
  <dc:subject>4QFY13 Quarterly</dc:subject>
  <dc:creator>William Denig</dc:creator>
  <cp:lastModifiedBy>William Denig</cp:lastModifiedBy>
  <cp:revision>1069</cp:revision>
  <cp:lastPrinted>2015-01-27T17:42:00Z</cp:lastPrinted>
  <dcterms:created xsi:type="dcterms:W3CDTF">2013-04-29T14:16:38Z</dcterms:created>
  <dcterms:modified xsi:type="dcterms:W3CDTF">2015-01-28T18:19:33Z</dcterms:modified>
</cp:coreProperties>
</file>