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7" r:id="rId2"/>
    <p:sldId id="692" r:id="rId3"/>
    <p:sldId id="745" r:id="rId4"/>
    <p:sldId id="724" r:id="rId5"/>
    <p:sldId id="746" r:id="rId6"/>
    <p:sldId id="747" r:id="rId7"/>
    <p:sldId id="748" r:id="rId8"/>
    <p:sldId id="749" r:id="rId9"/>
    <p:sldId id="750" r:id="rId10"/>
    <p:sldId id="751" r:id="rId11"/>
    <p:sldId id="752" r:id="rId12"/>
    <p:sldId id="753" r:id="rId13"/>
    <p:sldId id="754" r:id="rId14"/>
    <p:sldId id="755" r:id="rId15"/>
    <p:sldId id="756" r:id="rId16"/>
    <p:sldId id="759" r:id="rId17"/>
    <p:sldId id="757" r:id="rId18"/>
    <p:sldId id="758" r:id="rId19"/>
    <p:sldId id="760" r:id="rId20"/>
    <p:sldId id="734" r:id="rId21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liam Denig" initials="WD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99"/>
    <a:srgbClr val="093691"/>
    <a:srgbClr val="92D050"/>
    <a:srgbClr val="CC9900"/>
    <a:srgbClr val="FDF103"/>
    <a:srgbClr val="F1EA55"/>
    <a:srgbClr val="6699FF"/>
    <a:srgbClr val="5AB33B"/>
    <a:srgbClr val="00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9" autoAdjust="0"/>
    <p:restoredTop sz="89496" autoAdjust="0"/>
  </p:normalViewPr>
  <p:slideViewPr>
    <p:cSldViewPr snapToGrid="0" snapToObjects="1">
      <p:cViewPr varScale="1">
        <p:scale>
          <a:sx n="69" d="100"/>
          <a:sy n="69" d="100"/>
        </p:scale>
        <p:origin x="-11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238" cy="465138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6" y="0"/>
            <a:ext cx="3043238" cy="465138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F557C36C-9E36-4A0E-ACD6-B25558E0751E}" type="datetimeFigureOut">
              <a:rPr lang="en-US" smtClean="0"/>
              <a:t>7/9/2014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375"/>
            <a:ext cx="3043238" cy="465138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6" y="8842375"/>
            <a:ext cx="3043238" cy="465138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B7F5D185-5C97-4AC9-8EF2-7902625EC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16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5455"/>
          </a:xfrm>
          <a:prstGeom prst="rect">
            <a:avLst/>
          </a:prstGeom>
        </p:spPr>
        <p:txBody>
          <a:bodyPr vert="horz" lIns="94098" tIns="47048" rIns="94098" bIns="4704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4098" tIns="47048" rIns="94098" bIns="47048" rtlCol="0"/>
          <a:lstStyle>
            <a:lvl1pPr algn="r">
              <a:defRPr sz="1200"/>
            </a:lvl1pPr>
          </a:lstStyle>
          <a:p>
            <a:fld id="{9A4572E2-EFA2-1F45-9D1E-98E89EE3F54C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700088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98" tIns="47048" rIns="94098" bIns="4704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4098" tIns="47048" rIns="94098" bIns="4704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4098" tIns="47048" rIns="94098" bIns="4704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4098" tIns="47048" rIns="94098" bIns="47048" rtlCol="0" anchor="b"/>
          <a:lstStyle>
            <a:lvl1pPr algn="r">
              <a:defRPr sz="1200"/>
            </a:lvl1pPr>
          </a:lstStyle>
          <a:p>
            <a:fld id="{98311FDA-E9E1-4142-9549-F617B3998A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4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Add Training,</a:t>
            </a:r>
            <a:r>
              <a:rPr lang="en-US" baseline="0" dirty="0" smtClean="0"/>
              <a:t> CM, </a:t>
            </a:r>
            <a:endParaRPr lang="en-US" dirty="0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29783"/>
            <a:fld id="{2BEAC543-E8B4-4C6E-A781-7A251E38AC49}" type="slidenum">
              <a:rPr lang="en-US">
                <a:solidFill>
                  <a:srgbClr val="000000"/>
                </a:solidFill>
                <a:latin typeface="Calibri"/>
              </a:rPr>
              <a:pPr defTabSz="929783"/>
              <a:t>1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 smtClean="0"/>
              <a:t>To-Do:</a:t>
            </a: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22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885577"/>
            <a:ext cx="6400800" cy="47899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62100" y="3705300"/>
            <a:ext cx="60198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F287A-B048-495E-AED9-535BD4176C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997200" y="6278880"/>
            <a:ext cx="3647440" cy="345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0"/>
            <a:ext cx="1270039" cy="7906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10" descr="GOES-R_logo_v2_Presentation Siz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47" y="494056"/>
            <a:ext cx="3571906" cy="238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4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9F089-0889-44A4-984F-58611C7B0F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5088"/>
            <a:ext cx="2057400" cy="6061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5088"/>
            <a:ext cx="6019800" cy="6061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A5E78-D596-4944-815D-240708AB06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43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65088"/>
            <a:ext cx="60198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0"/>
            <a:ext cx="8229600" cy="492601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906B1-6051-4AC4-8213-63945BE1E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760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62100" y="65088"/>
            <a:ext cx="60198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2386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2386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38563"/>
            <a:ext cx="4038600" cy="238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38563"/>
            <a:ext cx="4038600" cy="238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F9244-F950-4A22-B445-C1093BC8EA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86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65088"/>
            <a:ext cx="60198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8229600" cy="2386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38563"/>
            <a:ext cx="8229600" cy="238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6AB54-F53C-4765-AB41-1386049045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43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37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36525"/>
            <a:ext cx="7772400" cy="765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E544F-B3F1-48ED-AE0C-511A98536D7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76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11125"/>
            <a:ext cx="7772400" cy="777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C4829-730C-4466-99AD-7D40372607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43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11125"/>
            <a:ext cx="77724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C4829-730C-4466-99AD-7D40372607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864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B42F3-0C86-4CFA-B693-8C297A7F7D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9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3100" y="0"/>
            <a:ext cx="7772400" cy="965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E544F-B3F1-48ED-AE0C-511A98536D7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29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3100" y="98425"/>
            <a:ext cx="7772400" cy="803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C4829-730C-4466-99AD-7D40372607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78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29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327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69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47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06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0A5B3-7BD3-4F0B-8388-E8B7F04D3C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6217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4926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4926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72946-E9B8-4B3F-8DB4-ED0F65EB18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012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102"/>
            <a:ext cx="8229600" cy="64392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73197"/>
            <a:ext cx="4040188" cy="8027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27838"/>
            <a:ext cx="4040188" cy="4198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73197"/>
            <a:ext cx="4041775" cy="8182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27838"/>
            <a:ext cx="4041775" cy="4198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8375F-E57D-44DF-9788-410294AFEE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7835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A1B24-03D9-408F-9ED4-156501DE24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4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3F448-7904-4606-A25C-97D406B7AB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9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BD401-3161-4C3C-A0F7-641972BE72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3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64810-6D40-479C-BEAB-E643AC0AF2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2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62100" y="65088"/>
            <a:ext cx="60198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492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440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48475" y="6502400"/>
            <a:ext cx="2133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613CA36-9C32-4F83-921E-362E78E5A90C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GOES-R_logo_v2_Presentation Size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" y="0"/>
            <a:ext cx="1226345" cy="8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8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6258785"/>
            <a:ext cx="6400800" cy="532159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93691"/>
                </a:solidFill>
              </a:rPr>
              <a:t>July 10, 2013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81892" y="3020266"/>
            <a:ext cx="8160327" cy="265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dirty="0" smtClean="0">
                <a:solidFill>
                  <a:srgbClr val="093691"/>
                </a:solidFill>
                <a:latin typeface="Arial Black" charset="0"/>
              </a:rPr>
              <a:t>Space Weather Product Team</a:t>
            </a:r>
          </a:p>
          <a:p>
            <a:r>
              <a:rPr lang="en-US" dirty="0" smtClean="0">
                <a:solidFill>
                  <a:srgbClr val="093691"/>
                </a:solidFill>
                <a:latin typeface="Arial Black" charset="0"/>
              </a:rPr>
              <a:t>(SWPT)</a:t>
            </a:r>
            <a:endParaRPr lang="en-US" dirty="0">
              <a:solidFill>
                <a:srgbClr val="093691"/>
              </a:solidFill>
              <a:latin typeface="Arial Black" charset="0"/>
            </a:endParaRPr>
          </a:p>
          <a:p>
            <a:endParaRPr lang="en-US" dirty="0" smtClean="0">
              <a:solidFill>
                <a:srgbClr val="093691"/>
              </a:solidFill>
              <a:latin typeface="Ravie" panose="04040805050809020602" pitchFamily="82" charset="0"/>
              <a:cs typeface="Raavi" panose="020B0502040204020203" pitchFamily="34" charset="0"/>
            </a:endParaRPr>
          </a:p>
          <a:p>
            <a:endParaRPr lang="en-US" sz="3200" i="1" dirty="0" smtClean="0">
              <a:solidFill>
                <a:srgbClr val="093691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5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562100" y="480718"/>
            <a:ext cx="6019800" cy="752475"/>
          </a:xfrm>
        </p:spPr>
        <p:txBody>
          <a:bodyPr/>
          <a:lstStyle/>
          <a:p>
            <a:r>
              <a:rPr lang="en-US" altLang="en-US" sz="3600" b="1" dirty="0" smtClean="0"/>
              <a:t>Preparing for science validation</a:t>
            </a:r>
            <a:br>
              <a:rPr lang="en-US" altLang="en-US" sz="3600" b="1" dirty="0" smtClean="0"/>
            </a:br>
            <a:r>
              <a:rPr lang="en-US" altLang="en-US" sz="3600" b="1" dirty="0" smtClean="0"/>
              <a:t>Pre-launch activities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z="2400" dirty="0" smtClean="0"/>
          </a:p>
          <a:p>
            <a:pPr>
              <a:spcBef>
                <a:spcPts val="300"/>
              </a:spcBef>
            </a:pPr>
            <a:r>
              <a:rPr lang="en-US" altLang="en-US" sz="2400" dirty="0" smtClean="0"/>
              <a:t>Support Ground test activities such as GS contractor Interim Releases when possible</a:t>
            </a:r>
          </a:p>
          <a:p>
            <a:pPr>
              <a:spcBef>
                <a:spcPts val="300"/>
              </a:spcBef>
            </a:pPr>
            <a:r>
              <a:rPr lang="en-US" altLang="en-US" sz="2400" dirty="0" smtClean="0"/>
              <a:t>Assess products associated with the GS Interim Releases</a:t>
            </a:r>
          </a:p>
          <a:p>
            <a:pPr>
              <a:spcBef>
                <a:spcPts val="300"/>
              </a:spcBef>
            </a:pPr>
            <a:r>
              <a:rPr lang="en-US" altLang="en-US" sz="2400" dirty="0" smtClean="0"/>
              <a:t>Assess GS tools associated with the GS Interim Releases</a:t>
            </a:r>
          </a:p>
          <a:p>
            <a:pPr>
              <a:spcBef>
                <a:spcPts val="300"/>
              </a:spcBef>
            </a:pPr>
            <a:r>
              <a:rPr lang="en-US" altLang="en-US" sz="2400" dirty="0" smtClean="0"/>
              <a:t>Assess access to the GS during the GS Interim Releases</a:t>
            </a:r>
          </a:p>
          <a:p>
            <a:pPr>
              <a:spcBef>
                <a:spcPts val="300"/>
              </a:spcBef>
            </a:pPr>
            <a:r>
              <a:rPr lang="en-US" altLang="en-US" sz="2400" dirty="0" smtClean="0"/>
              <a:t>Support the DOST testing (DOEs) such test data needs and assess products, tools, and GS access</a:t>
            </a:r>
          </a:p>
          <a:p>
            <a:r>
              <a:rPr lang="en-US" altLang="en-US" sz="2400" dirty="0" smtClean="0"/>
              <a:t>Develop </a:t>
            </a:r>
            <a:r>
              <a:rPr lang="en-US" altLang="en-US" sz="2400" dirty="0" err="1" smtClean="0"/>
              <a:t>CalVal</a:t>
            </a:r>
            <a:r>
              <a:rPr lang="en-US" altLang="en-US" sz="2400" dirty="0" smtClean="0"/>
              <a:t> tools</a:t>
            </a:r>
          </a:p>
          <a:p>
            <a:endParaRPr lang="en-US" alt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 rot="-2700000">
            <a:off x="7333881" y="675767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Farida’s Slides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0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/>
              <a:t>GS Interim Releases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altLang="en-US" sz="1600" b="1" u="sng" dirty="0" smtClean="0"/>
              <a:t>Ground Contractor Verification Tests - GSP</a:t>
            </a:r>
          </a:p>
          <a:p>
            <a:pPr eaLnBrk="1" hangingPunct="1">
              <a:defRPr/>
            </a:pPr>
            <a:r>
              <a:rPr lang="en-US" altLang="en-US" sz="1600" dirty="0" smtClean="0"/>
              <a:t>Participate in Day In The Life (DITLs) during GS testing for IPS, FPS, and DE site testing</a:t>
            </a:r>
          </a:p>
          <a:p>
            <a:pPr eaLnBrk="1" hangingPunct="1">
              <a:defRPr/>
            </a:pPr>
            <a:r>
              <a:rPr lang="en-US" altLang="en-US" sz="1600" dirty="0" smtClean="0"/>
              <a:t>Attend training associated with of the above interim releases</a:t>
            </a:r>
          </a:p>
          <a:p>
            <a:pPr eaLnBrk="1" hangingPunct="1">
              <a:defRPr/>
            </a:pPr>
            <a:r>
              <a:rPr lang="en-US" altLang="en-US" sz="1600" dirty="0" smtClean="0"/>
              <a:t>Assess products from ground contractor testing events (IPS, FPS, and DE)</a:t>
            </a:r>
          </a:p>
          <a:p>
            <a:pPr eaLnBrk="1" hangingPunct="1">
              <a:defRPr/>
            </a:pPr>
            <a:r>
              <a:rPr lang="en-US" altLang="en-US" sz="1600" dirty="0" smtClean="0"/>
              <a:t>Assess access to GS during the DE testing events</a:t>
            </a:r>
          </a:p>
          <a:p>
            <a:pPr eaLnBrk="1" hangingPunct="1">
              <a:defRPr/>
            </a:pPr>
            <a:r>
              <a:rPr lang="en-US" altLang="en-US" sz="1600" dirty="0" smtClean="0"/>
              <a:t>Develop </a:t>
            </a:r>
            <a:r>
              <a:rPr lang="en-US" altLang="en-US" sz="1600" dirty="0" err="1" smtClean="0"/>
              <a:t>CalVal</a:t>
            </a:r>
            <a:r>
              <a:rPr lang="en-US" altLang="en-US" sz="1600" dirty="0" smtClean="0"/>
              <a:t> tools using test data generated from the above testing events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en-US" sz="1600" dirty="0" smtClean="0"/>
          </a:p>
          <a:p>
            <a:pPr eaLnBrk="1" hangingPunct="1">
              <a:defRPr/>
            </a:pPr>
            <a:endParaRPr lang="en-US" altLang="en-US" sz="1600" dirty="0" smtClean="0"/>
          </a:p>
          <a:p>
            <a:pPr eaLnBrk="1" hangingPunct="1">
              <a:buFont typeface="Arial" charset="0"/>
              <a:buNone/>
              <a:defRPr/>
            </a:pPr>
            <a:endParaRPr lang="en-US" altLang="en-US" sz="1600" b="1" u="sng" dirty="0" smtClean="0"/>
          </a:p>
          <a:p>
            <a:pPr eaLnBrk="1" hangingPunct="1">
              <a:defRPr/>
            </a:pPr>
            <a:endParaRPr lang="en-US" altLang="en-US" sz="180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200" y="3657600"/>
          <a:ext cx="7696200" cy="256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1"/>
                <a:gridCol w="4952999"/>
                <a:gridCol w="1600200"/>
              </a:tblGrid>
              <a:tr h="6401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GS Release</a:t>
                      </a:r>
                      <a:endParaRPr lang="en-US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Capabilities</a:t>
                      </a:r>
                      <a:endParaRPr lang="en-US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Training &amp; DITL</a:t>
                      </a:r>
                      <a:endParaRPr lang="en-US" sz="1800" dirty="0"/>
                    </a:p>
                  </a:txBody>
                  <a:tcPr marT="45726" marB="45726"/>
                </a:tc>
              </a:tr>
              <a:tr h="64016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IPS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Initial Product Set,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ABI L1 &amp; CMI distribution to AWIPS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9/8/14 – 10/16/14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</a:tr>
              <a:tr h="64016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FPS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Final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Product Set, L2 + and non ABI L1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2/16/15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– 3/26/15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</a:tr>
              <a:tr h="64016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NSOF and WCDAS Development Environment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5/18/15 – 5/29/15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-2700000">
            <a:off x="7333881" y="675767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Farida’s Slides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0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DOEs</a:t>
            </a:r>
            <a:endParaRPr lang="en-US" altLang="en-US" sz="360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798355"/>
            <a:ext cx="8229600" cy="49260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en-US" sz="1600" b="1" u="sng" dirty="0" smtClean="0"/>
              <a:t>Data Operation Exercises (DOEs) - DOST</a:t>
            </a:r>
          </a:p>
          <a:p>
            <a:pPr eaLnBrk="1" hangingPunct="1"/>
            <a:r>
              <a:rPr lang="en-US" altLang="en-US" sz="1600" dirty="0" smtClean="0"/>
              <a:t>Support the planning of the DOEs (test data, products maturity, and product availability,…)</a:t>
            </a:r>
          </a:p>
          <a:p>
            <a:pPr eaLnBrk="1" hangingPunct="1"/>
            <a:r>
              <a:rPr lang="en-US" altLang="en-US" sz="1600" dirty="0" smtClean="0"/>
              <a:t>Participate in DOEs testing.</a:t>
            </a:r>
          </a:p>
          <a:p>
            <a:pPr eaLnBrk="1" hangingPunct="1"/>
            <a:r>
              <a:rPr lang="en-US" altLang="en-US" sz="1600" dirty="0" smtClean="0"/>
              <a:t>Assess products from the DOEs</a:t>
            </a:r>
          </a:p>
          <a:p>
            <a:pPr eaLnBrk="1" hangingPunct="1"/>
            <a:r>
              <a:rPr lang="en-US" altLang="en-US" sz="1600" dirty="0" smtClean="0"/>
              <a:t>Assess GS access during the DOEs</a:t>
            </a:r>
          </a:p>
          <a:p>
            <a:pPr eaLnBrk="1" hangingPunct="1"/>
            <a:r>
              <a:rPr lang="en-US" altLang="en-US" sz="1600" dirty="0" smtClean="0"/>
              <a:t>Develop and assess </a:t>
            </a:r>
            <a:r>
              <a:rPr lang="en-US" altLang="en-US" sz="1600" dirty="0" smtClean="0"/>
              <a:t>Cal-Val </a:t>
            </a:r>
            <a:r>
              <a:rPr lang="en-US" altLang="en-US" sz="1600" dirty="0" smtClean="0"/>
              <a:t>tools</a:t>
            </a:r>
          </a:p>
        </p:txBody>
      </p:sp>
      <p:graphicFrame>
        <p:nvGraphicFramePr>
          <p:cNvPr id="4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6247739"/>
              </p:ext>
            </p:extLst>
          </p:nvPr>
        </p:nvGraphicFramePr>
        <p:xfrm>
          <a:off x="533400" y="3505200"/>
          <a:ext cx="7620000" cy="320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474"/>
                <a:gridCol w="5414210"/>
                <a:gridCol w="1136316"/>
              </a:tblGrid>
              <a:tr h="36579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Capabilities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Date</a:t>
                      </a:r>
                      <a:endParaRPr lang="en-US" sz="1800" dirty="0"/>
                    </a:p>
                  </a:txBody>
                  <a:tcPr marT="45724" marB="45724"/>
                </a:tc>
              </a:tr>
              <a:tr h="384708">
                <a:tc>
                  <a:txBody>
                    <a:bodyPr/>
                    <a:lstStyle/>
                    <a:p>
                      <a:r>
                        <a:rPr lang="en-US" sz="1400" strike="noStrike" baseline="0" dirty="0" smtClean="0"/>
                        <a:t>DOE-0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Initial generation of GRB ABI products and initial testing with AWIPS</a:t>
                      </a:r>
                      <a:endParaRPr lang="en-US" sz="1400" b="0" strike="noStrike" baseline="0" dirty="0" smtClean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400" strike="noStrike" baseline="0" dirty="0" smtClean="0"/>
                        <a:t>9/2014</a:t>
                      </a:r>
                      <a:endParaRPr lang="en-US" sz="1400" strike="noStrike" baseline="0" dirty="0"/>
                    </a:p>
                  </a:txBody>
                  <a:tcPr marT="45724" marB="45724"/>
                </a:tc>
              </a:tr>
              <a:tr h="518205">
                <a:tc>
                  <a:txBody>
                    <a:bodyPr/>
                    <a:lstStyle/>
                    <a:p>
                      <a:r>
                        <a:rPr lang="en-US" sz="1400" strike="noStrike" baseline="0" dirty="0" smtClean="0"/>
                        <a:t>DOE-1</a:t>
                      </a:r>
                      <a:endParaRPr lang="en-US" sz="1400" strike="noStrike" baseline="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400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flow with PDA/AWIPS/LZSS in nominal configuration, with some anomalies inserted</a:t>
                      </a:r>
                      <a:endParaRPr lang="en-US" sz="1400" strike="noStrike" baseline="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400" strike="noStrike" baseline="0" dirty="0" smtClean="0"/>
                        <a:t>05/2015</a:t>
                      </a:r>
                      <a:endParaRPr lang="en-US" sz="1400" strike="noStrike" baseline="0" dirty="0"/>
                    </a:p>
                  </a:txBody>
                  <a:tcPr marT="45724" marB="45724"/>
                </a:tc>
              </a:tr>
              <a:tr h="51820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DEO-2</a:t>
                      </a:r>
                      <a:endParaRPr lang="en-US" sz="1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flow with PDA/AWIPS/LZSS in nominal and non-nominal configurations, with anomalies inserted</a:t>
                      </a:r>
                      <a:endParaRPr lang="en-US" sz="1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6/2015</a:t>
                      </a:r>
                      <a:endParaRPr lang="en-US" sz="1400" dirty="0"/>
                    </a:p>
                  </a:txBody>
                  <a:tcPr marT="45724" marB="45724"/>
                </a:tc>
              </a:tr>
              <a:tr h="5495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DE-03</a:t>
                      </a:r>
                      <a:endParaRPr lang="en-US" sz="1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flow injected from the antenna to PDA/AWIPS/LZSS in nominal and non-nominal configurations, with anomalies inserted</a:t>
                      </a:r>
                      <a:endParaRPr lang="en-US" sz="1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7/2015</a:t>
                      </a:r>
                      <a:endParaRPr lang="en-US" sz="1400" dirty="0"/>
                    </a:p>
                  </a:txBody>
                  <a:tcPr marT="45724" marB="45724"/>
                </a:tc>
              </a:tr>
              <a:tr h="5495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DE-04</a:t>
                      </a:r>
                      <a:endParaRPr lang="en-US" sz="1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flow with PDA/AWIPS/LZSS in nominal and non-nominal configurations, with anomalies inserted, to demonstrate system stability</a:t>
                      </a:r>
                      <a:endParaRPr lang="en-US" sz="1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10/2015</a:t>
                      </a:r>
                    </a:p>
                  </a:txBody>
                  <a:tcPr marT="45724" marB="45724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-2700000">
            <a:off x="7333881" y="675767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Farida’s Slides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0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Test data for the DOEs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Test data for the DOEs is under development</a:t>
            </a:r>
          </a:p>
          <a:p>
            <a:pPr eaLnBrk="1" hangingPunct="1"/>
            <a:r>
              <a:rPr lang="en-US" altLang="en-US" smtClean="0"/>
              <a:t>Provide input for test data needs</a:t>
            </a:r>
          </a:p>
          <a:p>
            <a:pPr eaLnBrk="1" hangingPunct="1"/>
            <a:r>
              <a:rPr lang="en-US" altLang="en-US" smtClean="0"/>
              <a:t>Test data under consideration: instrument vendor (CDRL82), Triplet data set from Wisconsin, SC level thermal Vac test data,…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" name="TextBox 3"/>
          <p:cNvSpPr txBox="1"/>
          <p:nvPr/>
        </p:nvSpPr>
        <p:spPr>
          <a:xfrm rot="-2700000">
            <a:off x="7333881" y="675767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Farida’s Slides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672936" y="447675"/>
            <a:ext cx="6019800" cy="752475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Algorithm and Calibration Data Update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Next…</a:t>
            </a:r>
          </a:p>
          <a:p>
            <a:pPr eaLnBrk="1" hangingPunct="1"/>
            <a:r>
              <a:rPr lang="en-US" altLang="en-US" smtClean="0"/>
              <a:t>Roles and responsibilities during algorithm and table update, need input from the CalVal team</a:t>
            </a:r>
          </a:p>
          <a:p>
            <a:pPr eaLnBrk="1" hangingPunct="1"/>
            <a:r>
              <a:rPr lang="en-US" altLang="en-US" smtClean="0"/>
              <a:t>Process for algorithm and Table update (TBD)</a:t>
            </a:r>
          </a:p>
          <a:p>
            <a:pPr eaLnBrk="1" hangingPunct="1"/>
            <a:r>
              <a:rPr lang="en-US" altLang="en-US" smtClean="0"/>
              <a:t>Tools development for algorithm and Cal Data update 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" name="TextBox 3"/>
          <p:cNvSpPr txBox="1"/>
          <p:nvPr/>
        </p:nvSpPr>
        <p:spPr>
          <a:xfrm rot="-2700000">
            <a:off x="7333881" y="675767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Farida’s Slides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9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CalVal Team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2556697"/>
              </p:ext>
            </p:extLst>
          </p:nvPr>
        </p:nvGraphicFramePr>
        <p:xfrm>
          <a:off x="249382" y="1413164"/>
          <a:ext cx="8762998" cy="5308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956"/>
                <a:gridCol w="1231143"/>
                <a:gridCol w="1428053"/>
                <a:gridCol w="1697154"/>
                <a:gridCol w="1289879"/>
                <a:gridCol w="1506813"/>
              </a:tblGrid>
              <a:tr h="7509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POC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Role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Organization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Products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Location</a:t>
                      </a:r>
                      <a:endParaRPr lang="en-US" sz="18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GS access need</a:t>
                      </a:r>
                      <a:endParaRPr lang="en-US" sz="1800" dirty="0"/>
                    </a:p>
                  </a:txBody>
                  <a:tcPr marT="45728" marB="45728"/>
                </a:tc>
              </a:tr>
              <a:tr h="64018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Mike Weinreb</a:t>
                      </a:r>
                    </a:p>
                    <a:p>
                      <a:r>
                        <a:rPr lang="en-US" sz="1200" dirty="0" smtClean="0"/>
                        <a:t>Ken Mitchell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Paul Douglas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Radiometric</a:t>
                      </a:r>
                      <a:r>
                        <a:rPr lang="en-US" sz="1200" baseline="0" dirty="0" smtClean="0"/>
                        <a:t> engineer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OSPO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ABI L0, L1,</a:t>
                      </a:r>
                      <a:r>
                        <a:rPr lang="en-US" sz="1200" baseline="0" dirty="0" smtClean="0"/>
                        <a:t> PP, PM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NSOF, Suitland MD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OE PPZ</a:t>
                      </a:r>
                    </a:p>
                    <a:p>
                      <a:r>
                        <a:rPr lang="en-US" sz="1200" dirty="0" smtClean="0"/>
                        <a:t>DE PPZ</a:t>
                      </a:r>
                    </a:p>
                    <a:p>
                      <a:r>
                        <a:rPr lang="en-US" sz="1200" dirty="0" smtClean="0"/>
                        <a:t>DE SOZ</a:t>
                      </a:r>
                      <a:endParaRPr lang="en-US" sz="1200" dirty="0"/>
                    </a:p>
                  </a:txBody>
                  <a:tcPr marT="45728" marB="45728"/>
                </a:tc>
              </a:tr>
              <a:tr h="45727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Dave Pogorzala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CWG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STAR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ABI L0 &amp; L1, PP, PM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Center for STAR, College Park MD.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 PPZ - remote</a:t>
                      </a:r>
                      <a:endParaRPr lang="en-US" sz="1200" dirty="0"/>
                    </a:p>
                  </a:txBody>
                  <a:tcPr marT="45728" marB="45728"/>
                </a:tc>
              </a:tr>
              <a:tr h="7509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Bill Denig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William Rowland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Space Weather Lead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NGDC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EXIS,</a:t>
                      </a:r>
                      <a:r>
                        <a:rPr lang="en-US" sz="1200" baseline="0" dirty="0" smtClean="0"/>
                        <a:t> MAG, SEISS, and SUVI L0, L1, PP, PM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NGDC</a:t>
                      </a:r>
                    </a:p>
                    <a:p>
                      <a:r>
                        <a:rPr lang="en-US" sz="1200" dirty="0" smtClean="0"/>
                        <a:t>Boulder, CO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8" marB="45728"/>
                </a:tc>
              </a:tr>
              <a:tr h="53640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Jamie Daniels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L2+ lead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STAR/AWG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ABI &amp; GLM L2+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Center</a:t>
                      </a:r>
                      <a:r>
                        <a:rPr lang="en-US" sz="1200" baseline="0" dirty="0" smtClean="0"/>
                        <a:t> for </a:t>
                      </a:r>
                      <a:r>
                        <a:rPr lang="en-US" sz="1200" dirty="0" smtClean="0"/>
                        <a:t>STAR, College Park MD.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 PPZ - remote</a:t>
                      </a:r>
                      <a:endParaRPr lang="en-US" sz="1200" dirty="0"/>
                    </a:p>
                  </a:txBody>
                  <a:tcPr marT="45728" marB="45728"/>
                </a:tc>
              </a:tr>
              <a:tr h="45727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Ricky Irving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Product Area Lead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STAR?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OSPO?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L0, L1, and L2+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Center</a:t>
                      </a:r>
                      <a:r>
                        <a:rPr lang="en-US" sz="1200" baseline="0" dirty="0" smtClean="0"/>
                        <a:t> for </a:t>
                      </a:r>
                      <a:r>
                        <a:rPr lang="en-US" sz="1200" dirty="0" smtClean="0"/>
                        <a:t>STAR, College Park MD.</a:t>
                      </a:r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OE PPZ - remote</a:t>
                      </a:r>
                    </a:p>
                    <a:p>
                      <a:r>
                        <a:rPr lang="en-US" sz="1200" dirty="0" smtClean="0"/>
                        <a:t>DE PPZ – remote</a:t>
                      </a:r>
                      <a:endParaRPr lang="en-US" sz="1200" dirty="0"/>
                    </a:p>
                  </a:txBody>
                  <a:tcPr marT="45728" marB="45728"/>
                </a:tc>
              </a:tr>
              <a:tr h="43508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8" marB="45728"/>
                </a:tc>
              </a:tr>
              <a:tr h="43508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8" marB="45728"/>
                </a:tc>
              </a:tr>
              <a:tr h="37547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45728" marB="45728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-2700000">
            <a:off x="7333881" y="675767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Farida’s Slides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8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-2700000">
            <a:off x="1267340" y="2636553"/>
            <a:ext cx="64946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>
                    <a:lumMod val="85000"/>
                  </a:schemeClr>
                </a:solidFill>
              </a:rPr>
              <a:t>Discussion Topic</a:t>
            </a:r>
            <a:endParaRPr lang="en-US" sz="6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34724" y="466883"/>
            <a:ext cx="6900912" cy="752475"/>
          </a:xfrm>
        </p:spPr>
        <p:txBody>
          <a:bodyPr/>
          <a:lstStyle/>
          <a:p>
            <a:r>
              <a:rPr lang="en-US" dirty="0" smtClean="0">
                <a:solidFill>
                  <a:srgbClr val="093691"/>
                </a:solidFill>
              </a:rPr>
              <a:t>Pre-launch Test Datasets</a:t>
            </a:r>
            <a:endParaRPr lang="en-US" dirty="0">
              <a:solidFill>
                <a:srgbClr val="09369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869" y="1219358"/>
            <a:ext cx="7218643" cy="4447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u="sng" dirty="0" smtClean="0">
                <a:solidFill>
                  <a:srgbClr val="000099"/>
                </a:solidFill>
              </a:rPr>
              <a:t>Assumptions: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Form-Fit-Function datasets are currently available (Yes/No?)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Valid proxy datasets will be available to support DOE 2 (Jun ‘15)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L2b proxy data available via PDA during DOE 2-4 and GSIT 1-2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No SWPT participation expected during ETE 1-5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SPADES will be available for L1b data receipt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NGDC interface to LZSS (Ingest to archive) will be available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rgbClr val="000099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400" u="sng" dirty="0" smtClean="0">
                <a:solidFill>
                  <a:srgbClr val="000099"/>
                </a:solidFill>
              </a:rPr>
              <a:t>Questions: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Will L0 proxy data be available via the LZSS?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 Will independent L1b algorithms will be available for GS validation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24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 rot="-2700000">
            <a:off x="1267340" y="2636553"/>
            <a:ext cx="64946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>
                    <a:lumMod val="85000"/>
                  </a:schemeClr>
                </a:solidFill>
              </a:rPr>
              <a:t>Discussion Topic</a:t>
            </a:r>
            <a:endParaRPr lang="en-US" sz="6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34724" y="466883"/>
            <a:ext cx="6900912" cy="752475"/>
          </a:xfrm>
        </p:spPr>
        <p:txBody>
          <a:bodyPr/>
          <a:lstStyle/>
          <a:p>
            <a:r>
              <a:rPr lang="en-US" dirty="0" smtClean="0">
                <a:solidFill>
                  <a:srgbClr val="093691"/>
                </a:solidFill>
              </a:rPr>
              <a:t>Product Monitoring – GOES NOP</a:t>
            </a:r>
            <a:endParaRPr lang="en-US" dirty="0">
              <a:solidFill>
                <a:srgbClr val="09369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96" y="1343891"/>
            <a:ext cx="849418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99"/>
                </a:solidFill>
              </a:rPr>
              <a:t>OSPO roles and responsibilities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rgbClr val="000099"/>
                </a:solidFill>
              </a:rPr>
              <a:t>SWx</a:t>
            </a:r>
            <a:r>
              <a:rPr lang="en-US" dirty="0" smtClean="0">
                <a:solidFill>
                  <a:srgbClr val="000099"/>
                </a:solidFill>
              </a:rPr>
              <a:t> sensor health and safety monitoring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99"/>
                </a:solidFill>
              </a:rPr>
              <a:t>B</a:t>
            </a:r>
            <a:r>
              <a:rPr lang="en-US" dirty="0" smtClean="0">
                <a:solidFill>
                  <a:srgbClr val="000099"/>
                </a:solidFill>
              </a:rPr>
              <a:t>asic instrument functionality – data within range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Sensor commanding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99"/>
                </a:solidFill>
              </a:rPr>
              <a:t>NGDC/SWPC roles and responsibilities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Raw data receipt via local antennas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Data product generation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Product performance and oversight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Instrument calibration and algorithm updates 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8" y="3996761"/>
            <a:ext cx="3869237" cy="2743200"/>
          </a:xfrm>
          <a:prstGeom prst="rect">
            <a:avLst/>
          </a:prstGeom>
          <a:ln w="19050">
            <a:solidFill>
              <a:srgbClr val="000099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7" y="3996761"/>
            <a:ext cx="4114800" cy="2743200"/>
          </a:xfrm>
          <a:prstGeom prst="rect">
            <a:avLst/>
          </a:prstGeom>
          <a:ln w="19050"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val="303223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 rot="-2700000">
            <a:off x="1267340" y="2636553"/>
            <a:ext cx="64946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>
                    <a:lumMod val="85000"/>
                  </a:schemeClr>
                </a:solidFill>
              </a:rPr>
              <a:t>Discussion Topic</a:t>
            </a:r>
            <a:endParaRPr lang="en-US" sz="6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34724" y="466883"/>
            <a:ext cx="6900912" cy="752475"/>
          </a:xfrm>
        </p:spPr>
        <p:txBody>
          <a:bodyPr/>
          <a:lstStyle/>
          <a:p>
            <a:r>
              <a:rPr lang="en-US" dirty="0" smtClean="0">
                <a:solidFill>
                  <a:srgbClr val="093691"/>
                </a:solidFill>
              </a:rPr>
              <a:t>Product Monitoring – GOES R</a:t>
            </a:r>
            <a:br>
              <a:rPr lang="en-US" dirty="0" smtClean="0">
                <a:solidFill>
                  <a:srgbClr val="093691"/>
                </a:solidFill>
              </a:rPr>
            </a:br>
            <a:r>
              <a:rPr lang="en-US" sz="2000" i="1" dirty="0" smtClean="0">
                <a:solidFill>
                  <a:srgbClr val="093691"/>
                </a:solidFill>
              </a:rPr>
              <a:t>Understanding new roles and responsibilities</a:t>
            </a:r>
            <a:endParaRPr lang="en-US" sz="2000" i="1" dirty="0">
              <a:solidFill>
                <a:srgbClr val="09369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96" y="1510151"/>
            <a:ext cx="849418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0099"/>
                </a:solidFill>
              </a:rPr>
              <a:t>OSPO roles and responsibilities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rgbClr val="000099"/>
                </a:solidFill>
              </a:rPr>
              <a:t>SWx</a:t>
            </a:r>
            <a:r>
              <a:rPr lang="en-US" dirty="0" smtClean="0">
                <a:solidFill>
                  <a:srgbClr val="000099"/>
                </a:solidFill>
              </a:rPr>
              <a:t> sensor health and safety monitoring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L1b data product generation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L1b calibration table updates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Sensor commanding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0099"/>
                </a:solidFill>
              </a:rPr>
              <a:t>NWS IDP roles and responsibilities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L2+ data product generation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GRB/Boulder receipt and de-coding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0099"/>
                </a:solidFill>
              </a:rPr>
              <a:t>NGDC/SWPC roles and responsibilities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L1b/2+ data product performance and oversight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Sensor calibration monitoring and updates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99"/>
                </a:solidFill>
              </a:rPr>
              <a:t>L2+ algorithm updates and configuration control</a:t>
            </a:r>
            <a:endParaRPr lang="en-US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66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0691" y="2590800"/>
            <a:ext cx="37160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000099"/>
                </a:solidFill>
              </a:rPr>
              <a:t>Backups</a:t>
            </a:r>
            <a:endParaRPr lang="en-US" sz="6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76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456" y="65088"/>
            <a:ext cx="6019800" cy="752475"/>
          </a:xfrm>
        </p:spPr>
        <p:txBody>
          <a:bodyPr/>
          <a:lstStyle/>
          <a:p>
            <a:r>
              <a:rPr lang="en-US" sz="3600" dirty="0" smtClean="0">
                <a:solidFill>
                  <a:srgbClr val="093691"/>
                </a:solidFill>
              </a:rPr>
              <a:t>Outline</a:t>
            </a:r>
            <a:endParaRPr lang="en-US" sz="3600" dirty="0">
              <a:solidFill>
                <a:srgbClr val="09369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7" y="993139"/>
            <a:ext cx="8960875" cy="468833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39594" y="930925"/>
            <a:ext cx="7137489" cy="527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 smtClean="0">
                <a:solidFill>
                  <a:srgbClr val="000099"/>
                </a:solidFill>
              </a:rPr>
              <a:t>SWPT Roster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 smtClean="0">
                <a:solidFill>
                  <a:srgbClr val="000099"/>
                </a:solidFill>
              </a:rPr>
              <a:t>SWPT Timeline </a:t>
            </a:r>
            <a:r>
              <a:rPr lang="en-US" sz="2800" b="1" dirty="0" smtClean="0">
                <a:solidFill>
                  <a:srgbClr val="000099"/>
                </a:solidFill>
              </a:rPr>
              <a:t>(</a:t>
            </a:r>
            <a:r>
              <a:rPr lang="en-US" sz="2800" b="1" dirty="0">
                <a:solidFill>
                  <a:srgbClr val="000099"/>
                </a:solidFill>
              </a:rPr>
              <a:t>1</a:t>
            </a:r>
            <a:r>
              <a:rPr lang="en-US" sz="2800" b="1" dirty="0" smtClean="0">
                <a:solidFill>
                  <a:srgbClr val="000099"/>
                </a:solidFill>
              </a:rPr>
              <a:t>) </a:t>
            </a:r>
            <a:endParaRPr lang="en-US" sz="2800" b="1" dirty="0" smtClean="0">
              <a:solidFill>
                <a:srgbClr val="000099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 smtClean="0">
                <a:solidFill>
                  <a:srgbClr val="000099"/>
                </a:solidFill>
              </a:rPr>
              <a:t>GOES-R Pre-launch Timeline (</a:t>
            </a:r>
            <a:r>
              <a:rPr lang="en-US" sz="2800" b="1" dirty="0">
                <a:solidFill>
                  <a:srgbClr val="000099"/>
                </a:solidFill>
              </a:rPr>
              <a:t>1</a:t>
            </a:r>
            <a:r>
              <a:rPr lang="en-US" sz="2800" b="1" dirty="0" smtClean="0">
                <a:solidFill>
                  <a:srgbClr val="000099"/>
                </a:solidFill>
              </a:rPr>
              <a:t>)</a:t>
            </a:r>
            <a:endParaRPr lang="en-US" sz="2800" b="1" dirty="0" smtClean="0">
              <a:solidFill>
                <a:srgbClr val="000099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 smtClean="0">
                <a:solidFill>
                  <a:srgbClr val="000099"/>
                </a:solidFill>
              </a:rPr>
              <a:t>SPADES </a:t>
            </a:r>
            <a:r>
              <a:rPr lang="en-US" sz="2800" b="1" dirty="0" smtClean="0">
                <a:solidFill>
                  <a:srgbClr val="000099"/>
                </a:solidFill>
              </a:rPr>
              <a:t>Overview (2)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>
                <a:solidFill>
                  <a:srgbClr val="000099"/>
                </a:solidFill>
              </a:rPr>
              <a:t>Cal/INR/Product </a:t>
            </a:r>
            <a:r>
              <a:rPr lang="en-US" sz="2800" b="1" dirty="0" smtClean="0">
                <a:solidFill>
                  <a:srgbClr val="000099"/>
                </a:solidFill>
              </a:rPr>
              <a:t>Science – Farida (8)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 smtClean="0">
                <a:solidFill>
                  <a:srgbClr val="000099"/>
                </a:solidFill>
              </a:rPr>
              <a:t>Pre-launch Test Datasets (1)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 smtClean="0">
                <a:solidFill>
                  <a:srgbClr val="000099"/>
                </a:solidFill>
              </a:rPr>
              <a:t>Product Monitoring – GOES NOP (1)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800" b="1" dirty="0" smtClean="0">
                <a:solidFill>
                  <a:srgbClr val="000099"/>
                </a:solidFill>
              </a:rPr>
              <a:t>Product Monitoring – GOES-R (1)</a:t>
            </a:r>
            <a:r>
              <a:rPr lang="en-US" sz="2800" b="1" dirty="0">
                <a:solidFill>
                  <a:srgbClr val="000099"/>
                </a:solidFill>
              </a:rPr>
              <a:t/>
            </a:r>
            <a:br>
              <a:rPr lang="en-US" sz="2800" b="1" dirty="0">
                <a:solidFill>
                  <a:srgbClr val="000099"/>
                </a:solidFill>
              </a:rPr>
            </a:br>
            <a:r>
              <a:rPr lang="en-US" sz="2800" b="1" dirty="0" smtClean="0">
                <a:solidFill>
                  <a:srgbClr val="000099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b="1" dirty="0" smtClean="0">
              <a:solidFill>
                <a:srgbClr val="000099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b="1" dirty="0" smtClean="0">
              <a:solidFill>
                <a:srgbClr val="000099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b="1" dirty="0" smtClean="0">
              <a:solidFill>
                <a:srgbClr val="000099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b="1" dirty="0" smtClean="0">
              <a:solidFill>
                <a:srgbClr val="000099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800" b="1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6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0640" y="623443"/>
            <a:ext cx="2208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93691"/>
                </a:solidFill>
              </a:rPr>
              <a:t>Bob’s Chart</a:t>
            </a:r>
            <a:endParaRPr lang="en-US" sz="2800" b="1" i="1" dirty="0">
              <a:solidFill>
                <a:srgbClr val="0936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2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62100" y="65088"/>
            <a:ext cx="6019800" cy="752475"/>
          </a:xfrm>
        </p:spPr>
        <p:txBody>
          <a:bodyPr/>
          <a:lstStyle/>
          <a:p>
            <a:r>
              <a:rPr lang="en-US" sz="3600" dirty="0" smtClean="0">
                <a:solidFill>
                  <a:srgbClr val="093691"/>
                </a:solidFill>
              </a:rPr>
              <a:t>SWPT Roster</a:t>
            </a:r>
            <a:endParaRPr lang="en-US" dirty="0">
              <a:solidFill>
                <a:srgbClr val="09369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90" y="1016000"/>
            <a:ext cx="693713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73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9630" y="65088"/>
            <a:ext cx="6019800" cy="752475"/>
          </a:xfrm>
        </p:spPr>
        <p:txBody>
          <a:bodyPr/>
          <a:lstStyle/>
          <a:p>
            <a:r>
              <a:rPr lang="en-US" sz="3600" dirty="0" smtClean="0">
                <a:solidFill>
                  <a:srgbClr val="093691"/>
                </a:solidFill>
              </a:rPr>
              <a:t>SWPT Timeline</a:t>
            </a:r>
            <a:endParaRPr lang="en-US" dirty="0">
              <a:solidFill>
                <a:srgbClr val="09369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5" y="1042281"/>
            <a:ext cx="7776730" cy="581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7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Box 107"/>
          <p:cNvSpPr txBox="1"/>
          <p:nvPr/>
        </p:nvSpPr>
        <p:spPr>
          <a:xfrm>
            <a:off x="3147059" y="3871533"/>
            <a:ext cx="1700286" cy="24622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noProof="0" dirty="0" smtClean="0">
                <a:solidFill>
                  <a:prstClr val="black"/>
                </a:solidFill>
                <a:latin typeface="Calibri"/>
              </a:rPr>
              <a:t>MOR - Jun 14/ SIR - Jul 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14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844" y="17127"/>
            <a:ext cx="7069512" cy="646876"/>
          </a:xfrm>
        </p:spPr>
        <p:txBody>
          <a:bodyPr>
            <a:noAutofit/>
          </a:bodyPr>
          <a:lstStyle/>
          <a:p>
            <a:r>
              <a:rPr lang="en-US" dirty="0" smtClean="0"/>
              <a:t>GOES-R CVCT Timeline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848475" y="6547004"/>
            <a:ext cx="2133600" cy="352425"/>
          </a:xfrm>
        </p:spPr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176456" y="862011"/>
            <a:ext cx="7840458" cy="3539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GOES-R Series Pre-launch CVCT Activities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idx="1"/>
          </p:nvPr>
        </p:nvSpPr>
        <p:spPr>
          <a:xfrm>
            <a:off x="95697" y="4572000"/>
            <a:ext cx="5791640" cy="2194560"/>
          </a:xfrm>
          <a:gradFill flip="none" rotWithShape="1">
            <a:gsLst>
              <a:gs pos="0">
                <a:srgbClr val="0000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8575">
            <a:solidFill>
              <a:srgbClr val="0000FF"/>
            </a:solidFill>
          </a:ln>
        </p:spPr>
        <p:txBody>
          <a:bodyPr/>
          <a:lstStyle/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 smtClean="0"/>
              <a:t>Continue </a:t>
            </a:r>
            <a:r>
              <a:rPr lang="en-US" sz="1100" dirty="0"/>
              <a:t>p</a:t>
            </a:r>
            <a:r>
              <a:rPr lang="en-US" sz="1100" dirty="0" smtClean="0"/>
              <a:t>re-launch instrument </a:t>
            </a:r>
            <a:r>
              <a:rPr lang="en-US" sz="1100" dirty="0" err="1" smtClean="0"/>
              <a:t>cal</a:t>
            </a:r>
            <a:r>
              <a:rPr lang="en-US" sz="1100" dirty="0" smtClean="0"/>
              <a:t> test assessment and reporting</a:t>
            </a:r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 smtClean="0"/>
              <a:t>Develop and implement the GOES-R System-level Cal/Val CONOPS/OPSCON</a:t>
            </a:r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 smtClean="0"/>
              <a:t>Cal/INR/Product Science (CIPS) </a:t>
            </a:r>
            <a:r>
              <a:rPr lang="en-US" sz="1100" dirty="0"/>
              <a:t>PLT </a:t>
            </a:r>
            <a:r>
              <a:rPr lang="en-US" sz="1100" dirty="0" smtClean="0"/>
              <a:t>Planning</a:t>
            </a:r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/>
              <a:t>Define </a:t>
            </a:r>
            <a:r>
              <a:rPr lang="en-US" sz="1100" dirty="0" smtClean="0"/>
              <a:t>CIPS-related data operations validation objectives to be carried out </a:t>
            </a:r>
            <a:r>
              <a:rPr lang="en-US" sz="1100" dirty="0"/>
              <a:t>during </a:t>
            </a:r>
            <a:r>
              <a:rPr lang="en-US" sz="1100" dirty="0" smtClean="0"/>
              <a:t>Data Ops Exercises (DOEs) and GS Integration and Test (GSIT)</a:t>
            </a:r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 smtClean="0"/>
              <a:t>Support SIR and MOR reviews</a:t>
            </a:r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 smtClean="0"/>
              <a:t>Complete CIPS tool development planning and begin implementation</a:t>
            </a:r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 smtClean="0"/>
              <a:t>Ground Segment Training for relevant personnel </a:t>
            </a:r>
            <a:endParaRPr lang="en-US" sz="1100" dirty="0"/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 smtClean="0"/>
              <a:t>Clarify CIPS validation schedules and milestones</a:t>
            </a:r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dirty="0"/>
              <a:t>Identify </a:t>
            </a:r>
            <a:r>
              <a:rPr lang="en-US" sz="1100" dirty="0" smtClean="0"/>
              <a:t>CIPS resource needs and risks</a:t>
            </a:r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 smtClean="0"/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/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8" name="TextBox 47"/>
          <p:cNvSpPr txBox="1"/>
          <p:nvPr/>
        </p:nvSpPr>
        <p:spPr>
          <a:xfrm>
            <a:off x="6295096" y="4735051"/>
            <a:ext cx="2429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 smtClean="0">
                <a:solidFill>
                  <a:srgbClr val="FF0000"/>
                </a:solidFill>
              </a:rPr>
              <a:t>Cal/INR/Product Science Ops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9" name="Rounded Rectangle 48"/>
          <p:cNvSpPr/>
          <p:nvPr/>
        </p:nvSpPr>
        <p:spPr bwMode="auto">
          <a:xfrm>
            <a:off x="152303" y="4800600"/>
            <a:ext cx="5486400" cy="228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 flipH="1">
            <a:off x="5933267" y="4904601"/>
            <a:ext cx="36182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flipV="1">
            <a:off x="95697" y="3672845"/>
            <a:ext cx="4662454" cy="8986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5878421" y="3696861"/>
            <a:ext cx="976914" cy="87466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ectangle 51"/>
          <p:cNvSpPr/>
          <p:nvPr/>
        </p:nvSpPr>
        <p:spPr>
          <a:xfrm>
            <a:off x="152303" y="3082500"/>
            <a:ext cx="6368581" cy="182880"/>
          </a:xfrm>
          <a:prstGeom prst="rect">
            <a:avLst/>
          </a:prstGeom>
          <a:solidFill>
            <a:srgbClr val="FFD700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lvl="0" algn="ctr" defTabSz="914400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Cal/INR/Product Science </a:t>
            </a:r>
            <a:r>
              <a:rPr lang="en-US" sz="1000" kern="0" dirty="0">
                <a:solidFill>
                  <a:prstClr val="black"/>
                </a:solidFill>
                <a:latin typeface="Calibri"/>
              </a:rPr>
              <a:t>(CIPS)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Val Tool Development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82479" y="3709610"/>
            <a:ext cx="7871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4 months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693790" y="3727245"/>
            <a:ext cx="9289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6 months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405965" y="3733823"/>
            <a:ext cx="7082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900" dirty="0">
                <a:solidFill>
                  <a:prstClr val="black"/>
                </a:solidFill>
                <a:latin typeface="Calibri"/>
              </a:rPr>
              <a:t>9</a:t>
            </a: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 months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924944" y="4066643"/>
            <a:ext cx="2211933" cy="400110"/>
          </a:xfrm>
          <a:prstGeom prst="rect">
            <a:avLst/>
          </a:prstGeom>
          <a:noFill/>
          <a:ln w="31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Mission </a:t>
            </a: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Operations 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Review 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(MOR</a:t>
            </a:r>
            <a:r>
              <a:rPr kumimoji="0" lang="en-US" sz="10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 and System</a:t>
            </a:r>
            <a:r>
              <a:rPr kumimoji="0" lang="en-US" sz="100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Integration Review</a:t>
            </a:r>
            <a:r>
              <a:rPr kumimoji="0" lang="en-US" sz="1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(SIR)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827733" y="4059116"/>
            <a:ext cx="1188994" cy="400110"/>
          </a:xfrm>
          <a:prstGeom prst="rect">
            <a:avLst/>
          </a:prstGeom>
          <a:noFill/>
          <a:ln w="31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Flight Operations Review 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(FOR)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57880" y="3713783"/>
            <a:ext cx="8320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6 Months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6839620" y="3689747"/>
            <a:ext cx="0" cy="36576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61" name="Rectangle 60"/>
          <p:cNvSpPr/>
          <p:nvPr/>
        </p:nvSpPr>
        <p:spPr>
          <a:xfrm>
            <a:off x="6520885" y="3089227"/>
            <a:ext cx="1330211" cy="182880"/>
          </a:xfrm>
          <a:prstGeom prst="rect">
            <a:avLst/>
          </a:prstGeom>
          <a:solidFill>
            <a:srgbClr val="FFD7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914400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CIPS Val </a:t>
            </a:r>
            <a:r>
              <a:rPr lang="en-US" sz="1000" kern="0" dirty="0">
                <a:solidFill>
                  <a:prstClr val="black"/>
                </a:solidFill>
                <a:latin typeface="Calibri"/>
              </a:rPr>
              <a:t>Tool </a:t>
            </a: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Testing</a:t>
            </a: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4724343" y="3767274"/>
            <a:ext cx="0" cy="18288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63" name="Straight Connector 62"/>
          <p:cNvCxnSpPr/>
          <p:nvPr/>
        </p:nvCxnSpPr>
        <p:spPr>
          <a:xfrm flipV="1">
            <a:off x="2600325" y="3687890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4" name="Rectangle 63"/>
          <p:cNvSpPr/>
          <p:nvPr/>
        </p:nvSpPr>
        <p:spPr>
          <a:xfrm>
            <a:off x="165667" y="1295400"/>
            <a:ext cx="7739492" cy="2743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Post-Launch Test (PLT) Planning/ Preparation &amp; System-Level Test Planning/Implementation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724343" y="1841508"/>
            <a:ext cx="2194560" cy="182880"/>
          </a:xfrm>
          <a:prstGeom prst="rect">
            <a:avLst/>
          </a:prstGeom>
          <a:solidFill>
            <a:srgbClr val="E2725B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anchor="ctr"/>
          <a:lstStyle/>
          <a:p>
            <a:pPr lvl="0" algn="ctr" defTabSz="914400">
              <a:defRPr/>
            </a:pPr>
            <a:r>
              <a:rPr lang="en-US" sz="1000" kern="0" dirty="0" err="1" smtClean="0">
                <a:solidFill>
                  <a:prstClr val="black"/>
                </a:solidFill>
                <a:latin typeface="Calibri"/>
              </a:rPr>
              <a:t>Cal&amp;INR</a:t>
            </a:r>
            <a:r>
              <a:rPr kumimoji="0" lang="en-US" sz="100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PLT </a:t>
            </a: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Procedure Development </a:t>
            </a:r>
            <a:endParaRPr kumimoji="0" lang="en-US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828545" y="2064378"/>
            <a:ext cx="2743200" cy="182880"/>
          </a:xfrm>
          <a:prstGeom prst="rect">
            <a:avLst/>
          </a:prstGeom>
          <a:solidFill>
            <a:srgbClr val="E2725B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ETE I-V Testing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033366" y="2369618"/>
            <a:ext cx="182880" cy="18288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162800" y="2266890"/>
            <a:ext cx="517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DOE/GSIT</a:t>
            </a:r>
            <a:endParaRPr lang="en-US" sz="1000" dirty="0"/>
          </a:p>
        </p:txBody>
      </p:sp>
      <p:sp>
        <p:nvSpPr>
          <p:cNvPr id="69" name="Rectangle 68"/>
          <p:cNvSpPr/>
          <p:nvPr/>
        </p:nvSpPr>
        <p:spPr>
          <a:xfrm>
            <a:off x="7580980" y="2366645"/>
            <a:ext cx="182880" cy="18288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66555" y="1608297"/>
            <a:ext cx="5593517" cy="182880"/>
          </a:xfrm>
          <a:prstGeom prst="rect">
            <a:avLst/>
          </a:prstGeom>
          <a:solidFill>
            <a:srgbClr val="E2725B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Cal&amp;INR</a:t>
            </a:r>
            <a:r>
              <a:rPr kumimoji="0" lang="en-US" sz="100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PLT Definition</a:t>
            </a: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 </a:t>
            </a:r>
            <a:endParaRPr kumimoji="0" lang="en-US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58400" y="2369618"/>
            <a:ext cx="6713137" cy="179907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noProof="0" dirty="0" smtClean="0">
                <a:solidFill>
                  <a:prstClr val="black"/>
                </a:solidFill>
                <a:latin typeface="Calibri"/>
              </a:rPr>
              <a:t>Data Operations Tests (DOT) Planning &amp;</a:t>
            </a:r>
            <a:r>
              <a:rPr lang="en-US" sz="1000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G</a:t>
            </a:r>
            <a:r>
              <a:rPr lang="en-US" sz="1000" kern="0" noProof="0" dirty="0" smtClean="0">
                <a:solidFill>
                  <a:prstClr val="black"/>
                </a:solidFill>
                <a:latin typeface="Calibri"/>
              </a:rPr>
              <a:t>round Segment Training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52304" y="3317067"/>
            <a:ext cx="3596679" cy="320040"/>
          </a:xfrm>
          <a:prstGeom prst="rect">
            <a:avLst/>
          </a:prstGeom>
          <a:solidFill>
            <a:srgbClr val="FFD700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CIPS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Val </a:t>
            </a: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Maturity Stage Definitions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7834677" y="3696861"/>
            <a:ext cx="0" cy="36576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96" name="TextBox 95"/>
          <p:cNvSpPr txBox="1"/>
          <p:nvPr/>
        </p:nvSpPr>
        <p:spPr>
          <a:xfrm>
            <a:off x="7332282" y="4079856"/>
            <a:ext cx="594360" cy="246221"/>
          </a:xfrm>
          <a:prstGeom prst="rect">
            <a:avLst/>
          </a:prstGeom>
          <a:noFill/>
          <a:ln w="31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Launch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748983" y="3317067"/>
            <a:ext cx="3118542" cy="320040"/>
          </a:xfrm>
          <a:prstGeom prst="rect">
            <a:avLst/>
          </a:prstGeom>
          <a:solidFill>
            <a:srgbClr val="FFD700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lvl="0" algn="ctr" defTabSz="914400"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*Post-Launch Product Test (PLPT) Definition</a:t>
            </a:r>
            <a:r>
              <a:rPr kumimoji="0" lang="en-US" sz="1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Development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-5482" y="4069908"/>
            <a:ext cx="1005840" cy="246221"/>
          </a:xfrm>
          <a:prstGeom prst="rect">
            <a:avLst/>
          </a:prstGeom>
          <a:noFill/>
          <a:ln w="31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CVCT Kick-Off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06" name="Straight Connector 105"/>
          <p:cNvCxnSpPr/>
          <p:nvPr/>
        </p:nvCxnSpPr>
        <p:spPr>
          <a:xfrm flipV="1">
            <a:off x="166556" y="3690095"/>
            <a:ext cx="0" cy="36576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07" name="TextBox 106"/>
          <p:cNvSpPr txBox="1"/>
          <p:nvPr/>
        </p:nvSpPr>
        <p:spPr>
          <a:xfrm>
            <a:off x="-118594" y="3849196"/>
            <a:ext cx="1005840" cy="24622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Sep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13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539128" y="3841237"/>
            <a:ext cx="1005840" cy="24622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noProof="0" dirty="0" smtClean="0">
                <a:solidFill>
                  <a:prstClr val="black"/>
                </a:solidFill>
                <a:latin typeface="Calibri"/>
              </a:rPr>
              <a:t>Apr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15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147560" y="3860390"/>
            <a:ext cx="1005840" cy="24622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Oct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15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11" name="Straight Connector 110"/>
          <p:cNvCxnSpPr/>
          <p:nvPr/>
        </p:nvCxnSpPr>
        <p:spPr>
          <a:xfrm flipV="1">
            <a:off x="4876743" y="3681680"/>
            <a:ext cx="0" cy="36576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12" name="Rectangle 111"/>
          <p:cNvSpPr/>
          <p:nvPr/>
        </p:nvSpPr>
        <p:spPr>
          <a:xfrm>
            <a:off x="158400" y="2585262"/>
            <a:ext cx="4718343" cy="32004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CIPS CONOPS/OPSCON</a:t>
            </a:r>
            <a:r>
              <a:rPr kumimoji="0" lang="en-US" sz="1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6855335" y="2606520"/>
            <a:ext cx="1001860" cy="32004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lvl="0" algn="ctr" defTabSz="914400">
              <a:defRPr/>
            </a:pPr>
            <a:r>
              <a:rPr lang="en-US" sz="1000" kern="0" noProof="0" dirty="0" smtClean="0">
                <a:solidFill>
                  <a:prstClr val="black"/>
                </a:solidFill>
                <a:latin typeface="Calibri"/>
              </a:rPr>
              <a:t>CIPS </a:t>
            </a:r>
            <a:r>
              <a:rPr kumimoji="0" lang="en-US" sz="1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OPSCON Rehearsals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42297" y="443958"/>
            <a:ext cx="483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93691"/>
                </a:solidFill>
              </a:rPr>
              <a:t>Bob’s </a:t>
            </a:r>
            <a:r>
              <a:rPr lang="en-US" sz="2800" b="1" i="1" dirty="0" smtClean="0">
                <a:solidFill>
                  <a:srgbClr val="093691"/>
                </a:solidFill>
              </a:rPr>
              <a:t>Pre-launch Schedule</a:t>
            </a:r>
            <a:endParaRPr lang="en-US" sz="2800" b="1" i="1" dirty="0">
              <a:solidFill>
                <a:srgbClr val="0936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34724" y="466883"/>
            <a:ext cx="6900912" cy="752475"/>
          </a:xfrm>
        </p:spPr>
        <p:txBody>
          <a:bodyPr/>
          <a:lstStyle/>
          <a:p>
            <a:r>
              <a:rPr lang="en-US" sz="3600" dirty="0" smtClean="0">
                <a:solidFill>
                  <a:srgbClr val="093691"/>
                </a:solidFill>
              </a:rPr>
              <a:t>Satellite Product Analysis &amp; Distribution Enterprise System (SPADES)</a:t>
            </a:r>
            <a:endParaRPr lang="en-US" dirty="0">
              <a:solidFill>
                <a:srgbClr val="09369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67" y="1637348"/>
            <a:ext cx="7569583" cy="4865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6" y="5046555"/>
            <a:ext cx="1080655" cy="145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5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23" y="1177636"/>
            <a:ext cx="7506941" cy="554643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62100" y="65088"/>
            <a:ext cx="6019800" cy="752475"/>
          </a:xfrm>
        </p:spPr>
        <p:txBody>
          <a:bodyPr/>
          <a:lstStyle/>
          <a:p>
            <a:r>
              <a:rPr lang="en-US" sz="3600" dirty="0" smtClean="0">
                <a:solidFill>
                  <a:srgbClr val="093691"/>
                </a:solidFill>
              </a:rPr>
              <a:t>SPADES Timeline</a:t>
            </a:r>
            <a:endParaRPr lang="en-US" dirty="0">
              <a:solidFill>
                <a:srgbClr val="0936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9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2100" y="3358925"/>
            <a:ext cx="6019800" cy="7524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dirty="0" smtClean="0"/>
              <a:t>Cal/INR/Product </a:t>
            </a:r>
            <a:r>
              <a:rPr lang="en-US" b="1" dirty="0" smtClean="0"/>
              <a:t>Science(CIPS)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Operations </a:t>
            </a:r>
            <a:r>
              <a:rPr lang="en-US" b="1" dirty="0" smtClean="0"/>
              <a:t>Validation and Transition/Handover - </a:t>
            </a:r>
            <a:r>
              <a:rPr lang="en-US" b="1" dirty="0" smtClean="0">
                <a:solidFill>
                  <a:srgbClr val="FF0000"/>
                </a:solidFill>
              </a:rPr>
              <a:t>Draft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06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Farida Adimi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7/8/2014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9709" y="5846618"/>
            <a:ext cx="763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smtClean="0">
                <a:solidFill>
                  <a:srgbClr val="FF0000"/>
                </a:solidFill>
              </a:rPr>
              <a:t>Note: This is presented within an ABI perspective. Significant differences are anticipated for </a:t>
            </a:r>
            <a:r>
              <a:rPr lang="en-US" b="1" i="1" dirty="0" err="1" smtClean="0">
                <a:solidFill>
                  <a:srgbClr val="FF0000"/>
                </a:solidFill>
              </a:rPr>
              <a:t>SWx</a:t>
            </a:r>
            <a:r>
              <a:rPr lang="en-US" b="1" i="1" dirty="0" smtClean="0">
                <a:solidFill>
                  <a:srgbClr val="FF0000"/>
                </a:solidFill>
              </a:rPr>
              <a:t> (WFD)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-2700000">
            <a:off x="7333881" y="675767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Farida’s Slides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79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562100" y="245203"/>
            <a:ext cx="6019800" cy="752475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Product Science Operations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Validate science products</a:t>
            </a:r>
          </a:p>
          <a:p>
            <a:pPr eaLnBrk="1" hangingPunct="1"/>
            <a:r>
              <a:rPr lang="en-US" altLang="en-US" sz="2400" smtClean="0"/>
              <a:t>Access to the GOES-R Ground System (GS)</a:t>
            </a:r>
          </a:p>
          <a:p>
            <a:pPr eaLnBrk="1" hangingPunct="1"/>
            <a:r>
              <a:rPr lang="en-US" altLang="en-US" sz="2400" smtClean="0"/>
              <a:t>Real time product monitoring and evaluation through the GS tools</a:t>
            </a:r>
          </a:p>
          <a:p>
            <a:pPr eaLnBrk="1" hangingPunct="1"/>
            <a:r>
              <a:rPr lang="en-US" altLang="en-US" sz="2400" smtClean="0"/>
              <a:t>Offline product monitoring and evaluation through CalVal tools within the Development Environment (DE)</a:t>
            </a:r>
          </a:p>
          <a:p>
            <a:pPr eaLnBrk="1" hangingPunct="1"/>
            <a:r>
              <a:rPr lang="en-US" altLang="en-US" sz="2400" smtClean="0"/>
              <a:t>Update processing parameters, including calibration parameters in DE.</a:t>
            </a:r>
          </a:p>
          <a:p>
            <a:pPr eaLnBrk="1" hangingPunct="1"/>
            <a:r>
              <a:rPr lang="en-US" altLang="en-US" sz="2400" smtClean="0"/>
              <a:t>Update algorithms in the DE</a:t>
            </a:r>
          </a:p>
          <a:p>
            <a:pPr eaLnBrk="1" hangingPunct="1"/>
            <a:r>
              <a:rPr lang="en-US" altLang="en-US" sz="2400" smtClean="0"/>
              <a:t>Integrate and test algorithms in the DE</a:t>
            </a:r>
          </a:p>
        </p:txBody>
      </p:sp>
      <p:sp>
        <p:nvSpPr>
          <p:cNvPr id="4" name="TextBox 3"/>
          <p:cNvSpPr txBox="1"/>
          <p:nvPr/>
        </p:nvSpPr>
        <p:spPr>
          <a:xfrm rot="-2700000">
            <a:off x="7333881" y="675767"/>
            <a:ext cx="18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Farida’s Slides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ES-R PDR Brief 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GOES-R PDR Brief Template</Template>
  <TotalTime>23469</TotalTime>
  <Words>1146</Words>
  <Application>Microsoft Office PowerPoint</Application>
  <PresentationFormat>On-screen Show (4:3)</PresentationFormat>
  <Paragraphs>245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GOES-R PDR Brief Template</vt:lpstr>
      <vt:lpstr>PowerPoint Presentation</vt:lpstr>
      <vt:lpstr>Outline</vt:lpstr>
      <vt:lpstr>SWPT Roster</vt:lpstr>
      <vt:lpstr>SWPT Timeline</vt:lpstr>
      <vt:lpstr>GOES-R CVCT Timeline</vt:lpstr>
      <vt:lpstr>Satellite Product Analysis &amp; Distribution Enterprise System (SPADES)</vt:lpstr>
      <vt:lpstr>SPADES Timeline</vt:lpstr>
      <vt:lpstr>Cal/INR/Product Science(CIPS)  Operations Validation and Transition/Handover - Draft</vt:lpstr>
      <vt:lpstr>Product Science Operations</vt:lpstr>
      <vt:lpstr>Preparing for science validation Pre-launch activities</vt:lpstr>
      <vt:lpstr>GS Interim Releases</vt:lpstr>
      <vt:lpstr>DOEs</vt:lpstr>
      <vt:lpstr>Test data for the DOEs</vt:lpstr>
      <vt:lpstr>Algorithm and Calibration Data Update</vt:lpstr>
      <vt:lpstr>CalVal Team</vt:lpstr>
      <vt:lpstr>Pre-launch Test Datasets</vt:lpstr>
      <vt:lpstr>Product Monitoring – GOES NOP</vt:lpstr>
      <vt:lpstr>Product Monitoring – GOES R Understanding new roles and responsibilities</vt:lpstr>
      <vt:lpstr>PowerPoint Presentation</vt:lpstr>
      <vt:lpstr>PowerPoint Presentation</vt:lpstr>
    </vt:vector>
  </TitlesOfParts>
  <Company>NOAA / NESDIS / STAR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GOES-R Program PDR  Brief Template</dc:title>
  <dc:creator>jdarnel</dc:creator>
  <cp:lastModifiedBy>William Denig</cp:lastModifiedBy>
  <cp:revision>1898</cp:revision>
  <cp:lastPrinted>2014-05-14T18:59:01Z</cp:lastPrinted>
  <dcterms:created xsi:type="dcterms:W3CDTF">2011-04-04T14:12:12Z</dcterms:created>
  <dcterms:modified xsi:type="dcterms:W3CDTF">2014-07-10T03:34:12Z</dcterms:modified>
</cp:coreProperties>
</file>